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51" r:id="rId2"/>
    <p:sldId id="291" r:id="rId3"/>
    <p:sldId id="398" r:id="rId4"/>
    <p:sldId id="400" r:id="rId5"/>
    <p:sldId id="399" r:id="rId6"/>
    <p:sldId id="401" r:id="rId7"/>
    <p:sldId id="403" r:id="rId8"/>
    <p:sldId id="402" r:id="rId9"/>
    <p:sldId id="404" r:id="rId10"/>
    <p:sldId id="405" r:id="rId11"/>
    <p:sldId id="413" r:id="rId12"/>
    <p:sldId id="406" r:id="rId13"/>
    <p:sldId id="408" r:id="rId14"/>
    <p:sldId id="407" r:id="rId15"/>
    <p:sldId id="409" r:id="rId16"/>
    <p:sldId id="414" r:id="rId17"/>
    <p:sldId id="410" r:id="rId18"/>
    <p:sldId id="411" r:id="rId19"/>
    <p:sldId id="418" r:id="rId20"/>
    <p:sldId id="415" r:id="rId21"/>
    <p:sldId id="419" r:id="rId22"/>
    <p:sldId id="416" r:id="rId23"/>
    <p:sldId id="691" r:id="rId24"/>
    <p:sldId id="420" r:id="rId25"/>
    <p:sldId id="378" r:id="rId26"/>
    <p:sldId id="379" r:id="rId27"/>
    <p:sldId id="380" r:id="rId28"/>
    <p:sldId id="382" r:id="rId29"/>
    <p:sldId id="381" r:id="rId30"/>
    <p:sldId id="383" r:id="rId31"/>
    <p:sldId id="384" r:id="rId32"/>
    <p:sldId id="311" r:id="rId33"/>
    <p:sldId id="666" r:id="rId34"/>
    <p:sldId id="685" r:id="rId35"/>
    <p:sldId id="336" r:id="rId36"/>
    <p:sldId id="337" r:id="rId37"/>
    <p:sldId id="338" r:id="rId38"/>
    <p:sldId id="367" r:id="rId39"/>
    <p:sldId id="340" r:id="rId40"/>
    <p:sldId id="692" r:id="rId41"/>
    <p:sldId id="693" r:id="rId42"/>
    <p:sldId id="689" r:id="rId43"/>
    <p:sldId id="695" r:id="rId44"/>
    <p:sldId id="69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u, Jennifer" initials="CJ" lastIdx="2" clrIdx="0">
    <p:extLst>
      <p:ext uri="{19B8F6BF-5375-455C-9EA6-DF929625EA0E}">
        <p15:presenceInfo xmlns:p15="http://schemas.microsoft.com/office/powerpoint/2012/main" userId="S-1-5-21-1472932569-214068005-926709054-40265" providerId="AD"/>
      </p:ext>
    </p:extLst>
  </p:cmAuthor>
  <p:cmAuthor id="2" name="Rijmen, Frank" initials="RF" lastIdx="1" clrIdx="1">
    <p:extLst>
      <p:ext uri="{19B8F6BF-5375-455C-9EA6-DF929625EA0E}">
        <p15:presenceInfo xmlns:p15="http://schemas.microsoft.com/office/powerpoint/2012/main" userId="S-1-5-21-1472932569-214068005-926709054-73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74034" autoAdjust="0"/>
  </p:normalViewPr>
  <p:slideViewPr>
    <p:cSldViewPr snapToGrid="0">
      <p:cViewPr varScale="1">
        <p:scale>
          <a:sx n="79" d="100"/>
          <a:sy n="79" d="100"/>
        </p:scale>
        <p:origin x="86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4D3A1-C1E6-405E-8538-6C0F2D013B5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0E5531E-88CC-4DF5-8506-483793AC498F}">
      <dgm:prSet/>
      <dgm:spPr>
        <a:solidFill>
          <a:srgbClr val="FFFF00">
            <a:alpha val="50000"/>
          </a:srgbClr>
        </a:solidFill>
      </dgm:spPr>
      <dgm:t>
        <a:bodyPr/>
        <a:lstStyle/>
        <a:p>
          <a:pPr rtl="0" eaLnBrk="1" latinLnBrk="0"/>
          <a:r>
            <a:rPr lang="nl-NL" dirty="0"/>
            <a:t>Graphical models</a:t>
          </a:r>
        </a:p>
        <a:p>
          <a:pPr rtl="0" eaLnBrk="1" latinLnBrk="0"/>
          <a:r>
            <a:rPr lang="nl-NL" dirty="0"/>
            <a:t>Efficient computation</a:t>
          </a:r>
          <a:endParaRPr lang="en-US" dirty="0"/>
        </a:p>
      </dgm:t>
    </dgm:pt>
    <dgm:pt modelId="{B74AF47E-F11D-481C-AF52-FEE1AD8F9DBE}" type="parTrans" cxnId="{246F5688-9BC5-43B2-9F19-EC406D02C6ED}">
      <dgm:prSet/>
      <dgm:spPr/>
      <dgm:t>
        <a:bodyPr/>
        <a:lstStyle/>
        <a:p>
          <a:endParaRPr lang="en-US"/>
        </a:p>
      </dgm:t>
    </dgm:pt>
    <dgm:pt modelId="{D2DEFE4C-E1FD-4698-97D9-3BA255DEC636}" type="sibTrans" cxnId="{246F5688-9BC5-43B2-9F19-EC406D02C6ED}">
      <dgm:prSet/>
      <dgm:spPr/>
      <dgm:t>
        <a:bodyPr/>
        <a:lstStyle/>
        <a:p>
          <a:endParaRPr lang="en-US"/>
        </a:p>
      </dgm:t>
    </dgm:pt>
    <dgm:pt modelId="{273E8C8B-E115-4C41-9111-3242A0A18B93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rtl="0" eaLnBrk="1" latinLnBrk="0"/>
          <a:r>
            <a:rPr lang="nl-NL" dirty="0"/>
            <a:t>Substantive knowledge</a:t>
          </a:r>
        </a:p>
        <a:p>
          <a:pPr rtl="0" eaLnBrk="1" latinLnBrk="0"/>
          <a:r>
            <a:rPr lang="nl-NL" dirty="0"/>
            <a:t>Model structure</a:t>
          </a:r>
          <a:endParaRPr lang="en-US" dirty="0"/>
        </a:p>
      </dgm:t>
    </dgm:pt>
    <dgm:pt modelId="{4ADEA7D6-7549-4C03-A5F3-A6B2B58A6743}" type="parTrans" cxnId="{EA038989-6013-4DFF-A06E-62FA281F0A92}">
      <dgm:prSet/>
      <dgm:spPr/>
      <dgm:t>
        <a:bodyPr/>
        <a:lstStyle/>
        <a:p>
          <a:endParaRPr lang="en-US"/>
        </a:p>
      </dgm:t>
    </dgm:pt>
    <dgm:pt modelId="{7F304570-F4F1-4EC2-AEB1-1CAEE712B8B6}" type="sibTrans" cxnId="{EA038989-6013-4DFF-A06E-62FA281F0A92}">
      <dgm:prSet/>
      <dgm:spPr/>
      <dgm:t>
        <a:bodyPr/>
        <a:lstStyle/>
        <a:p>
          <a:endParaRPr lang="en-US"/>
        </a:p>
      </dgm:t>
    </dgm:pt>
    <dgm:pt modelId="{F9474F07-B8F4-4A11-AAB4-A57FA92E078C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rtl="0" eaLnBrk="1" latinLnBrk="0"/>
          <a:r>
            <a:rPr lang="nl-NL" sz="2000" dirty="0"/>
            <a:t>Generalized linear models</a:t>
          </a:r>
        </a:p>
        <a:p>
          <a:pPr rtl="0" eaLnBrk="1" latinLnBrk="0"/>
          <a:r>
            <a:rPr lang="en-US" sz="2000" dirty="0"/>
            <a:t>Modeling conditional probabilities</a:t>
          </a:r>
        </a:p>
        <a:p>
          <a:pPr rtl="0" eaLnBrk="1" latinLnBrk="0"/>
          <a:endParaRPr lang="en-US" sz="1700" dirty="0"/>
        </a:p>
      </dgm:t>
    </dgm:pt>
    <dgm:pt modelId="{22363FC5-0025-4CCB-AC31-EF2F421EF81A}" type="sibTrans" cxnId="{08846BBA-41F7-4820-948C-4FC167FB8986}">
      <dgm:prSet/>
      <dgm:spPr/>
      <dgm:t>
        <a:bodyPr/>
        <a:lstStyle/>
        <a:p>
          <a:endParaRPr lang="en-US"/>
        </a:p>
      </dgm:t>
    </dgm:pt>
    <dgm:pt modelId="{95BC5177-22B0-4AB4-8B82-10E662F0BDE7}" type="parTrans" cxnId="{08846BBA-41F7-4820-948C-4FC167FB8986}">
      <dgm:prSet/>
      <dgm:spPr/>
      <dgm:t>
        <a:bodyPr/>
        <a:lstStyle/>
        <a:p>
          <a:endParaRPr lang="en-US"/>
        </a:p>
      </dgm:t>
    </dgm:pt>
    <dgm:pt modelId="{FDA8BDCD-3F2D-4D16-9978-D4BA382CF44B}" type="pres">
      <dgm:prSet presAssocID="{CB74D3A1-C1E6-405E-8538-6C0F2D013B53}" presName="compositeShape" presStyleCnt="0">
        <dgm:presLayoutVars>
          <dgm:chMax val="7"/>
          <dgm:dir/>
          <dgm:resizeHandles val="exact"/>
        </dgm:presLayoutVars>
      </dgm:prSet>
      <dgm:spPr/>
    </dgm:pt>
    <dgm:pt modelId="{7B43643F-32C3-402A-BE29-2D9A5F0B4A4F}" type="pres">
      <dgm:prSet presAssocID="{D0E5531E-88CC-4DF5-8506-483793AC498F}" presName="circ1" presStyleLbl="vennNode1" presStyleIdx="0" presStyleCnt="3"/>
      <dgm:spPr/>
    </dgm:pt>
    <dgm:pt modelId="{0B7D0F25-F836-4F31-9C8A-4DCEFFD8BE2A}" type="pres">
      <dgm:prSet presAssocID="{D0E5531E-88CC-4DF5-8506-483793AC49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BD3E30-A40D-424C-A100-03892D5CFDA2}" type="pres">
      <dgm:prSet presAssocID="{273E8C8B-E115-4C41-9111-3242A0A18B93}" presName="circ2" presStyleLbl="vennNode1" presStyleIdx="1" presStyleCnt="3"/>
      <dgm:spPr/>
    </dgm:pt>
    <dgm:pt modelId="{EC2E78F8-9780-4E1F-9E7E-F0FBEAAFE0AA}" type="pres">
      <dgm:prSet presAssocID="{273E8C8B-E115-4C41-9111-3242A0A18B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F36747A-7D52-45DE-B28A-F657E367EE47}" type="pres">
      <dgm:prSet presAssocID="{F9474F07-B8F4-4A11-AAB4-A57FA92E078C}" presName="circ3" presStyleLbl="vennNode1" presStyleIdx="2" presStyleCnt="3" custLinFactNeighborY="608"/>
      <dgm:spPr/>
    </dgm:pt>
    <dgm:pt modelId="{A4796996-5D81-4E11-9B68-D7F76C99EBA3}" type="pres">
      <dgm:prSet presAssocID="{F9474F07-B8F4-4A11-AAB4-A57FA92E07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C1E9C07-2E2A-4E8A-9AEF-861BAD961981}" type="presOf" srcId="{F9474F07-B8F4-4A11-AAB4-A57FA92E078C}" destId="{A4796996-5D81-4E11-9B68-D7F76C99EBA3}" srcOrd="1" destOrd="0" presId="urn:microsoft.com/office/officeart/2005/8/layout/venn1"/>
    <dgm:cxn modelId="{8C5BF509-D36B-4890-B5AF-8C01D12EE190}" type="presOf" srcId="{F9474F07-B8F4-4A11-AAB4-A57FA92E078C}" destId="{CF36747A-7D52-45DE-B28A-F657E367EE47}" srcOrd="0" destOrd="0" presId="urn:microsoft.com/office/officeart/2005/8/layout/venn1"/>
    <dgm:cxn modelId="{246F5688-9BC5-43B2-9F19-EC406D02C6ED}" srcId="{CB74D3A1-C1E6-405E-8538-6C0F2D013B53}" destId="{D0E5531E-88CC-4DF5-8506-483793AC498F}" srcOrd="0" destOrd="0" parTransId="{B74AF47E-F11D-481C-AF52-FEE1AD8F9DBE}" sibTransId="{D2DEFE4C-E1FD-4698-97D9-3BA255DEC636}"/>
    <dgm:cxn modelId="{EA038989-6013-4DFF-A06E-62FA281F0A92}" srcId="{CB74D3A1-C1E6-405E-8538-6C0F2D013B53}" destId="{273E8C8B-E115-4C41-9111-3242A0A18B93}" srcOrd="1" destOrd="0" parTransId="{4ADEA7D6-7549-4C03-A5F3-A6B2B58A6743}" sibTransId="{7F304570-F4F1-4EC2-AEB1-1CAEE712B8B6}"/>
    <dgm:cxn modelId="{CF7959A8-BCF9-4F35-96CF-F85625AD2258}" type="presOf" srcId="{CB74D3A1-C1E6-405E-8538-6C0F2D013B53}" destId="{FDA8BDCD-3F2D-4D16-9978-D4BA382CF44B}" srcOrd="0" destOrd="0" presId="urn:microsoft.com/office/officeart/2005/8/layout/venn1"/>
    <dgm:cxn modelId="{08846BBA-41F7-4820-948C-4FC167FB8986}" srcId="{CB74D3A1-C1E6-405E-8538-6C0F2D013B53}" destId="{F9474F07-B8F4-4A11-AAB4-A57FA92E078C}" srcOrd="2" destOrd="0" parTransId="{95BC5177-22B0-4AB4-8B82-10E662F0BDE7}" sibTransId="{22363FC5-0025-4CCB-AC31-EF2F421EF81A}"/>
    <dgm:cxn modelId="{B9BFA3BB-D44A-4D9B-A409-F9B051A22E81}" type="presOf" srcId="{273E8C8B-E115-4C41-9111-3242A0A18B93}" destId="{EC2E78F8-9780-4E1F-9E7E-F0FBEAAFE0AA}" srcOrd="1" destOrd="0" presId="urn:microsoft.com/office/officeart/2005/8/layout/venn1"/>
    <dgm:cxn modelId="{A93FBEBC-ACC8-4AD7-BE95-9EEDAE3E8231}" type="presOf" srcId="{273E8C8B-E115-4C41-9111-3242A0A18B93}" destId="{48BD3E30-A40D-424C-A100-03892D5CFDA2}" srcOrd="0" destOrd="0" presId="urn:microsoft.com/office/officeart/2005/8/layout/venn1"/>
    <dgm:cxn modelId="{1528E4C4-4C47-44F5-867D-8823BBFE8D11}" type="presOf" srcId="{D0E5531E-88CC-4DF5-8506-483793AC498F}" destId="{0B7D0F25-F836-4F31-9C8A-4DCEFFD8BE2A}" srcOrd="1" destOrd="0" presId="urn:microsoft.com/office/officeart/2005/8/layout/venn1"/>
    <dgm:cxn modelId="{D81307D1-EF2F-4863-95DA-34F07BD46F83}" type="presOf" srcId="{D0E5531E-88CC-4DF5-8506-483793AC498F}" destId="{7B43643F-32C3-402A-BE29-2D9A5F0B4A4F}" srcOrd="0" destOrd="0" presId="urn:microsoft.com/office/officeart/2005/8/layout/venn1"/>
    <dgm:cxn modelId="{225CC867-C648-42D6-805F-5BB1593FC768}" type="presParOf" srcId="{FDA8BDCD-3F2D-4D16-9978-D4BA382CF44B}" destId="{7B43643F-32C3-402A-BE29-2D9A5F0B4A4F}" srcOrd="0" destOrd="0" presId="urn:microsoft.com/office/officeart/2005/8/layout/venn1"/>
    <dgm:cxn modelId="{BD220C5E-BCDD-4440-96B7-3E7B57990150}" type="presParOf" srcId="{FDA8BDCD-3F2D-4D16-9978-D4BA382CF44B}" destId="{0B7D0F25-F836-4F31-9C8A-4DCEFFD8BE2A}" srcOrd="1" destOrd="0" presId="urn:microsoft.com/office/officeart/2005/8/layout/venn1"/>
    <dgm:cxn modelId="{0D9D3E29-6C40-4064-964B-DB3FA842B926}" type="presParOf" srcId="{FDA8BDCD-3F2D-4D16-9978-D4BA382CF44B}" destId="{48BD3E30-A40D-424C-A100-03892D5CFDA2}" srcOrd="2" destOrd="0" presId="urn:microsoft.com/office/officeart/2005/8/layout/venn1"/>
    <dgm:cxn modelId="{856923D0-BE85-4FF1-8EF9-28C8B0660EE3}" type="presParOf" srcId="{FDA8BDCD-3F2D-4D16-9978-D4BA382CF44B}" destId="{EC2E78F8-9780-4E1F-9E7E-F0FBEAAFE0AA}" srcOrd="3" destOrd="0" presId="urn:microsoft.com/office/officeart/2005/8/layout/venn1"/>
    <dgm:cxn modelId="{A04E08E7-424B-4864-BB92-03EEE38E61A8}" type="presParOf" srcId="{FDA8BDCD-3F2D-4D16-9978-D4BA382CF44B}" destId="{CF36747A-7D52-45DE-B28A-F657E367EE47}" srcOrd="4" destOrd="0" presId="urn:microsoft.com/office/officeart/2005/8/layout/venn1"/>
    <dgm:cxn modelId="{A8695622-42C7-45B4-9511-1CF87F28949F}" type="presParOf" srcId="{FDA8BDCD-3F2D-4D16-9978-D4BA382CF44B}" destId="{A4796996-5D81-4E11-9B68-D7F76C99EBA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4D3A1-C1E6-405E-8538-6C0F2D013B5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0E5531E-88CC-4DF5-8506-483793AC498F}">
      <dgm:prSet/>
      <dgm:spPr>
        <a:solidFill>
          <a:srgbClr val="FFFF00">
            <a:alpha val="50000"/>
          </a:srgbClr>
        </a:solidFill>
      </dgm:spPr>
      <dgm:t>
        <a:bodyPr/>
        <a:lstStyle/>
        <a:p>
          <a:pPr rtl="0" eaLnBrk="1" latinLnBrk="0"/>
          <a:r>
            <a:rPr lang="nl-NL" dirty="0"/>
            <a:t>Graphical models</a:t>
          </a:r>
        </a:p>
        <a:p>
          <a:pPr rtl="0" eaLnBrk="1" latinLnBrk="0"/>
          <a:r>
            <a:rPr lang="nl-NL" dirty="0"/>
            <a:t>Efficient computation</a:t>
          </a:r>
          <a:endParaRPr lang="en-US" dirty="0"/>
        </a:p>
      </dgm:t>
    </dgm:pt>
    <dgm:pt modelId="{B74AF47E-F11D-481C-AF52-FEE1AD8F9DBE}" type="parTrans" cxnId="{246F5688-9BC5-43B2-9F19-EC406D02C6ED}">
      <dgm:prSet/>
      <dgm:spPr/>
      <dgm:t>
        <a:bodyPr/>
        <a:lstStyle/>
        <a:p>
          <a:endParaRPr lang="en-US"/>
        </a:p>
      </dgm:t>
    </dgm:pt>
    <dgm:pt modelId="{D2DEFE4C-E1FD-4698-97D9-3BA255DEC636}" type="sibTrans" cxnId="{246F5688-9BC5-43B2-9F19-EC406D02C6ED}">
      <dgm:prSet/>
      <dgm:spPr/>
      <dgm:t>
        <a:bodyPr/>
        <a:lstStyle/>
        <a:p>
          <a:endParaRPr lang="en-US"/>
        </a:p>
      </dgm:t>
    </dgm:pt>
    <dgm:pt modelId="{273E8C8B-E115-4C41-9111-3242A0A18B93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rtl="0" eaLnBrk="1" latinLnBrk="0"/>
          <a:r>
            <a:rPr lang="nl-NL" dirty="0"/>
            <a:t>Substantive knowledge</a:t>
          </a:r>
        </a:p>
        <a:p>
          <a:pPr rtl="0" eaLnBrk="1" latinLnBrk="0"/>
          <a:r>
            <a:rPr lang="nl-NL" dirty="0"/>
            <a:t>Model structure</a:t>
          </a:r>
          <a:endParaRPr lang="en-US" dirty="0"/>
        </a:p>
      </dgm:t>
    </dgm:pt>
    <dgm:pt modelId="{4ADEA7D6-7549-4C03-A5F3-A6B2B58A6743}" type="parTrans" cxnId="{EA038989-6013-4DFF-A06E-62FA281F0A92}">
      <dgm:prSet/>
      <dgm:spPr/>
      <dgm:t>
        <a:bodyPr/>
        <a:lstStyle/>
        <a:p>
          <a:endParaRPr lang="en-US"/>
        </a:p>
      </dgm:t>
    </dgm:pt>
    <dgm:pt modelId="{7F304570-F4F1-4EC2-AEB1-1CAEE712B8B6}" type="sibTrans" cxnId="{EA038989-6013-4DFF-A06E-62FA281F0A92}">
      <dgm:prSet/>
      <dgm:spPr/>
      <dgm:t>
        <a:bodyPr/>
        <a:lstStyle/>
        <a:p>
          <a:endParaRPr lang="en-US"/>
        </a:p>
      </dgm:t>
    </dgm:pt>
    <dgm:pt modelId="{F9474F07-B8F4-4A11-AAB4-A57FA92E078C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rtl="0" eaLnBrk="1" latinLnBrk="0"/>
          <a:r>
            <a:rPr lang="nl-NL" sz="2000" dirty="0"/>
            <a:t>Generalized linear models</a:t>
          </a:r>
        </a:p>
        <a:p>
          <a:pPr rtl="0" eaLnBrk="1" latinLnBrk="0"/>
          <a:r>
            <a:rPr lang="en-US" sz="2000" dirty="0"/>
            <a:t>Modeling conditional probabilities</a:t>
          </a:r>
        </a:p>
        <a:p>
          <a:pPr rtl="0" eaLnBrk="1" latinLnBrk="0"/>
          <a:endParaRPr lang="en-US" sz="1700" dirty="0"/>
        </a:p>
      </dgm:t>
    </dgm:pt>
    <dgm:pt modelId="{22363FC5-0025-4CCB-AC31-EF2F421EF81A}" type="sibTrans" cxnId="{08846BBA-41F7-4820-948C-4FC167FB8986}">
      <dgm:prSet/>
      <dgm:spPr/>
      <dgm:t>
        <a:bodyPr/>
        <a:lstStyle/>
        <a:p>
          <a:endParaRPr lang="en-US"/>
        </a:p>
      </dgm:t>
    </dgm:pt>
    <dgm:pt modelId="{95BC5177-22B0-4AB4-8B82-10E662F0BDE7}" type="parTrans" cxnId="{08846BBA-41F7-4820-948C-4FC167FB8986}">
      <dgm:prSet/>
      <dgm:spPr/>
      <dgm:t>
        <a:bodyPr/>
        <a:lstStyle/>
        <a:p>
          <a:endParaRPr lang="en-US"/>
        </a:p>
      </dgm:t>
    </dgm:pt>
    <dgm:pt modelId="{FDA8BDCD-3F2D-4D16-9978-D4BA382CF44B}" type="pres">
      <dgm:prSet presAssocID="{CB74D3A1-C1E6-405E-8538-6C0F2D013B53}" presName="compositeShape" presStyleCnt="0">
        <dgm:presLayoutVars>
          <dgm:chMax val="7"/>
          <dgm:dir/>
          <dgm:resizeHandles val="exact"/>
        </dgm:presLayoutVars>
      </dgm:prSet>
      <dgm:spPr/>
    </dgm:pt>
    <dgm:pt modelId="{7B43643F-32C3-402A-BE29-2D9A5F0B4A4F}" type="pres">
      <dgm:prSet presAssocID="{D0E5531E-88CC-4DF5-8506-483793AC498F}" presName="circ1" presStyleLbl="vennNode1" presStyleIdx="0" presStyleCnt="3"/>
      <dgm:spPr/>
    </dgm:pt>
    <dgm:pt modelId="{0B7D0F25-F836-4F31-9C8A-4DCEFFD8BE2A}" type="pres">
      <dgm:prSet presAssocID="{D0E5531E-88CC-4DF5-8506-483793AC49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BD3E30-A40D-424C-A100-03892D5CFDA2}" type="pres">
      <dgm:prSet presAssocID="{273E8C8B-E115-4C41-9111-3242A0A18B93}" presName="circ2" presStyleLbl="vennNode1" presStyleIdx="1" presStyleCnt="3"/>
      <dgm:spPr/>
    </dgm:pt>
    <dgm:pt modelId="{EC2E78F8-9780-4E1F-9E7E-F0FBEAAFE0AA}" type="pres">
      <dgm:prSet presAssocID="{273E8C8B-E115-4C41-9111-3242A0A18B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F36747A-7D52-45DE-B28A-F657E367EE47}" type="pres">
      <dgm:prSet presAssocID="{F9474F07-B8F4-4A11-AAB4-A57FA92E078C}" presName="circ3" presStyleLbl="vennNode1" presStyleIdx="2" presStyleCnt="3" custLinFactNeighborY="608"/>
      <dgm:spPr/>
    </dgm:pt>
    <dgm:pt modelId="{A4796996-5D81-4E11-9B68-D7F76C99EBA3}" type="pres">
      <dgm:prSet presAssocID="{F9474F07-B8F4-4A11-AAB4-A57FA92E07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C1E9C07-2E2A-4E8A-9AEF-861BAD961981}" type="presOf" srcId="{F9474F07-B8F4-4A11-AAB4-A57FA92E078C}" destId="{A4796996-5D81-4E11-9B68-D7F76C99EBA3}" srcOrd="1" destOrd="0" presId="urn:microsoft.com/office/officeart/2005/8/layout/venn1"/>
    <dgm:cxn modelId="{8C5BF509-D36B-4890-B5AF-8C01D12EE190}" type="presOf" srcId="{F9474F07-B8F4-4A11-AAB4-A57FA92E078C}" destId="{CF36747A-7D52-45DE-B28A-F657E367EE47}" srcOrd="0" destOrd="0" presId="urn:microsoft.com/office/officeart/2005/8/layout/venn1"/>
    <dgm:cxn modelId="{246F5688-9BC5-43B2-9F19-EC406D02C6ED}" srcId="{CB74D3A1-C1E6-405E-8538-6C0F2D013B53}" destId="{D0E5531E-88CC-4DF5-8506-483793AC498F}" srcOrd="0" destOrd="0" parTransId="{B74AF47E-F11D-481C-AF52-FEE1AD8F9DBE}" sibTransId="{D2DEFE4C-E1FD-4698-97D9-3BA255DEC636}"/>
    <dgm:cxn modelId="{EA038989-6013-4DFF-A06E-62FA281F0A92}" srcId="{CB74D3A1-C1E6-405E-8538-6C0F2D013B53}" destId="{273E8C8B-E115-4C41-9111-3242A0A18B93}" srcOrd="1" destOrd="0" parTransId="{4ADEA7D6-7549-4C03-A5F3-A6B2B58A6743}" sibTransId="{7F304570-F4F1-4EC2-AEB1-1CAEE712B8B6}"/>
    <dgm:cxn modelId="{CF7959A8-BCF9-4F35-96CF-F85625AD2258}" type="presOf" srcId="{CB74D3A1-C1E6-405E-8538-6C0F2D013B53}" destId="{FDA8BDCD-3F2D-4D16-9978-D4BA382CF44B}" srcOrd="0" destOrd="0" presId="urn:microsoft.com/office/officeart/2005/8/layout/venn1"/>
    <dgm:cxn modelId="{08846BBA-41F7-4820-948C-4FC167FB8986}" srcId="{CB74D3A1-C1E6-405E-8538-6C0F2D013B53}" destId="{F9474F07-B8F4-4A11-AAB4-A57FA92E078C}" srcOrd="2" destOrd="0" parTransId="{95BC5177-22B0-4AB4-8B82-10E662F0BDE7}" sibTransId="{22363FC5-0025-4CCB-AC31-EF2F421EF81A}"/>
    <dgm:cxn modelId="{B9BFA3BB-D44A-4D9B-A409-F9B051A22E81}" type="presOf" srcId="{273E8C8B-E115-4C41-9111-3242A0A18B93}" destId="{EC2E78F8-9780-4E1F-9E7E-F0FBEAAFE0AA}" srcOrd="1" destOrd="0" presId="urn:microsoft.com/office/officeart/2005/8/layout/venn1"/>
    <dgm:cxn modelId="{A93FBEBC-ACC8-4AD7-BE95-9EEDAE3E8231}" type="presOf" srcId="{273E8C8B-E115-4C41-9111-3242A0A18B93}" destId="{48BD3E30-A40D-424C-A100-03892D5CFDA2}" srcOrd="0" destOrd="0" presId="urn:microsoft.com/office/officeart/2005/8/layout/venn1"/>
    <dgm:cxn modelId="{1528E4C4-4C47-44F5-867D-8823BBFE8D11}" type="presOf" srcId="{D0E5531E-88CC-4DF5-8506-483793AC498F}" destId="{0B7D0F25-F836-4F31-9C8A-4DCEFFD8BE2A}" srcOrd="1" destOrd="0" presId="urn:microsoft.com/office/officeart/2005/8/layout/venn1"/>
    <dgm:cxn modelId="{D81307D1-EF2F-4863-95DA-34F07BD46F83}" type="presOf" srcId="{D0E5531E-88CC-4DF5-8506-483793AC498F}" destId="{7B43643F-32C3-402A-BE29-2D9A5F0B4A4F}" srcOrd="0" destOrd="0" presId="urn:microsoft.com/office/officeart/2005/8/layout/venn1"/>
    <dgm:cxn modelId="{225CC867-C648-42D6-805F-5BB1593FC768}" type="presParOf" srcId="{FDA8BDCD-3F2D-4D16-9978-D4BA382CF44B}" destId="{7B43643F-32C3-402A-BE29-2D9A5F0B4A4F}" srcOrd="0" destOrd="0" presId="urn:microsoft.com/office/officeart/2005/8/layout/venn1"/>
    <dgm:cxn modelId="{BD220C5E-BCDD-4440-96B7-3E7B57990150}" type="presParOf" srcId="{FDA8BDCD-3F2D-4D16-9978-D4BA382CF44B}" destId="{0B7D0F25-F836-4F31-9C8A-4DCEFFD8BE2A}" srcOrd="1" destOrd="0" presId="urn:microsoft.com/office/officeart/2005/8/layout/venn1"/>
    <dgm:cxn modelId="{0D9D3E29-6C40-4064-964B-DB3FA842B926}" type="presParOf" srcId="{FDA8BDCD-3F2D-4D16-9978-D4BA382CF44B}" destId="{48BD3E30-A40D-424C-A100-03892D5CFDA2}" srcOrd="2" destOrd="0" presId="urn:microsoft.com/office/officeart/2005/8/layout/venn1"/>
    <dgm:cxn modelId="{856923D0-BE85-4FF1-8EF9-28C8B0660EE3}" type="presParOf" srcId="{FDA8BDCD-3F2D-4D16-9978-D4BA382CF44B}" destId="{EC2E78F8-9780-4E1F-9E7E-F0FBEAAFE0AA}" srcOrd="3" destOrd="0" presId="urn:microsoft.com/office/officeart/2005/8/layout/venn1"/>
    <dgm:cxn modelId="{A04E08E7-424B-4864-BB92-03EEE38E61A8}" type="presParOf" srcId="{FDA8BDCD-3F2D-4D16-9978-D4BA382CF44B}" destId="{CF36747A-7D52-45DE-B28A-F657E367EE47}" srcOrd="4" destOrd="0" presId="urn:microsoft.com/office/officeart/2005/8/layout/venn1"/>
    <dgm:cxn modelId="{A8695622-42C7-45B4-9511-1CF87F28949F}" type="presParOf" srcId="{FDA8BDCD-3F2D-4D16-9978-D4BA382CF44B}" destId="{A4796996-5D81-4E11-9B68-D7F76C99EBA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4D3A1-C1E6-405E-8538-6C0F2D013B5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0E5531E-88CC-4DF5-8506-483793AC498F}">
      <dgm:prSet/>
      <dgm:spPr>
        <a:solidFill>
          <a:srgbClr val="FFFF00">
            <a:alpha val="50000"/>
          </a:srgbClr>
        </a:solidFill>
      </dgm:spPr>
      <dgm:t>
        <a:bodyPr/>
        <a:lstStyle/>
        <a:p>
          <a:pPr rtl="0" eaLnBrk="1" latinLnBrk="0"/>
          <a:r>
            <a:rPr lang="nl-NL" dirty="0"/>
            <a:t>Graphical models</a:t>
          </a:r>
        </a:p>
        <a:p>
          <a:pPr rtl="0" eaLnBrk="1" latinLnBrk="0"/>
          <a:r>
            <a:rPr lang="nl-NL" dirty="0"/>
            <a:t>Efficient computation</a:t>
          </a:r>
          <a:endParaRPr lang="en-US" dirty="0"/>
        </a:p>
      </dgm:t>
    </dgm:pt>
    <dgm:pt modelId="{B74AF47E-F11D-481C-AF52-FEE1AD8F9DBE}" type="parTrans" cxnId="{246F5688-9BC5-43B2-9F19-EC406D02C6ED}">
      <dgm:prSet/>
      <dgm:spPr/>
      <dgm:t>
        <a:bodyPr/>
        <a:lstStyle/>
        <a:p>
          <a:endParaRPr lang="en-US"/>
        </a:p>
      </dgm:t>
    </dgm:pt>
    <dgm:pt modelId="{D2DEFE4C-E1FD-4698-97D9-3BA255DEC636}" type="sibTrans" cxnId="{246F5688-9BC5-43B2-9F19-EC406D02C6ED}">
      <dgm:prSet/>
      <dgm:spPr/>
      <dgm:t>
        <a:bodyPr/>
        <a:lstStyle/>
        <a:p>
          <a:endParaRPr lang="en-US"/>
        </a:p>
      </dgm:t>
    </dgm:pt>
    <dgm:pt modelId="{273E8C8B-E115-4C41-9111-3242A0A18B93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rtl="0" eaLnBrk="1" latinLnBrk="0"/>
          <a:r>
            <a:rPr lang="nl-NL" dirty="0"/>
            <a:t>Substantive knowledge</a:t>
          </a:r>
        </a:p>
        <a:p>
          <a:pPr rtl="0" eaLnBrk="1" latinLnBrk="0"/>
          <a:r>
            <a:rPr lang="nl-NL" dirty="0"/>
            <a:t>Model structure</a:t>
          </a:r>
          <a:endParaRPr lang="en-US" dirty="0"/>
        </a:p>
      </dgm:t>
    </dgm:pt>
    <dgm:pt modelId="{4ADEA7D6-7549-4C03-A5F3-A6B2B58A6743}" type="parTrans" cxnId="{EA038989-6013-4DFF-A06E-62FA281F0A92}">
      <dgm:prSet/>
      <dgm:spPr/>
      <dgm:t>
        <a:bodyPr/>
        <a:lstStyle/>
        <a:p>
          <a:endParaRPr lang="en-US"/>
        </a:p>
      </dgm:t>
    </dgm:pt>
    <dgm:pt modelId="{7F304570-F4F1-4EC2-AEB1-1CAEE712B8B6}" type="sibTrans" cxnId="{EA038989-6013-4DFF-A06E-62FA281F0A92}">
      <dgm:prSet/>
      <dgm:spPr/>
      <dgm:t>
        <a:bodyPr/>
        <a:lstStyle/>
        <a:p>
          <a:endParaRPr lang="en-US"/>
        </a:p>
      </dgm:t>
    </dgm:pt>
    <dgm:pt modelId="{F9474F07-B8F4-4A11-AAB4-A57FA92E078C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rtl="0" eaLnBrk="1" latinLnBrk="0"/>
          <a:r>
            <a:rPr lang="nl-NL" sz="2000" dirty="0"/>
            <a:t>Generalized linear models</a:t>
          </a:r>
        </a:p>
        <a:p>
          <a:pPr rtl="0" eaLnBrk="1" latinLnBrk="0"/>
          <a:r>
            <a:rPr lang="en-US" sz="2000" dirty="0"/>
            <a:t>Modeling conditional probabilities</a:t>
          </a:r>
        </a:p>
        <a:p>
          <a:pPr rtl="0" eaLnBrk="1" latinLnBrk="0"/>
          <a:endParaRPr lang="en-US" sz="1700" dirty="0"/>
        </a:p>
      </dgm:t>
    </dgm:pt>
    <dgm:pt modelId="{22363FC5-0025-4CCB-AC31-EF2F421EF81A}" type="sibTrans" cxnId="{08846BBA-41F7-4820-948C-4FC167FB8986}">
      <dgm:prSet/>
      <dgm:spPr/>
      <dgm:t>
        <a:bodyPr/>
        <a:lstStyle/>
        <a:p>
          <a:endParaRPr lang="en-US"/>
        </a:p>
      </dgm:t>
    </dgm:pt>
    <dgm:pt modelId="{95BC5177-22B0-4AB4-8B82-10E662F0BDE7}" type="parTrans" cxnId="{08846BBA-41F7-4820-948C-4FC167FB8986}">
      <dgm:prSet/>
      <dgm:spPr/>
      <dgm:t>
        <a:bodyPr/>
        <a:lstStyle/>
        <a:p>
          <a:endParaRPr lang="en-US"/>
        </a:p>
      </dgm:t>
    </dgm:pt>
    <dgm:pt modelId="{FDA8BDCD-3F2D-4D16-9978-D4BA382CF44B}" type="pres">
      <dgm:prSet presAssocID="{CB74D3A1-C1E6-405E-8538-6C0F2D013B53}" presName="compositeShape" presStyleCnt="0">
        <dgm:presLayoutVars>
          <dgm:chMax val="7"/>
          <dgm:dir/>
          <dgm:resizeHandles val="exact"/>
        </dgm:presLayoutVars>
      </dgm:prSet>
      <dgm:spPr/>
    </dgm:pt>
    <dgm:pt modelId="{7B43643F-32C3-402A-BE29-2D9A5F0B4A4F}" type="pres">
      <dgm:prSet presAssocID="{D0E5531E-88CC-4DF5-8506-483793AC498F}" presName="circ1" presStyleLbl="vennNode1" presStyleIdx="0" presStyleCnt="3"/>
      <dgm:spPr/>
    </dgm:pt>
    <dgm:pt modelId="{0B7D0F25-F836-4F31-9C8A-4DCEFFD8BE2A}" type="pres">
      <dgm:prSet presAssocID="{D0E5531E-88CC-4DF5-8506-483793AC49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BD3E30-A40D-424C-A100-03892D5CFDA2}" type="pres">
      <dgm:prSet presAssocID="{273E8C8B-E115-4C41-9111-3242A0A18B93}" presName="circ2" presStyleLbl="vennNode1" presStyleIdx="1" presStyleCnt="3"/>
      <dgm:spPr/>
    </dgm:pt>
    <dgm:pt modelId="{EC2E78F8-9780-4E1F-9E7E-F0FBEAAFE0AA}" type="pres">
      <dgm:prSet presAssocID="{273E8C8B-E115-4C41-9111-3242A0A18B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F36747A-7D52-45DE-B28A-F657E367EE47}" type="pres">
      <dgm:prSet presAssocID="{F9474F07-B8F4-4A11-AAB4-A57FA92E078C}" presName="circ3" presStyleLbl="vennNode1" presStyleIdx="2" presStyleCnt="3" custLinFactNeighborY="608"/>
      <dgm:spPr/>
    </dgm:pt>
    <dgm:pt modelId="{A4796996-5D81-4E11-9B68-D7F76C99EBA3}" type="pres">
      <dgm:prSet presAssocID="{F9474F07-B8F4-4A11-AAB4-A57FA92E07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C1E9C07-2E2A-4E8A-9AEF-861BAD961981}" type="presOf" srcId="{F9474F07-B8F4-4A11-AAB4-A57FA92E078C}" destId="{A4796996-5D81-4E11-9B68-D7F76C99EBA3}" srcOrd="1" destOrd="0" presId="urn:microsoft.com/office/officeart/2005/8/layout/venn1"/>
    <dgm:cxn modelId="{8C5BF509-D36B-4890-B5AF-8C01D12EE190}" type="presOf" srcId="{F9474F07-B8F4-4A11-AAB4-A57FA92E078C}" destId="{CF36747A-7D52-45DE-B28A-F657E367EE47}" srcOrd="0" destOrd="0" presId="urn:microsoft.com/office/officeart/2005/8/layout/venn1"/>
    <dgm:cxn modelId="{246F5688-9BC5-43B2-9F19-EC406D02C6ED}" srcId="{CB74D3A1-C1E6-405E-8538-6C0F2D013B53}" destId="{D0E5531E-88CC-4DF5-8506-483793AC498F}" srcOrd="0" destOrd="0" parTransId="{B74AF47E-F11D-481C-AF52-FEE1AD8F9DBE}" sibTransId="{D2DEFE4C-E1FD-4698-97D9-3BA255DEC636}"/>
    <dgm:cxn modelId="{EA038989-6013-4DFF-A06E-62FA281F0A92}" srcId="{CB74D3A1-C1E6-405E-8538-6C0F2D013B53}" destId="{273E8C8B-E115-4C41-9111-3242A0A18B93}" srcOrd="1" destOrd="0" parTransId="{4ADEA7D6-7549-4C03-A5F3-A6B2B58A6743}" sibTransId="{7F304570-F4F1-4EC2-AEB1-1CAEE712B8B6}"/>
    <dgm:cxn modelId="{CF7959A8-BCF9-4F35-96CF-F85625AD2258}" type="presOf" srcId="{CB74D3A1-C1E6-405E-8538-6C0F2D013B53}" destId="{FDA8BDCD-3F2D-4D16-9978-D4BA382CF44B}" srcOrd="0" destOrd="0" presId="urn:microsoft.com/office/officeart/2005/8/layout/venn1"/>
    <dgm:cxn modelId="{08846BBA-41F7-4820-948C-4FC167FB8986}" srcId="{CB74D3A1-C1E6-405E-8538-6C0F2D013B53}" destId="{F9474F07-B8F4-4A11-AAB4-A57FA92E078C}" srcOrd="2" destOrd="0" parTransId="{95BC5177-22B0-4AB4-8B82-10E662F0BDE7}" sibTransId="{22363FC5-0025-4CCB-AC31-EF2F421EF81A}"/>
    <dgm:cxn modelId="{B9BFA3BB-D44A-4D9B-A409-F9B051A22E81}" type="presOf" srcId="{273E8C8B-E115-4C41-9111-3242A0A18B93}" destId="{EC2E78F8-9780-4E1F-9E7E-F0FBEAAFE0AA}" srcOrd="1" destOrd="0" presId="urn:microsoft.com/office/officeart/2005/8/layout/venn1"/>
    <dgm:cxn modelId="{A93FBEBC-ACC8-4AD7-BE95-9EEDAE3E8231}" type="presOf" srcId="{273E8C8B-E115-4C41-9111-3242A0A18B93}" destId="{48BD3E30-A40D-424C-A100-03892D5CFDA2}" srcOrd="0" destOrd="0" presId="urn:microsoft.com/office/officeart/2005/8/layout/venn1"/>
    <dgm:cxn modelId="{1528E4C4-4C47-44F5-867D-8823BBFE8D11}" type="presOf" srcId="{D0E5531E-88CC-4DF5-8506-483793AC498F}" destId="{0B7D0F25-F836-4F31-9C8A-4DCEFFD8BE2A}" srcOrd="1" destOrd="0" presId="urn:microsoft.com/office/officeart/2005/8/layout/venn1"/>
    <dgm:cxn modelId="{D81307D1-EF2F-4863-95DA-34F07BD46F83}" type="presOf" srcId="{D0E5531E-88CC-4DF5-8506-483793AC498F}" destId="{7B43643F-32C3-402A-BE29-2D9A5F0B4A4F}" srcOrd="0" destOrd="0" presId="urn:microsoft.com/office/officeart/2005/8/layout/venn1"/>
    <dgm:cxn modelId="{225CC867-C648-42D6-805F-5BB1593FC768}" type="presParOf" srcId="{FDA8BDCD-3F2D-4D16-9978-D4BA382CF44B}" destId="{7B43643F-32C3-402A-BE29-2D9A5F0B4A4F}" srcOrd="0" destOrd="0" presId="urn:microsoft.com/office/officeart/2005/8/layout/venn1"/>
    <dgm:cxn modelId="{BD220C5E-BCDD-4440-96B7-3E7B57990150}" type="presParOf" srcId="{FDA8BDCD-3F2D-4D16-9978-D4BA382CF44B}" destId="{0B7D0F25-F836-4F31-9C8A-4DCEFFD8BE2A}" srcOrd="1" destOrd="0" presId="urn:microsoft.com/office/officeart/2005/8/layout/venn1"/>
    <dgm:cxn modelId="{0D9D3E29-6C40-4064-964B-DB3FA842B926}" type="presParOf" srcId="{FDA8BDCD-3F2D-4D16-9978-D4BA382CF44B}" destId="{48BD3E30-A40D-424C-A100-03892D5CFDA2}" srcOrd="2" destOrd="0" presId="urn:microsoft.com/office/officeart/2005/8/layout/venn1"/>
    <dgm:cxn modelId="{856923D0-BE85-4FF1-8EF9-28C8B0660EE3}" type="presParOf" srcId="{FDA8BDCD-3F2D-4D16-9978-D4BA382CF44B}" destId="{EC2E78F8-9780-4E1F-9E7E-F0FBEAAFE0AA}" srcOrd="3" destOrd="0" presId="urn:microsoft.com/office/officeart/2005/8/layout/venn1"/>
    <dgm:cxn modelId="{A04E08E7-424B-4864-BB92-03EEE38E61A8}" type="presParOf" srcId="{FDA8BDCD-3F2D-4D16-9978-D4BA382CF44B}" destId="{CF36747A-7D52-45DE-B28A-F657E367EE47}" srcOrd="4" destOrd="0" presId="urn:microsoft.com/office/officeart/2005/8/layout/venn1"/>
    <dgm:cxn modelId="{A8695622-42C7-45B4-9511-1CF87F28949F}" type="presParOf" srcId="{FDA8BDCD-3F2D-4D16-9978-D4BA382CF44B}" destId="{A4796996-5D81-4E11-9B68-D7F76C99EBA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74D3A1-C1E6-405E-8538-6C0F2D013B5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0E5531E-88CC-4DF5-8506-483793AC498F}">
      <dgm:prSet/>
      <dgm:spPr>
        <a:solidFill>
          <a:srgbClr val="FFFF00">
            <a:alpha val="50000"/>
          </a:srgbClr>
        </a:solidFill>
      </dgm:spPr>
      <dgm:t>
        <a:bodyPr/>
        <a:lstStyle/>
        <a:p>
          <a:pPr rtl="0" eaLnBrk="1" latinLnBrk="0"/>
          <a:r>
            <a:rPr lang="nl-NL" dirty="0"/>
            <a:t>Graphical models</a:t>
          </a:r>
        </a:p>
        <a:p>
          <a:pPr rtl="0" eaLnBrk="1" latinLnBrk="0"/>
          <a:r>
            <a:rPr lang="nl-NL" dirty="0"/>
            <a:t>Efficient computation</a:t>
          </a:r>
          <a:endParaRPr lang="en-US" dirty="0"/>
        </a:p>
      </dgm:t>
    </dgm:pt>
    <dgm:pt modelId="{B74AF47E-F11D-481C-AF52-FEE1AD8F9DBE}" type="parTrans" cxnId="{246F5688-9BC5-43B2-9F19-EC406D02C6ED}">
      <dgm:prSet/>
      <dgm:spPr/>
      <dgm:t>
        <a:bodyPr/>
        <a:lstStyle/>
        <a:p>
          <a:endParaRPr lang="en-US"/>
        </a:p>
      </dgm:t>
    </dgm:pt>
    <dgm:pt modelId="{D2DEFE4C-E1FD-4698-97D9-3BA255DEC636}" type="sibTrans" cxnId="{246F5688-9BC5-43B2-9F19-EC406D02C6ED}">
      <dgm:prSet/>
      <dgm:spPr/>
      <dgm:t>
        <a:bodyPr/>
        <a:lstStyle/>
        <a:p>
          <a:endParaRPr lang="en-US"/>
        </a:p>
      </dgm:t>
    </dgm:pt>
    <dgm:pt modelId="{273E8C8B-E115-4C41-9111-3242A0A18B93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rtl="0" eaLnBrk="1" latinLnBrk="0"/>
          <a:r>
            <a:rPr lang="nl-NL" dirty="0"/>
            <a:t>Substantive knowledge</a:t>
          </a:r>
        </a:p>
        <a:p>
          <a:pPr rtl="0" eaLnBrk="1" latinLnBrk="0"/>
          <a:r>
            <a:rPr lang="nl-NL" dirty="0"/>
            <a:t>Model structure</a:t>
          </a:r>
          <a:endParaRPr lang="en-US" dirty="0"/>
        </a:p>
      </dgm:t>
    </dgm:pt>
    <dgm:pt modelId="{4ADEA7D6-7549-4C03-A5F3-A6B2B58A6743}" type="parTrans" cxnId="{EA038989-6013-4DFF-A06E-62FA281F0A92}">
      <dgm:prSet/>
      <dgm:spPr/>
      <dgm:t>
        <a:bodyPr/>
        <a:lstStyle/>
        <a:p>
          <a:endParaRPr lang="en-US"/>
        </a:p>
      </dgm:t>
    </dgm:pt>
    <dgm:pt modelId="{7F304570-F4F1-4EC2-AEB1-1CAEE712B8B6}" type="sibTrans" cxnId="{EA038989-6013-4DFF-A06E-62FA281F0A92}">
      <dgm:prSet/>
      <dgm:spPr/>
      <dgm:t>
        <a:bodyPr/>
        <a:lstStyle/>
        <a:p>
          <a:endParaRPr lang="en-US"/>
        </a:p>
      </dgm:t>
    </dgm:pt>
    <dgm:pt modelId="{F9474F07-B8F4-4A11-AAB4-A57FA92E078C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rtl="0" eaLnBrk="1" latinLnBrk="0"/>
          <a:r>
            <a:rPr lang="nl-NL" sz="2000" dirty="0"/>
            <a:t>Generalized linear models</a:t>
          </a:r>
        </a:p>
        <a:p>
          <a:pPr rtl="0" eaLnBrk="1" latinLnBrk="0"/>
          <a:r>
            <a:rPr lang="en-US" sz="2000" dirty="0"/>
            <a:t>Modeling conditional probabilities</a:t>
          </a:r>
        </a:p>
        <a:p>
          <a:pPr rtl="0" eaLnBrk="1" latinLnBrk="0"/>
          <a:endParaRPr lang="en-US" sz="1700" dirty="0"/>
        </a:p>
      </dgm:t>
    </dgm:pt>
    <dgm:pt modelId="{22363FC5-0025-4CCB-AC31-EF2F421EF81A}" type="sibTrans" cxnId="{08846BBA-41F7-4820-948C-4FC167FB8986}">
      <dgm:prSet/>
      <dgm:spPr/>
      <dgm:t>
        <a:bodyPr/>
        <a:lstStyle/>
        <a:p>
          <a:endParaRPr lang="en-US"/>
        </a:p>
      </dgm:t>
    </dgm:pt>
    <dgm:pt modelId="{95BC5177-22B0-4AB4-8B82-10E662F0BDE7}" type="parTrans" cxnId="{08846BBA-41F7-4820-948C-4FC167FB8986}">
      <dgm:prSet/>
      <dgm:spPr/>
      <dgm:t>
        <a:bodyPr/>
        <a:lstStyle/>
        <a:p>
          <a:endParaRPr lang="en-US"/>
        </a:p>
      </dgm:t>
    </dgm:pt>
    <dgm:pt modelId="{FDA8BDCD-3F2D-4D16-9978-D4BA382CF44B}" type="pres">
      <dgm:prSet presAssocID="{CB74D3A1-C1E6-405E-8538-6C0F2D013B53}" presName="compositeShape" presStyleCnt="0">
        <dgm:presLayoutVars>
          <dgm:chMax val="7"/>
          <dgm:dir/>
          <dgm:resizeHandles val="exact"/>
        </dgm:presLayoutVars>
      </dgm:prSet>
      <dgm:spPr/>
    </dgm:pt>
    <dgm:pt modelId="{7B43643F-32C3-402A-BE29-2D9A5F0B4A4F}" type="pres">
      <dgm:prSet presAssocID="{D0E5531E-88CC-4DF5-8506-483793AC498F}" presName="circ1" presStyleLbl="vennNode1" presStyleIdx="0" presStyleCnt="3"/>
      <dgm:spPr/>
    </dgm:pt>
    <dgm:pt modelId="{0B7D0F25-F836-4F31-9C8A-4DCEFFD8BE2A}" type="pres">
      <dgm:prSet presAssocID="{D0E5531E-88CC-4DF5-8506-483793AC49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BD3E30-A40D-424C-A100-03892D5CFDA2}" type="pres">
      <dgm:prSet presAssocID="{273E8C8B-E115-4C41-9111-3242A0A18B93}" presName="circ2" presStyleLbl="vennNode1" presStyleIdx="1" presStyleCnt="3"/>
      <dgm:spPr/>
    </dgm:pt>
    <dgm:pt modelId="{EC2E78F8-9780-4E1F-9E7E-F0FBEAAFE0AA}" type="pres">
      <dgm:prSet presAssocID="{273E8C8B-E115-4C41-9111-3242A0A18B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F36747A-7D52-45DE-B28A-F657E367EE47}" type="pres">
      <dgm:prSet presAssocID="{F9474F07-B8F4-4A11-AAB4-A57FA92E078C}" presName="circ3" presStyleLbl="vennNode1" presStyleIdx="2" presStyleCnt="3" custLinFactNeighborY="608"/>
      <dgm:spPr/>
    </dgm:pt>
    <dgm:pt modelId="{A4796996-5D81-4E11-9B68-D7F76C99EBA3}" type="pres">
      <dgm:prSet presAssocID="{F9474F07-B8F4-4A11-AAB4-A57FA92E07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C1E9C07-2E2A-4E8A-9AEF-861BAD961981}" type="presOf" srcId="{F9474F07-B8F4-4A11-AAB4-A57FA92E078C}" destId="{A4796996-5D81-4E11-9B68-D7F76C99EBA3}" srcOrd="1" destOrd="0" presId="urn:microsoft.com/office/officeart/2005/8/layout/venn1"/>
    <dgm:cxn modelId="{8C5BF509-D36B-4890-B5AF-8C01D12EE190}" type="presOf" srcId="{F9474F07-B8F4-4A11-AAB4-A57FA92E078C}" destId="{CF36747A-7D52-45DE-B28A-F657E367EE47}" srcOrd="0" destOrd="0" presId="urn:microsoft.com/office/officeart/2005/8/layout/venn1"/>
    <dgm:cxn modelId="{246F5688-9BC5-43B2-9F19-EC406D02C6ED}" srcId="{CB74D3A1-C1E6-405E-8538-6C0F2D013B53}" destId="{D0E5531E-88CC-4DF5-8506-483793AC498F}" srcOrd="0" destOrd="0" parTransId="{B74AF47E-F11D-481C-AF52-FEE1AD8F9DBE}" sibTransId="{D2DEFE4C-E1FD-4698-97D9-3BA255DEC636}"/>
    <dgm:cxn modelId="{EA038989-6013-4DFF-A06E-62FA281F0A92}" srcId="{CB74D3A1-C1E6-405E-8538-6C0F2D013B53}" destId="{273E8C8B-E115-4C41-9111-3242A0A18B93}" srcOrd="1" destOrd="0" parTransId="{4ADEA7D6-7549-4C03-A5F3-A6B2B58A6743}" sibTransId="{7F304570-F4F1-4EC2-AEB1-1CAEE712B8B6}"/>
    <dgm:cxn modelId="{CF7959A8-BCF9-4F35-96CF-F85625AD2258}" type="presOf" srcId="{CB74D3A1-C1E6-405E-8538-6C0F2D013B53}" destId="{FDA8BDCD-3F2D-4D16-9978-D4BA382CF44B}" srcOrd="0" destOrd="0" presId="urn:microsoft.com/office/officeart/2005/8/layout/venn1"/>
    <dgm:cxn modelId="{08846BBA-41F7-4820-948C-4FC167FB8986}" srcId="{CB74D3A1-C1E6-405E-8538-6C0F2D013B53}" destId="{F9474F07-B8F4-4A11-AAB4-A57FA92E078C}" srcOrd="2" destOrd="0" parTransId="{95BC5177-22B0-4AB4-8B82-10E662F0BDE7}" sibTransId="{22363FC5-0025-4CCB-AC31-EF2F421EF81A}"/>
    <dgm:cxn modelId="{B9BFA3BB-D44A-4D9B-A409-F9B051A22E81}" type="presOf" srcId="{273E8C8B-E115-4C41-9111-3242A0A18B93}" destId="{EC2E78F8-9780-4E1F-9E7E-F0FBEAAFE0AA}" srcOrd="1" destOrd="0" presId="urn:microsoft.com/office/officeart/2005/8/layout/venn1"/>
    <dgm:cxn modelId="{A93FBEBC-ACC8-4AD7-BE95-9EEDAE3E8231}" type="presOf" srcId="{273E8C8B-E115-4C41-9111-3242A0A18B93}" destId="{48BD3E30-A40D-424C-A100-03892D5CFDA2}" srcOrd="0" destOrd="0" presId="urn:microsoft.com/office/officeart/2005/8/layout/venn1"/>
    <dgm:cxn modelId="{1528E4C4-4C47-44F5-867D-8823BBFE8D11}" type="presOf" srcId="{D0E5531E-88CC-4DF5-8506-483793AC498F}" destId="{0B7D0F25-F836-4F31-9C8A-4DCEFFD8BE2A}" srcOrd="1" destOrd="0" presId="urn:microsoft.com/office/officeart/2005/8/layout/venn1"/>
    <dgm:cxn modelId="{D81307D1-EF2F-4863-95DA-34F07BD46F83}" type="presOf" srcId="{D0E5531E-88CC-4DF5-8506-483793AC498F}" destId="{7B43643F-32C3-402A-BE29-2D9A5F0B4A4F}" srcOrd="0" destOrd="0" presId="urn:microsoft.com/office/officeart/2005/8/layout/venn1"/>
    <dgm:cxn modelId="{225CC867-C648-42D6-805F-5BB1593FC768}" type="presParOf" srcId="{FDA8BDCD-3F2D-4D16-9978-D4BA382CF44B}" destId="{7B43643F-32C3-402A-BE29-2D9A5F0B4A4F}" srcOrd="0" destOrd="0" presId="urn:microsoft.com/office/officeart/2005/8/layout/venn1"/>
    <dgm:cxn modelId="{BD220C5E-BCDD-4440-96B7-3E7B57990150}" type="presParOf" srcId="{FDA8BDCD-3F2D-4D16-9978-D4BA382CF44B}" destId="{0B7D0F25-F836-4F31-9C8A-4DCEFFD8BE2A}" srcOrd="1" destOrd="0" presId="urn:microsoft.com/office/officeart/2005/8/layout/venn1"/>
    <dgm:cxn modelId="{0D9D3E29-6C40-4064-964B-DB3FA842B926}" type="presParOf" srcId="{FDA8BDCD-3F2D-4D16-9978-D4BA382CF44B}" destId="{48BD3E30-A40D-424C-A100-03892D5CFDA2}" srcOrd="2" destOrd="0" presId="urn:microsoft.com/office/officeart/2005/8/layout/venn1"/>
    <dgm:cxn modelId="{856923D0-BE85-4FF1-8EF9-28C8B0660EE3}" type="presParOf" srcId="{FDA8BDCD-3F2D-4D16-9978-D4BA382CF44B}" destId="{EC2E78F8-9780-4E1F-9E7E-F0FBEAAFE0AA}" srcOrd="3" destOrd="0" presId="urn:microsoft.com/office/officeart/2005/8/layout/venn1"/>
    <dgm:cxn modelId="{A04E08E7-424B-4864-BB92-03EEE38E61A8}" type="presParOf" srcId="{FDA8BDCD-3F2D-4D16-9978-D4BA382CF44B}" destId="{CF36747A-7D52-45DE-B28A-F657E367EE47}" srcOrd="4" destOrd="0" presId="urn:microsoft.com/office/officeart/2005/8/layout/venn1"/>
    <dgm:cxn modelId="{A8695622-42C7-45B4-9511-1CF87F28949F}" type="presParOf" srcId="{FDA8BDCD-3F2D-4D16-9978-D4BA382CF44B}" destId="{A4796996-5D81-4E11-9B68-D7F76C99EBA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3643F-32C3-402A-BE29-2D9A5F0B4A4F}">
      <dsp:nvSpPr>
        <dsp:cNvPr id="0" name=""/>
        <dsp:cNvSpPr/>
      </dsp:nvSpPr>
      <dsp:spPr>
        <a:xfrm>
          <a:off x="1295399" y="66674"/>
          <a:ext cx="3200400" cy="3200400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Graphical models</a:t>
          </a:r>
        </a:p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Efficient computation</a:t>
          </a:r>
          <a:endParaRPr lang="en-US" sz="2400" kern="1200" dirty="0"/>
        </a:p>
      </dsp:txBody>
      <dsp:txXfrm>
        <a:off x="1722119" y="626744"/>
        <a:ext cx="2346960" cy="1440180"/>
      </dsp:txXfrm>
    </dsp:sp>
    <dsp:sp modelId="{48BD3E30-A40D-424C-A100-03892D5CFDA2}">
      <dsp:nvSpPr>
        <dsp:cNvPr id="0" name=""/>
        <dsp:cNvSpPr/>
      </dsp:nvSpPr>
      <dsp:spPr>
        <a:xfrm>
          <a:off x="2450210" y="2066925"/>
          <a:ext cx="3200400" cy="32004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Substantive knowledge</a:t>
          </a:r>
        </a:p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Model structure</a:t>
          </a:r>
          <a:endParaRPr lang="en-US" sz="2400" kern="1200" dirty="0"/>
        </a:p>
      </dsp:txBody>
      <dsp:txXfrm>
        <a:off x="3429000" y="2893695"/>
        <a:ext cx="1920240" cy="1760220"/>
      </dsp:txXfrm>
    </dsp:sp>
    <dsp:sp modelId="{CF36747A-7D52-45DE-B28A-F657E367EE47}">
      <dsp:nvSpPr>
        <dsp:cNvPr id="0" name=""/>
        <dsp:cNvSpPr/>
      </dsp:nvSpPr>
      <dsp:spPr>
        <a:xfrm>
          <a:off x="140588" y="2086383"/>
          <a:ext cx="3200400" cy="320040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Generalized linear models</a:t>
          </a:r>
        </a:p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Modeling conditional probabilities</a:t>
          </a:r>
        </a:p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41959" y="2913153"/>
        <a:ext cx="1920240" cy="1760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3643F-32C3-402A-BE29-2D9A5F0B4A4F}">
      <dsp:nvSpPr>
        <dsp:cNvPr id="0" name=""/>
        <dsp:cNvSpPr/>
      </dsp:nvSpPr>
      <dsp:spPr>
        <a:xfrm>
          <a:off x="1295399" y="66674"/>
          <a:ext cx="3200400" cy="3200400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Graphical models</a:t>
          </a:r>
        </a:p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Efficient computation</a:t>
          </a:r>
          <a:endParaRPr lang="en-US" sz="2400" kern="1200" dirty="0"/>
        </a:p>
      </dsp:txBody>
      <dsp:txXfrm>
        <a:off x="1722119" y="626744"/>
        <a:ext cx="2346960" cy="1440180"/>
      </dsp:txXfrm>
    </dsp:sp>
    <dsp:sp modelId="{48BD3E30-A40D-424C-A100-03892D5CFDA2}">
      <dsp:nvSpPr>
        <dsp:cNvPr id="0" name=""/>
        <dsp:cNvSpPr/>
      </dsp:nvSpPr>
      <dsp:spPr>
        <a:xfrm>
          <a:off x="2450210" y="2066925"/>
          <a:ext cx="3200400" cy="32004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Substantive knowledge</a:t>
          </a:r>
        </a:p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Model structure</a:t>
          </a:r>
          <a:endParaRPr lang="en-US" sz="2400" kern="1200" dirty="0"/>
        </a:p>
      </dsp:txBody>
      <dsp:txXfrm>
        <a:off x="3429000" y="2893695"/>
        <a:ext cx="1920240" cy="1760220"/>
      </dsp:txXfrm>
    </dsp:sp>
    <dsp:sp modelId="{CF36747A-7D52-45DE-B28A-F657E367EE47}">
      <dsp:nvSpPr>
        <dsp:cNvPr id="0" name=""/>
        <dsp:cNvSpPr/>
      </dsp:nvSpPr>
      <dsp:spPr>
        <a:xfrm>
          <a:off x="140588" y="2086383"/>
          <a:ext cx="3200400" cy="320040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Generalized linear models</a:t>
          </a:r>
        </a:p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Modeling conditional probabilities</a:t>
          </a:r>
        </a:p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41959" y="2913153"/>
        <a:ext cx="1920240" cy="1760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3643F-32C3-402A-BE29-2D9A5F0B4A4F}">
      <dsp:nvSpPr>
        <dsp:cNvPr id="0" name=""/>
        <dsp:cNvSpPr/>
      </dsp:nvSpPr>
      <dsp:spPr>
        <a:xfrm>
          <a:off x="1295399" y="66674"/>
          <a:ext cx="3200400" cy="3200400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Graphical models</a:t>
          </a:r>
        </a:p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Efficient computation</a:t>
          </a:r>
          <a:endParaRPr lang="en-US" sz="2400" kern="1200" dirty="0"/>
        </a:p>
      </dsp:txBody>
      <dsp:txXfrm>
        <a:off x="1722119" y="626744"/>
        <a:ext cx="2346960" cy="1440180"/>
      </dsp:txXfrm>
    </dsp:sp>
    <dsp:sp modelId="{48BD3E30-A40D-424C-A100-03892D5CFDA2}">
      <dsp:nvSpPr>
        <dsp:cNvPr id="0" name=""/>
        <dsp:cNvSpPr/>
      </dsp:nvSpPr>
      <dsp:spPr>
        <a:xfrm>
          <a:off x="2450210" y="2066925"/>
          <a:ext cx="3200400" cy="32004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Substantive knowledge</a:t>
          </a:r>
        </a:p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Model structure</a:t>
          </a:r>
          <a:endParaRPr lang="en-US" sz="2400" kern="1200" dirty="0"/>
        </a:p>
      </dsp:txBody>
      <dsp:txXfrm>
        <a:off x="3429000" y="2893695"/>
        <a:ext cx="1920240" cy="1760220"/>
      </dsp:txXfrm>
    </dsp:sp>
    <dsp:sp modelId="{CF36747A-7D52-45DE-B28A-F657E367EE47}">
      <dsp:nvSpPr>
        <dsp:cNvPr id="0" name=""/>
        <dsp:cNvSpPr/>
      </dsp:nvSpPr>
      <dsp:spPr>
        <a:xfrm>
          <a:off x="140588" y="2086383"/>
          <a:ext cx="3200400" cy="320040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Generalized linear models</a:t>
          </a:r>
        </a:p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Modeling conditional probabilities</a:t>
          </a:r>
        </a:p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41959" y="2913153"/>
        <a:ext cx="1920240" cy="1760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3643F-32C3-402A-BE29-2D9A5F0B4A4F}">
      <dsp:nvSpPr>
        <dsp:cNvPr id="0" name=""/>
        <dsp:cNvSpPr/>
      </dsp:nvSpPr>
      <dsp:spPr>
        <a:xfrm>
          <a:off x="1295399" y="66674"/>
          <a:ext cx="3200400" cy="3200400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Graphical models</a:t>
          </a:r>
        </a:p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Efficient computation</a:t>
          </a:r>
          <a:endParaRPr lang="en-US" sz="2400" kern="1200" dirty="0"/>
        </a:p>
      </dsp:txBody>
      <dsp:txXfrm>
        <a:off x="1722119" y="626744"/>
        <a:ext cx="2346960" cy="1440180"/>
      </dsp:txXfrm>
    </dsp:sp>
    <dsp:sp modelId="{48BD3E30-A40D-424C-A100-03892D5CFDA2}">
      <dsp:nvSpPr>
        <dsp:cNvPr id="0" name=""/>
        <dsp:cNvSpPr/>
      </dsp:nvSpPr>
      <dsp:spPr>
        <a:xfrm>
          <a:off x="2450210" y="2066925"/>
          <a:ext cx="3200400" cy="32004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Substantive knowledge</a:t>
          </a:r>
        </a:p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Model structure</a:t>
          </a:r>
          <a:endParaRPr lang="en-US" sz="2400" kern="1200" dirty="0"/>
        </a:p>
      </dsp:txBody>
      <dsp:txXfrm>
        <a:off x="3429000" y="2893695"/>
        <a:ext cx="1920240" cy="1760220"/>
      </dsp:txXfrm>
    </dsp:sp>
    <dsp:sp modelId="{CF36747A-7D52-45DE-B28A-F657E367EE47}">
      <dsp:nvSpPr>
        <dsp:cNvPr id="0" name=""/>
        <dsp:cNvSpPr/>
      </dsp:nvSpPr>
      <dsp:spPr>
        <a:xfrm>
          <a:off x="140588" y="2086383"/>
          <a:ext cx="3200400" cy="320040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Generalized linear models</a:t>
          </a:r>
        </a:p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Modeling conditional probabilities</a:t>
          </a:r>
        </a:p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41959" y="2913153"/>
        <a:ext cx="1920240" cy="176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FC98A-E04A-4AD3-967A-24099EF363E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2C4FB-985C-4C56-9949-692E36AC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5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Level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Rule"/>
          <p:cNvCxnSpPr/>
          <p:nvPr userDrawn="1"/>
        </p:nvCxnSpPr>
        <p:spPr>
          <a:xfrm>
            <a:off x="916517" y="1487424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 userDrawn="1">
            <p:ph type="title"/>
          </p:nvPr>
        </p:nvSpPr>
        <p:spPr>
          <a:xfrm>
            <a:off x="916518" y="882533"/>
            <a:ext cx="10966449" cy="492443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 userDrawn="1">
            <p:ph idx="1"/>
          </p:nvPr>
        </p:nvSpPr>
        <p:spPr>
          <a:xfrm>
            <a:off x="916518" y="1611467"/>
            <a:ext cx="10966449" cy="471453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465138" indent="-228600"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+mn-lt"/>
              </a:defRPr>
            </a:lvl3pPr>
            <a:lvl4pPr marL="685800" indent="-228600"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+mn-lt"/>
              </a:defRPr>
            </a:lvl4pPr>
            <a:lvl5pPr marL="912813" indent="-228600"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"/>
          <p:cNvSpPr>
            <a:spLocks noGrp="1"/>
          </p:cNvSpPr>
          <p:nvPr userDrawn="1">
            <p:ph type="sldNum" sz="quarter" idx="10"/>
          </p:nvPr>
        </p:nvSpPr>
        <p:spPr>
          <a:xfrm>
            <a:off x="11741903" y="6666758"/>
            <a:ext cx="141064" cy="13849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smtClean="0"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Rule"/>
          <p:cNvCxnSpPr/>
          <p:nvPr userDrawn="1"/>
        </p:nvCxnSpPr>
        <p:spPr>
          <a:xfrm>
            <a:off x="916517" y="1487424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0" name="Content Right"/>
          <p:cNvSpPr>
            <a:spLocks noGrp="1"/>
          </p:cNvSpPr>
          <p:nvPr>
            <p:ph sz="quarter" idx="12"/>
          </p:nvPr>
        </p:nvSpPr>
        <p:spPr>
          <a:xfrm>
            <a:off x="916517" y="1599874"/>
            <a:ext cx="5325535" cy="47231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Content Left"/>
          <p:cNvSpPr>
            <a:spLocks noGrp="1"/>
          </p:cNvSpPr>
          <p:nvPr>
            <p:ph sz="quarter" idx="13"/>
          </p:nvPr>
        </p:nvSpPr>
        <p:spPr>
          <a:xfrm>
            <a:off x="6551085" y="1599874"/>
            <a:ext cx="5331883" cy="47231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916518" y="6015237"/>
            <a:ext cx="10966449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z="1000" i="1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1000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smtClean="0"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2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, First Level No Bullet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ule"/>
          <p:cNvCxnSpPr/>
          <p:nvPr userDrawn="1"/>
        </p:nvCxnSpPr>
        <p:spPr>
          <a:xfrm>
            <a:off x="916519" y="966735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 userDrawn="1">
            <p:ph type="title"/>
          </p:nvPr>
        </p:nvSpPr>
        <p:spPr>
          <a:xfrm>
            <a:off x="916518" y="360900"/>
            <a:ext cx="10966449" cy="492443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 userDrawn="1">
            <p:ph idx="1"/>
          </p:nvPr>
        </p:nvSpPr>
        <p:spPr>
          <a:xfrm>
            <a:off x="916518" y="1079186"/>
            <a:ext cx="10966449" cy="524681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465138" indent="-228600"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+mn-lt"/>
              </a:defRPr>
            </a:lvl3pPr>
            <a:lvl4pPr marL="685800" indent="-228600"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+mn-lt"/>
              </a:defRPr>
            </a:lvl4pPr>
            <a:lvl5pPr marL="912813" indent="-228600"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916518" y="6019610"/>
            <a:ext cx="10966449" cy="306388"/>
          </a:xfrm>
        </p:spPr>
        <p:txBody>
          <a:bodyPr anchor="b" anchorCtr="0">
            <a:sp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z="1000" i="1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1000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dirty="0"/>
          </a:p>
        </p:txBody>
      </p:sp>
      <p:sp>
        <p:nvSpPr>
          <p:cNvPr id="4" name="Slide Number"/>
          <p:cNvSpPr>
            <a:spLocks noGrp="1"/>
          </p:cNvSpPr>
          <p:nvPr userDrawn="1">
            <p:ph type="sldNum" sz="quarter" idx="10"/>
          </p:nvPr>
        </p:nvSpPr>
        <p:spPr>
          <a:xfrm>
            <a:off x="11741903" y="6666758"/>
            <a:ext cx="141064" cy="13849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smtClean="0"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8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, Bulleted Text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Rule"/>
          <p:cNvCxnSpPr/>
          <p:nvPr userDrawn="1"/>
        </p:nvCxnSpPr>
        <p:spPr>
          <a:xfrm>
            <a:off x="916519" y="966735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"/>
          <p:cNvSpPr>
            <a:spLocks noGrp="1"/>
          </p:cNvSpPr>
          <p:nvPr userDrawn="1">
            <p:ph type="title"/>
          </p:nvPr>
        </p:nvSpPr>
        <p:spPr>
          <a:xfrm>
            <a:off x="916518" y="359994"/>
            <a:ext cx="10966449" cy="4924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"/>
          <p:cNvSpPr>
            <a:spLocks noGrp="1"/>
          </p:cNvSpPr>
          <p:nvPr userDrawn="1">
            <p:ph sz="quarter" idx="11"/>
          </p:nvPr>
        </p:nvSpPr>
        <p:spPr>
          <a:xfrm>
            <a:off x="916518" y="1074694"/>
            <a:ext cx="10966449" cy="52514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916518" y="6018412"/>
            <a:ext cx="10966449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z="1000" i="1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1000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dirty="0"/>
          </a:p>
        </p:txBody>
      </p:sp>
      <p:sp>
        <p:nvSpPr>
          <p:cNvPr id="2" name="Slide Number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smtClean="0"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1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, Two Column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Rule"/>
          <p:cNvCxnSpPr/>
          <p:nvPr userDrawn="1"/>
        </p:nvCxnSpPr>
        <p:spPr>
          <a:xfrm>
            <a:off x="916519" y="966735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"/>
          <p:cNvSpPr>
            <a:spLocks noGrp="1"/>
          </p:cNvSpPr>
          <p:nvPr userDrawn="1">
            <p:ph type="title"/>
          </p:nvPr>
        </p:nvSpPr>
        <p:spPr>
          <a:xfrm>
            <a:off x="916518" y="359994"/>
            <a:ext cx="10966449" cy="4924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Left"/>
          <p:cNvSpPr>
            <a:spLocks noGrp="1"/>
          </p:cNvSpPr>
          <p:nvPr userDrawn="1">
            <p:ph sz="quarter" idx="11"/>
          </p:nvPr>
        </p:nvSpPr>
        <p:spPr>
          <a:xfrm>
            <a:off x="916518" y="1074694"/>
            <a:ext cx="5323417" cy="52514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2"/>
          </p:nvPr>
        </p:nvSpPr>
        <p:spPr>
          <a:xfrm>
            <a:off x="6551084" y="1082676"/>
            <a:ext cx="5331883" cy="5243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ource"/>
          <p:cNvSpPr>
            <a:spLocks noGrp="1"/>
          </p:cNvSpPr>
          <p:nvPr>
            <p:ph type="body" sz="quarter" idx="13" hasCustomPrompt="1"/>
          </p:nvPr>
        </p:nvSpPr>
        <p:spPr>
          <a:xfrm>
            <a:off x="916518" y="6018412"/>
            <a:ext cx="10966449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z="1000" i="1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1000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dirty="0"/>
          </a:p>
        </p:txBody>
      </p:sp>
      <p:sp>
        <p:nvSpPr>
          <p:cNvPr id="2" name="Slide Number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6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Ru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 userDrawn="1">
            <p:ph type="title"/>
          </p:nvPr>
        </p:nvSpPr>
        <p:spPr>
          <a:xfrm>
            <a:off x="916518" y="364089"/>
            <a:ext cx="10966449" cy="48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"/>
          <p:cNvSpPr>
            <a:spLocks noGrp="1"/>
          </p:cNvSpPr>
          <p:nvPr userDrawn="1">
            <p:ph sz="quarter" idx="11"/>
          </p:nvPr>
        </p:nvSpPr>
        <p:spPr>
          <a:xfrm>
            <a:off x="916518" y="1074694"/>
            <a:ext cx="10966449" cy="52514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916518" y="6018412"/>
            <a:ext cx="10966449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z="1000" i="1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1000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dirty="0"/>
          </a:p>
        </p:txBody>
      </p:sp>
      <p:sp>
        <p:nvSpPr>
          <p:cNvPr id="2" name="Slide Number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5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6518" y="357158"/>
            <a:ext cx="10966449" cy="4924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916519" y="1087573"/>
            <a:ext cx="10966448" cy="5234678"/>
          </a:xfrm>
          <a:prstGeom prst="rect">
            <a:avLst/>
          </a:prstGeom>
        </p:spPr>
        <p:txBody>
          <a:bodyPr/>
          <a:lstStyle>
            <a:lvl1pPr marL="457200" indent="-457200">
              <a:buNone/>
              <a:defRPr sz="1800"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>
              <a:buNone/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6519" y="966735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179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14400" y="6537326"/>
            <a:ext cx="762000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+mn-cs"/>
              </a:rPr>
              <a:t>Confidential and Proprietary. Copyright © 2013 by Educational Testing Service. All rights reserved.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698500" y="6637338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51002"/>
            <a:ext cx="10972800" cy="553998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0" y="2209800"/>
            <a:ext cx="10972800" cy="31242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8EE44E-C35B-4279-BAA3-35BCB1F35867}" type="datetime1">
              <a:rPr lang="en-US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203200" y="6492876"/>
            <a:ext cx="187552" cy="184666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30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0F735D-0814-426A-9BA3-6C38E3F1B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3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5" hasCustomPrompt="1"/>
          </p:nvPr>
        </p:nvSpPr>
        <p:spPr>
          <a:xfrm>
            <a:off x="457200" y="1143000"/>
            <a:ext cx="11338560" cy="4846320"/>
          </a:xfrm>
        </p:spPr>
        <p:txBody>
          <a:bodyPr/>
          <a:lstStyle/>
          <a:p>
            <a:pPr lvl="0"/>
            <a:r>
              <a:rPr lang="en-US" dirty="0"/>
              <a:t>Click here to add bulleted text, or click on an icon below to add a table, graph, SmartArt object, or picture.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The Title and Content Layout Is Used for Bullet Lists, Tables, Graphs, SmartArt, or Pictures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A20822-4A49-4D36-86E3-300BA48D3F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ource Placeholder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135624"/>
            <a:ext cx="11338560" cy="192024"/>
          </a:xfrm>
        </p:spPr>
        <p:txBody>
          <a:bodyPr anchor="b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000" i="0"/>
            </a:lvl1pPr>
            <a:lvl2pPr marL="258366" indent="0">
              <a:buNone/>
              <a:defRPr sz="750"/>
            </a:lvl2pPr>
            <a:lvl3pPr marL="480060" indent="0">
              <a:buNone/>
              <a:defRPr sz="750"/>
            </a:lvl3pPr>
            <a:lvl4pPr marL="720090" indent="0">
              <a:buNone/>
              <a:defRPr sz="750"/>
            </a:lvl4pPr>
            <a:lvl5pPr marL="960120" indent="0">
              <a:buNone/>
              <a:defRPr sz="750"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Placeholder for sources and permissions (if needed).</a:t>
            </a:r>
          </a:p>
        </p:txBody>
      </p:sp>
    </p:spTree>
    <p:extLst>
      <p:ext uri="{BB962C8B-B14F-4D97-AF65-F5344CB8AC3E}">
        <p14:creationId xmlns:p14="http://schemas.microsoft.com/office/powerpoint/2010/main" val="93622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ey box"/>
          <p:cNvSpPr/>
          <p:nvPr userDrawn="1"/>
        </p:nvSpPr>
        <p:spPr>
          <a:xfrm>
            <a:off x="0" y="1082040"/>
            <a:ext cx="12192000" cy="5369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 Layout</a:t>
            </a:r>
          </a:p>
        </p:txBody>
      </p:sp>
      <p:sp>
        <p:nvSpPr>
          <p:cNvPr id="24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143000"/>
            <a:ext cx="11338560" cy="4846320"/>
          </a:xfrm>
        </p:spPr>
        <p:txBody>
          <a:bodyPr anchor="t" anchorCtr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3000"/>
              </a:spcBef>
              <a:buClr>
                <a:schemeClr val="tx1"/>
              </a:buClr>
              <a:buFont typeface="+mj-lt"/>
              <a:buAutoNum type="arabicPeriod"/>
              <a:defRPr sz="2800" baseline="0"/>
            </a:lvl1pPr>
            <a:lvl2pPr marL="914400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lphaLcPeriod"/>
              <a:defRPr sz="2800"/>
            </a:lvl2pPr>
            <a:lvl3pPr marL="1371600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romanLcPeriod"/>
              <a:defRPr sz="2800"/>
            </a:lvl3pPr>
            <a:lvl4pPr marL="1828800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+mj-lt"/>
              <a:buAutoNum type="arabicParenR"/>
              <a:defRPr sz="2800" baseline="0"/>
            </a:lvl4pPr>
            <a:lvl5pPr marL="2286000" indent="-4572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lphaLcParenR"/>
              <a:defRPr sz="2800"/>
            </a:lvl5pPr>
          </a:lstStyle>
          <a:p>
            <a:pPr lvl="0"/>
            <a:r>
              <a:rPr lang="en-US" dirty="0"/>
              <a:t>Click to insert agenda items.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level. Manually changed bullet size from 110% to 100% (was 110% due to fourth level bullet size on slide master).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Agenda Item</a:t>
            </a:r>
          </a:p>
          <a:p>
            <a:pPr lvl="0"/>
            <a:r>
              <a:rPr lang="en-US" dirty="0"/>
              <a:t>Third Agenda Item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0822-4A49-4D36-86E3-300BA48D3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2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Rule"/>
          <p:cNvCxnSpPr/>
          <p:nvPr userDrawn="1"/>
        </p:nvCxnSpPr>
        <p:spPr>
          <a:xfrm>
            <a:off x="916517" y="1487424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916518" y="882533"/>
            <a:ext cx="10966449" cy="492443"/>
          </a:xfr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916702" y="1607853"/>
            <a:ext cx="10966265" cy="4726300"/>
          </a:xfrm>
        </p:spPr>
        <p:txBody>
          <a:bodyPr/>
          <a:lstStyle>
            <a:lvl1pPr marL="233363" indent="-233363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smtClean="0"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4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Rule"/>
          <p:cNvCxnSpPr/>
          <p:nvPr userDrawn="1"/>
        </p:nvCxnSpPr>
        <p:spPr>
          <a:xfrm>
            <a:off x="916517" y="1487424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0" name="Content Right"/>
          <p:cNvSpPr>
            <a:spLocks noGrp="1"/>
          </p:cNvSpPr>
          <p:nvPr>
            <p:ph sz="quarter" idx="12"/>
          </p:nvPr>
        </p:nvSpPr>
        <p:spPr>
          <a:xfrm>
            <a:off x="916517" y="1599874"/>
            <a:ext cx="5325535" cy="47231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Content Left"/>
          <p:cNvSpPr>
            <a:spLocks noGrp="1"/>
          </p:cNvSpPr>
          <p:nvPr>
            <p:ph sz="quarter" idx="13"/>
          </p:nvPr>
        </p:nvSpPr>
        <p:spPr>
          <a:xfrm>
            <a:off x="6551085" y="1599874"/>
            <a:ext cx="5331883" cy="47231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smtClean="0"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3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, First Level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ule"/>
          <p:cNvCxnSpPr/>
          <p:nvPr userDrawn="1"/>
        </p:nvCxnSpPr>
        <p:spPr>
          <a:xfrm>
            <a:off x="916519" y="966735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 userDrawn="1">
            <p:ph type="title"/>
          </p:nvPr>
        </p:nvSpPr>
        <p:spPr>
          <a:xfrm>
            <a:off x="916518" y="360900"/>
            <a:ext cx="10966449" cy="492443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 userDrawn="1">
            <p:ph idx="1"/>
          </p:nvPr>
        </p:nvSpPr>
        <p:spPr>
          <a:xfrm>
            <a:off x="916518" y="1079186"/>
            <a:ext cx="10966449" cy="524681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465138" indent="-228600"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+mn-lt"/>
              </a:defRPr>
            </a:lvl3pPr>
            <a:lvl4pPr marL="685800" indent="-228600"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+mn-lt"/>
              </a:defRPr>
            </a:lvl4pPr>
            <a:lvl5pPr marL="912813" indent="-228600"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"/>
          <p:cNvSpPr>
            <a:spLocks noGrp="1"/>
          </p:cNvSpPr>
          <p:nvPr userDrawn="1">
            <p:ph type="sldNum" sz="quarter" idx="10"/>
          </p:nvPr>
        </p:nvSpPr>
        <p:spPr>
          <a:xfrm>
            <a:off x="11741903" y="6666758"/>
            <a:ext cx="141064" cy="13849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smtClean="0"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2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,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Rule"/>
          <p:cNvCxnSpPr/>
          <p:nvPr userDrawn="1"/>
        </p:nvCxnSpPr>
        <p:spPr>
          <a:xfrm>
            <a:off x="916519" y="966735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"/>
          <p:cNvSpPr>
            <a:spLocks noGrp="1"/>
          </p:cNvSpPr>
          <p:nvPr userDrawn="1">
            <p:ph type="title"/>
          </p:nvPr>
        </p:nvSpPr>
        <p:spPr>
          <a:xfrm>
            <a:off x="916518" y="359994"/>
            <a:ext cx="10966449" cy="4924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"/>
          <p:cNvSpPr>
            <a:spLocks noGrp="1"/>
          </p:cNvSpPr>
          <p:nvPr userDrawn="1">
            <p:ph sz="quarter" idx="11"/>
          </p:nvPr>
        </p:nvSpPr>
        <p:spPr>
          <a:xfrm>
            <a:off x="916518" y="1074694"/>
            <a:ext cx="10966449" cy="52514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Slide Number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8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,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Rule"/>
          <p:cNvCxnSpPr/>
          <p:nvPr userDrawn="1"/>
        </p:nvCxnSpPr>
        <p:spPr>
          <a:xfrm>
            <a:off x="916519" y="966735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"/>
          <p:cNvSpPr>
            <a:spLocks noGrp="1"/>
          </p:cNvSpPr>
          <p:nvPr userDrawn="1">
            <p:ph type="title"/>
          </p:nvPr>
        </p:nvSpPr>
        <p:spPr>
          <a:xfrm>
            <a:off x="916518" y="359994"/>
            <a:ext cx="10966449" cy="4924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Left"/>
          <p:cNvSpPr>
            <a:spLocks noGrp="1"/>
          </p:cNvSpPr>
          <p:nvPr userDrawn="1">
            <p:ph sz="quarter" idx="11"/>
          </p:nvPr>
        </p:nvSpPr>
        <p:spPr>
          <a:xfrm>
            <a:off x="916518" y="1074694"/>
            <a:ext cx="5323417" cy="52514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2"/>
          </p:nvPr>
        </p:nvSpPr>
        <p:spPr>
          <a:xfrm>
            <a:off x="6551084" y="1082676"/>
            <a:ext cx="5331883" cy="5243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 userDrawn="1">
            <p:ph type="title"/>
          </p:nvPr>
        </p:nvSpPr>
        <p:spPr>
          <a:xfrm>
            <a:off x="916518" y="364089"/>
            <a:ext cx="10966449" cy="48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"/>
          <p:cNvSpPr>
            <a:spLocks noGrp="1"/>
          </p:cNvSpPr>
          <p:nvPr userDrawn="1">
            <p:ph sz="quarter" idx="11"/>
          </p:nvPr>
        </p:nvSpPr>
        <p:spPr>
          <a:xfrm>
            <a:off x="916518" y="1074694"/>
            <a:ext cx="10966449" cy="52514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Slide Number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6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Level No Bullet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Rule"/>
          <p:cNvCxnSpPr/>
          <p:nvPr userDrawn="1"/>
        </p:nvCxnSpPr>
        <p:spPr>
          <a:xfrm>
            <a:off x="916517" y="1487424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 userDrawn="1">
            <p:ph type="title"/>
          </p:nvPr>
        </p:nvSpPr>
        <p:spPr>
          <a:xfrm>
            <a:off x="916518" y="882533"/>
            <a:ext cx="10966449" cy="492443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 userDrawn="1">
            <p:ph idx="1"/>
          </p:nvPr>
        </p:nvSpPr>
        <p:spPr>
          <a:xfrm>
            <a:off x="916518" y="1611467"/>
            <a:ext cx="10966449" cy="471453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465138" indent="-228600"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+mn-lt"/>
              </a:defRPr>
            </a:lvl3pPr>
            <a:lvl4pPr marL="685800" indent="-228600"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+mn-lt"/>
              </a:defRPr>
            </a:lvl4pPr>
            <a:lvl5pPr marL="912813" indent="-228600"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916518" y="6018221"/>
            <a:ext cx="10966449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1000"/>
            </a:lvl1pPr>
            <a:lvl2pPr marL="228600" indent="0">
              <a:buNone/>
              <a:defRPr sz="1000"/>
            </a:lvl2pPr>
            <a:lvl3pPr marL="458788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r>
              <a:rPr lang="en-US" sz="1000" i="1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1000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</a:p>
        </p:txBody>
      </p:sp>
      <p:sp>
        <p:nvSpPr>
          <p:cNvPr id="4" name="Slide Number"/>
          <p:cNvSpPr>
            <a:spLocks noGrp="1"/>
          </p:cNvSpPr>
          <p:nvPr userDrawn="1">
            <p:ph type="sldNum" sz="quarter" idx="10"/>
          </p:nvPr>
        </p:nvSpPr>
        <p:spPr>
          <a:xfrm>
            <a:off x="11741903" y="6666758"/>
            <a:ext cx="141064" cy="13849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smtClean="0"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6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Rule"/>
          <p:cNvCxnSpPr/>
          <p:nvPr userDrawn="1"/>
        </p:nvCxnSpPr>
        <p:spPr>
          <a:xfrm>
            <a:off x="916517" y="1487424"/>
            <a:ext cx="112754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916518" y="882533"/>
            <a:ext cx="10966449" cy="492443"/>
          </a:xfr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916702" y="1607853"/>
            <a:ext cx="10966265" cy="4726300"/>
          </a:xfrm>
        </p:spPr>
        <p:txBody>
          <a:bodyPr/>
          <a:lstStyle>
            <a:lvl1pPr marL="233363" indent="-233363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/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916518" y="6026377"/>
            <a:ext cx="10966449" cy="307777"/>
          </a:xfrm>
        </p:spPr>
        <p:txBody>
          <a:bodyPr anchor="b" anchorCtr="0">
            <a:spAutoFit/>
          </a:bodyPr>
          <a:lstStyle>
            <a:lvl1pPr marL="0" indent="0">
              <a:buNone/>
              <a:defRPr sz="1000"/>
            </a:lvl1pPr>
            <a:lvl2pPr marL="228600" indent="0">
              <a:buNone/>
              <a:defRPr sz="1000"/>
            </a:lvl2pPr>
            <a:lvl3pPr marL="458788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sz="1000" i="1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Source: </a:t>
            </a:r>
            <a:r>
              <a:rPr lang="en-US" sz="1000" dirty="0">
                <a:solidFill>
                  <a:schemeClr val="tx2"/>
                </a:solidFill>
                <a:latin typeface="+mn-lt"/>
                <a:ea typeface="ITC Franklin Gothic Std Bk Cd"/>
                <a:cs typeface="ITC Franklin Gothic Std Bk Cd"/>
              </a:rPr>
              <a:t>Sources and permissions should be placed in a 9” wide, left aligned text box, positioned .25” above the bottom slide border, and left aligned with the slide title. Source information is in Arial, size 10 font.</a:t>
            </a:r>
            <a:endParaRPr lang="en-US" dirty="0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/>
            <a:fld id="{F3477EC8-074D-41C4-94AE-E9EA7CEEA348}" type="slidenum">
              <a:rPr smtClean="0">
                <a:solidFill>
                  <a:srgbClr val="D4D4D4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3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sic Background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AIR Identifier"/>
          <p:cNvSpPr txBox="1"/>
          <p:nvPr userDrawn="1"/>
        </p:nvSpPr>
        <p:spPr>
          <a:xfrm>
            <a:off x="304801" y="6675976"/>
            <a:ext cx="178253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cap="small" dirty="0">
                <a:solidFill>
                  <a:srgbClr val="D4D4D4">
                    <a:lumMod val="75000"/>
                  </a:srgbClr>
                </a:solidFill>
                <a:latin typeface="Garamond" panose="02020404030301010803" pitchFamily="18" charset="0"/>
                <a:ea typeface="ＭＳ Ｐゴシック"/>
              </a:rPr>
              <a:t>American Institutes for Research</a:t>
            </a:r>
          </a:p>
        </p:txBody>
      </p:sp>
      <p:sp>
        <p:nvSpPr>
          <p:cNvPr id="5123" name="Title"/>
          <p:cNvSpPr>
            <a:spLocks noGrp="1"/>
          </p:cNvSpPr>
          <p:nvPr>
            <p:ph type="title"/>
          </p:nvPr>
        </p:nvSpPr>
        <p:spPr bwMode="gray">
          <a:xfrm>
            <a:off x="916518" y="882533"/>
            <a:ext cx="109664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4" name="Text"/>
          <p:cNvSpPr>
            <a:spLocks noGrp="1"/>
          </p:cNvSpPr>
          <p:nvPr>
            <p:ph type="body" idx="1"/>
          </p:nvPr>
        </p:nvSpPr>
        <p:spPr bwMode="gray">
          <a:xfrm>
            <a:off x="916518" y="1611466"/>
            <a:ext cx="10966449" cy="4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Slide Number"/>
          <p:cNvSpPr>
            <a:spLocks noGrp="1"/>
          </p:cNvSpPr>
          <p:nvPr>
            <p:ph type="sldNum" sz="quarter" idx="4"/>
          </p:nvPr>
        </p:nvSpPr>
        <p:spPr bwMode="gray">
          <a:xfrm>
            <a:off x="11741903" y="6675976"/>
            <a:ext cx="14106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90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3477EC8-074D-41C4-94AE-E9EA7CEEA348}" type="slidenum">
              <a:rPr>
                <a:solidFill>
                  <a:srgbClr val="D4D4D4">
                    <a:lumMod val="75000"/>
                  </a:srgbClr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9" r:id="rId16"/>
    <p:sldLayoutId id="2147483680" r:id="rId17"/>
    <p:sldLayoutId id="2147483681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b="0" kern="1200" dirty="0">
          <a:solidFill>
            <a:schemeClr val="bg2">
              <a:lumMod val="7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ts val="0"/>
        </a:spcAft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Arial" pitchFamily="34" charset="0"/>
          <a:cs typeface="Arial" pitchFamily="34" charset="0"/>
        </a:defRPr>
      </a:lvl1pPr>
      <a:lvl2pPr marL="457200" indent="-228600" algn="l" rtl="0" eaLnBrk="0" fontAlgn="base" hangingPunct="0">
        <a:spcBef>
          <a:spcPts val="600"/>
        </a:spcBef>
        <a:spcAft>
          <a:spcPts val="0"/>
        </a:spcAft>
        <a:buClr>
          <a:schemeClr val="bg2">
            <a:lumMod val="75000"/>
          </a:schemeClr>
        </a:buClr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2">
            <a:lumMod val="75000"/>
          </a:schemeClr>
        </a:buClr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Arial" pitchFamily="34" charset="0"/>
          <a:cs typeface="Arial" pitchFamily="34" charset="0"/>
        </a:defRPr>
      </a:lvl3pPr>
      <a:lvl4pPr marL="914400" indent="-228600" algn="l" rtl="0" eaLnBrk="0" fontAlgn="base" hangingPunct="0">
        <a:spcBef>
          <a:spcPts val="600"/>
        </a:spcBef>
        <a:spcAft>
          <a:spcPts val="0"/>
        </a:spcAft>
        <a:buClr>
          <a:schemeClr val="bg2">
            <a:lumMod val="75000"/>
          </a:schemeClr>
        </a:buClr>
        <a:buSzPct val="10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Arial" pitchFamily="34" charset="0"/>
          <a:cs typeface="Arial" pitchFamily="34" charset="0"/>
        </a:defRPr>
      </a:lvl4pPr>
      <a:lvl5pPr marL="1143000" indent="-228600" algn="l" rtl="0" eaLnBrk="0" fontAlgn="base" hangingPunct="0">
        <a:spcBef>
          <a:spcPts val="600"/>
        </a:spcBef>
        <a:spcAft>
          <a:spcPts val="0"/>
        </a:spcAft>
        <a:buClr>
          <a:schemeClr val="bg2">
            <a:lumMod val="75000"/>
          </a:schemeClr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Arial" pitchFamily="34" charset="0"/>
          <a:cs typeface="Arial" pitchFamily="34" charset="0"/>
        </a:defRPr>
      </a:lvl5pPr>
      <a:lvl6pPr marL="1371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2">
            <a:lumMod val="75000"/>
          </a:schemeClr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2">
            <a:lumMod val="75000"/>
          </a:schemeClr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2">
            <a:lumMod val="75000"/>
          </a:schemeClr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2">
            <a:lumMod val="75000"/>
          </a:schemeClr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emo.tds.airast.org/ngs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emf"/><Relationship Id="rId4" Type="http://schemas.openxmlformats.org/officeDocument/2006/relationships/image" Target="../media/image15.wmf"/><Relationship Id="rId9" Type="http://schemas.openxmlformats.org/officeDocument/2006/relationships/image" Target="../media/image1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/>
              <a:t>A Graphical and Generalized Linear Model Approach to Latent Variable Modeling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3200" dirty="0"/>
              <a:t>Frank Rijmen, AIR</a:t>
            </a:r>
          </a:p>
        </p:txBody>
      </p:sp>
    </p:spTree>
    <p:extLst>
      <p:ext uri="{BB962C8B-B14F-4D97-AF65-F5344CB8AC3E}">
        <p14:creationId xmlns:p14="http://schemas.microsoft.com/office/powerpoint/2010/main" val="143906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9EA0-9513-44BA-A580-B7215EFF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0DFA-2E13-4BC7-82A3-E27A5C4AE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/>
              <a:t>Practioners need a </a:t>
            </a:r>
            <a:r>
              <a:rPr lang="nl-BE" altLang="en-US" i="1" dirty="0"/>
              <a:t>general</a:t>
            </a:r>
            <a:r>
              <a:rPr lang="nl-BE" altLang="en-US" dirty="0"/>
              <a:t> estimation framework that produces </a:t>
            </a:r>
            <a:r>
              <a:rPr lang="nl-BE" altLang="en-US" i="1" dirty="0"/>
              <a:t>accurate</a:t>
            </a:r>
            <a:r>
              <a:rPr lang="nl-BE" altLang="en-US" dirty="0"/>
              <a:t> results in </a:t>
            </a:r>
            <a:r>
              <a:rPr lang="nl-BE" altLang="en-US" i="1" dirty="0"/>
              <a:t>limited time </a:t>
            </a:r>
          </a:p>
          <a:p>
            <a:pPr>
              <a:lnSpc>
                <a:spcPct val="90000"/>
              </a:lnSpc>
            </a:pPr>
            <a:r>
              <a:rPr lang="nl-BE" altLang="en-US" dirty="0"/>
              <a:t>For continuous (normally distributed) variables, such a framework exists: structural equation models</a:t>
            </a:r>
            <a:r>
              <a:rPr lang="nl-BE" altLang="en-US" i="1" dirty="0"/>
              <a:t> </a:t>
            </a:r>
          </a:p>
          <a:p>
            <a:pPr>
              <a:lnSpc>
                <a:spcPct val="90000"/>
              </a:lnSpc>
            </a:pPr>
            <a:r>
              <a:rPr lang="nl-BE" altLang="en-US" dirty="0"/>
              <a:t>For categorical data, it does not</a:t>
            </a:r>
          </a:p>
          <a:p>
            <a:pPr lvl="1">
              <a:lnSpc>
                <a:spcPct val="90000"/>
              </a:lnSpc>
            </a:pPr>
            <a:r>
              <a:rPr lang="nl-BE" altLang="en-US" dirty="0"/>
              <a:t>Maximum likelihood estimation involves numerical integration over the latent space </a:t>
            </a:r>
          </a:p>
          <a:p>
            <a:pPr lvl="2">
              <a:lnSpc>
                <a:spcPct val="90000"/>
              </a:lnSpc>
            </a:pPr>
            <a:r>
              <a:rPr lang="nl-BE" altLang="en-US" sz="1600" dirty="0"/>
              <a:t>All latent variables are treated to be discrete</a:t>
            </a:r>
          </a:p>
          <a:p>
            <a:pPr lvl="1">
              <a:lnSpc>
                <a:spcPct val="90000"/>
              </a:lnSpc>
            </a:pPr>
            <a:r>
              <a:rPr lang="nl-BE" altLang="en-US" dirty="0"/>
              <a:t>Number of computations in brute force integration is exponential in the number of latent variables (not in </a:t>
            </a:r>
            <a:r>
              <a:rPr lang="nl-BE" altLang="en-US" i="1" dirty="0"/>
              <a:t>limited time</a:t>
            </a:r>
            <a:r>
              <a:rPr lang="nl-BE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nl-BE" altLang="en-US" dirty="0"/>
              <a:t>The quality of approximative estimation techniques is often questionable (not </a:t>
            </a:r>
            <a:r>
              <a:rPr lang="nl-BE" altLang="en-US" i="1" dirty="0"/>
              <a:t>accurate</a:t>
            </a:r>
            <a:r>
              <a:rPr lang="nl-BE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nl-BE" altLang="en-US" dirty="0"/>
              <a:t>Bayesian estimation in itself is not a solution (not in </a:t>
            </a:r>
            <a:r>
              <a:rPr lang="nl-BE" altLang="en-US" i="1" dirty="0"/>
              <a:t>limited time</a:t>
            </a:r>
            <a:r>
              <a:rPr lang="nl-BE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nl-BE" altLang="en-US" dirty="0"/>
              <a:t>More efficient ML techniques are developed for specific models (not </a:t>
            </a:r>
            <a:r>
              <a:rPr lang="nl-BE" altLang="en-US" i="1" dirty="0"/>
              <a:t>general</a:t>
            </a:r>
            <a:r>
              <a:rPr lang="nl-BE" altLang="en-US" dirty="0"/>
              <a:t>)</a:t>
            </a:r>
          </a:p>
          <a:p>
            <a:endParaRPr lang="nl-BE" altLang="en-US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CFFFA-98D9-4EB6-900B-07CA02D73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10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5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40964" name="Text Placeholder 3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423908" y="6536939"/>
            <a:ext cx="354584" cy="276999"/>
          </a:xfrm>
          <a:solidFill>
            <a:schemeClr val="tx2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defRPr/>
            </a:pPr>
            <a:fld id="{3246AD77-E1C8-4AA5-9FA1-0E939A26FB72}" type="slidenum">
              <a:rPr lang="en-US" smtClean="0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124200" y="1254871"/>
          <a:ext cx="5791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706278E-9C2B-475A-BA24-2EA9458A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A559-6C79-43D1-A3FD-852B3F56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lvl="0" algn="ctr" eaLnBrk="1"/>
            <a:r>
              <a:rPr lang="nl-NL" dirty="0"/>
              <a:t>2. Graphical models: Efficient Computation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D9D5A-DE14-4977-9425-BB74CB4E9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of the models presented, </a:t>
            </a:r>
            <a:r>
              <a:rPr lang="nl-BE" altLang="en-US" dirty="0"/>
              <a:t>brute force integrations can be avoided</a:t>
            </a:r>
          </a:p>
          <a:p>
            <a:r>
              <a:rPr lang="nl-BE" altLang="en-US" dirty="0"/>
              <a:t>Exploitation of the conditional independence relations implied by the models</a:t>
            </a:r>
          </a:p>
          <a:p>
            <a:r>
              <a:rPr lang="en-US" dirty="0"/>
              <a:t>Underlying principle: Multiplication is distributive over addition</a:t>
            </a:r>
          </a:p>
          <a:p>
            <a:pPr marL="228600" lvl="1" indent="0">
              <a:buNone/>
            </a:pPr>
            <a:r>
              <a:rPr lang="nl-BE" altLang="en-US" dirty="0"/>
              <a:t>                              </a:t>
            </a:r>
          </a:p>
          <a:p>
            <a:pPr marL="228600" lvl="1" indent="0">
              <a:buNone/>
            </a:pPr>
            <a:r>
              <a:rPr lang="nl-BE" altLang="en-US" dirty="0"/>
              <a:t>			</a:t>
            </a:r>
            <a:r>
              <a:rPr lang="nl-BE" altLang="en-US" sz="3200" dirty="0"/>
              <a:t>a(b+c)= ab+ac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8DFAF-38E2-4B3E-9971-E44E140ED3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12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5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A559-6C79-43D1-A3FD-852B3F56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lvl="0" algn="ctr" eaLnBrk="1"/>
            <a:r>
              <a:rPr lang="nl-NL" dirty="0"/>
              <a:t>2. Graphical models: Efficient Computation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D9D5A-DE14-4977-9425-BB74CB4E9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/>
              <a:t>Or in this context</a:t>
            </a:r>
          </a:p>
          <a:p>
            <a:endParaRPr lang="nl-BE" altLang="en-US" dirty="0"/>
          </a:p>
          <a:p>
            <a:endParaRPr lang="nl-BE" altLang="en-US" dirty="0"/>
          </a:p>
          <a:p>
            <a:pPr marL="228600" lvl="1" indent="0">
              <a:buNone/>
            </a:pPr>
            <a:endParaRPr lang="nl-BE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8DFAF-38E2-4B3E-9971-E44E140ED3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13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637F6AD-0631-4F11-89E8-EEF3DA5AF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7841"/>
              </p:ext>
            </p:extLst>
          </p:nvPr>
        </p:nvGraphicFramePr>
        <p:xfrm>
          <a:off x="1919571" y="2351474"/>
          <a:ext cx="3419346" cy="383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3" imgW="1676160" imgH="1879560" progId="Equation.DSMT4">
                  <p:embed/>
                </p:oleObj>
              </mc:Choice>
              <mc:Fallback>
                <p:oleObj name="Equation" r:id="rId3" imgW="1676160" imgH="187956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C637F6AD-0631-4F11-89E8-EEF3DA5AF2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71" y="2351474"/>
                        <a:ext cx="3419346" cy="38335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87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A559-6C79-43D1-A3FD-852B3F56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lvl="0" algn="ctr" eaLnBrk="1"/>
            <a:r>
              <a:rPr lang="nl-NL" dirty="0"/>
              <a:t>2. Graphical models: Efficient Computation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D9D5A-DE14-4977-9425-BB74CB4E9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spend the rest of this presentation showing how this is instantiated for each of the models presented as illustrations</a:t>
            </a:r>
          </a:p>
          <a:p>
            <a:r>
              <a:rPr lang="nl-BE" altLang="en-US" dirty="0"/>
              <a:t>However:</a:t>
            </a:r>
          </a:p>
          <a:p>
            <a:pPr eaLnBrk="1" hangingPunct="1"/>
            <a:r>
              <a:rPr lang="en-US" dirty="0"/>
              <a:t>Graphical models provide a general and efficient way to organize the order of multiplications and summations</a:t>
            </a:r>
          </a:p>
          <a:p>
            <a:pPr marL="1144588" lvl="1" indent="-609600" eaLnBrk="1" hangingPunct="1">
              <a:lnSpc>
                <a:spcPct val="90000"/>
              </a:lnSpc>
            </a:pPr>
            <a:r>
              <a:rPr lang="nl-BE" sz="2000" dirty="0"/>
              <a:t>Separation in the graph corresponds to conditional independence</a:t>
            </a:r>
          </a:p>
          <a:p>
            <a:pPr marL="1144588" lvl="1" indent="-609600" eaLnBrk="1" hangingPunct="1">
              <a:lnSpc>
                <a:spcPct val="90000"/>
              </a:lnSpc>
            </a:pPr>
            <a:r>
              <a:rPr lang="nl-BE" sz="2000" dirty="0"/>
              <a:t>Graphs are formal structures on which algorithms can operate</a:t>
            </a:r>
          </a:p>
          <a:p>
            <a:pPr lvl="1"/>
            <a:r>
              <a:rPr lang="nl-BE" altLang="en-US" sz="2400" dirty="0"/>
              <a:t>No need for tedious, error-prone derivations for every “new” model </a:t>
            </a:r>
          </a:p>
          <a:p>
            <a:pPr lvl="1"/>
            <a:r>
              <a:rPr lang="nl-BE" altLang="en-US" sz="2400" dirty="0"/>
              <a:t>(as if there is a finite number of possible models)</a:t>
            </a:r>
          </a:p>
          <a:p>
            <a:pPr lvl="1"/>
            <a:endParaRPr lang="nl-BE" altLang="en-US" sz="2400" dirty="0"/>
          </a:p>
          <a:p>
            <a:endParaRPr lang="nl-BE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8DFAF-38E2-4B3E-9971-E44E140ED3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14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1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A559-6C79-43D1-A3FD-852B3F56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lvl="0" algn="ctr" eaLnBrk="1"/>
            <a:r>
              <a:rPr lang="nl-NL" dirty="0"/>
              <a:t>2. Graphical models: Efficient Computation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D9D5A-DE14-4977-9425-BB74CB4E9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nl-BE" sz="2800" dirty="0"/>
              <a:t>Principle</a:t>
            </a:r>
          </a:p>
          <a:p>
            <a:pPr marL="1144588" lvl="1" indent="-609600" eaLnBrk="1" hangingPunct="1">
              <a:lnSpc>
                <a:spcPct val="90000"/>
              </a:lnSpc>
              <a:defRPr/>
            </a:pPr>
            <a:r>
              <a:rPr lang="nl-BE" sz="2400" dirty="0"/>
              <a:t>Break a complex model down into manageable pieces whenever possible</a:t>
            </a:r>
          </a:p>
          <a:p>
            <a:pPr marL="1144588" lvl="1" indent="-609600" eaLnBrk="1" hangingPunct="1">
              <a:lnSpc>
                <a:spcPct val="90000"/>
              </a:lnSpc>
              <a:defRPr/>
            </a:pPr>
            <a:r>
              <a:rPr lang="nl-BE" sz="2400" dirty="0"/>
              <a:t>Exploiting conditional independence relations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nl-BE" sz="2800" dirty="0"/>
              <a:t>Steps </a:t>
            </a:r>
          </a:p>
          <a:p>
            <a:pPr marL="1009650" lvl="1" indent="-609600" eaLnBrk="1" hangingPunct="1">
              <a:lnSpc>
                <a:spcPct val="90000"/>
              </a:lnSpc>
              <a:buFont typeface="Arial Black" pitchFamily="34" charset="0"/>
              <a:buAutoNum type="arabicPeriod"/>
              <a:defRPr/>
            </a:pPr>
            <a:r>
              <a:rPr lang="nl-BE" sz="2000" dirty="0"/>
              <a:t>Statistical model is represented in a (directed acyclic) graph</a:t>
            </a:r>
          </a:p>
          <a:p>
            <a:pPr marL="1009650" lvl="1" indent="-609600" eaLnBrk="1" hangingPunct="1">
              <a:lnSpc>
                <a:spcPct val="90000"/>
              </a:lnSpc>
              <a:buFont typeface="Arial Black" pitchFamily="34" charset="0"/>
              <a:buAutoNum type="arabicPeriod"/>
              <a:defRPr/>
            </a:pPr>
            <a:r>
              <a:rPr lang="nl-BE" sz="2000" dirty="0"/>
              <a:t>Graph is transformed</a:t>
            </a:r>
          </a:p>
          <a:p>
            <a:pPr marL="1009650" lvl="1" indent="-609600" eaLnBrk="1" hangingPunct="1">
              <a:lnSpc>
                <a:spcPct val="90000"/>
              </a:lnSpc>
              <a:buFont typeface="Arial Black" pitchFamily="34" charset="0"/>
              <a:buAutoNum type="arabicPeriod"/>
              <a:defRPr/>
            </a:pPr>
            <a:r>
              <a:rPr lang="nl-BE" sz="2000" dirty="0"/>
              <a:t>Efficient computational schemes are defined on the transformed graph</a:t>
            </a:r>
          </a:p>
          <a:p>
            <a:endParaRPr lang="nl-BE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8DFAF-38E2-4B3E-9971-E44E140ED3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15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6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40964" name="Text Placeholder 3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423908" y="6536939"/>
            <a:ext cx="354584" cy="276999"/>
          </a:xfrm>
          <a:solidFill>
            <a:schemeClr val="tx2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defRPr/>
            </a:pPr>
            <a:fld id="{3246AD77-E1C8-4AA5-9FA1-0E939A26FB72}" type="slidenum">
              <a:rPr lang="en-US" smtClean="0">
                <a:solidFill>
                  <a:schemeClr val="bg1"/>
                </a:solidFill>
              </a:rPr>
              <a:pPr algn="ctr"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124200" y="1254871"/>
          <a:ext cx="5791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05291B5-C61F-43CE-8A47-817E52EB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9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7261-AAB2-4A32-A36F-B55EEBCF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390091"/>
            <a:ext cx="10966449" cy="984885"/>
          </a:xfrm>
        </p:spPr>
        <p:txBody>
          <a:bodyPr/>
          <a:lstStyle/>
          <a:p>
            <a:pPr lvl="0" algn="ctr" eaLnBrk="1"/>
            <a:r>
              <a:rPr lang="nl-NL" dirty="0"/>
              <a:t>3. Generalized Linear Models: </a:t>
            </a:r>
            <a:r>
              <a:rPr lang="en-US" dirty="0"/>
              <a:t>Modeling Conditional                 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D070-E9C1-448F-A57A-50697B77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 the graphical model literature</a:t>
            </a:r>
          </a:p>
          <a:p>
            <a:pPr lvl="1" eaLnBrk="1" hangingPunct="1"/>
            <a:r>
              <a:rPr lang="en-US" sz="2400" dirty="0"/>
              <a:t>Focus is on efficient ‘propagation of evidence’</a:t>
            </a:r>
          </a:p>
          <a:p>
            <a:pPr lvl="1" eaLnBrk="1" hangingPunct="1"/>
            <a:r>
              <a:rPr lang="en-US" sz="2400" dirty="0"/>
              <a:t>Not so much on defining a parametric (sub)model for each variable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A7EFE-CC4F-4DFB-9609-19248EEDF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17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21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032F-24C6-40FA-B66E-E93C6128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160F-97ED-4E14-AD66-5EB7B42A5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18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  <p:pic>
        <p:nvPicPr>
          <p:cNvPr id="5" name="Picture 5" descr="AsiaNetwork.png">
            <a:extLst>
              <a:ext uri="{FF2B5EF4-FFF2-40B4-BE49-F238E27FC236}">
                <a16:creationId xmlns:a16="http://schemas.microsoft.com/office/drawing/2014/main" id="{9269AAEF-3ABD-4572-8AFF-F58157F24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287" y="1699102"/>
            <a:ext cx="5915851" cy="454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93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7261-AAB2-4A32-A36F-B55EEBCF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390091"/>
            <a:ext cx="10966449" cy="984885"/>
          </a:xfrm>
        </p:spPr>
        <p:txBody>
          <a:bodyPr/>
          <a:lstStyle/>
          <a:p>
            <a:pPr lvl="0" algn="ctr" eaLnBrk="1"/>
            <a:r>
              <a:rPr lang="nl-NL" dirty="0"/>
              <a:t>3. Generalized Linear Models: </a:t>
            </a:r>
            <a:r>
              <a:rPr lang="en-US" dirty="0"/>
              <a:t>Modeling Conditional                 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D070-E9C1-448F-A57A-50697B77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Integrate GLM theory with a graphical model framework</a:t>
            </a:r>
            <a:endParaRPr lang="en-US" sz="2400" dirty="0"/>
          </a:p>
          <a:p>
            <a:pPr lvl="1" eaLnBrk="1" hangingPunct="1"/>
            <a:r>
              <a:rPr lang="en-US" sz="2400" dirty="0"/>
              <a:t>Every node is modeled as a GLM, conditional on the ‘parent’ variables in the graph</a:t>
            </a:r>
          </a:p>
          <a:p>
            <a:pPr lvl="1" eaLnBrk="1" hangingPunct="1"/>
            <a:r>
              <a:rPr lang="en-US" sz="2400" dirty="0"/>
              <a:t>Generalized linear models are flexible tools for defining parametric models</a:t>
            </a:r>
          </a:p>
          <a:p>
            <a:pPr lvl="2" eaLnBrk="1" hangingPunct="1"/>
            <a:r>
              <a:rPr lang="en-US" sz="2000" dirty="0"/>
              <a:t>Statistical properties are well understood</a:t>
            </a:r>
          </a:p>
          <a:p>
            <a:pPr lvl="2" eaLnBrk="1" hangingPunct="1"/>
            <a:r>
              <a:rPr lang="en-US" sz="2000" dirty="0"/>
              <a:t>Estimation methods are established</a:t>
            </a:r>
          </a:p>
          <a:p>
            <a:pPr lvl="1" eaLnBrk="1" hangingPunct="1"/>
            <a:r>
              <a:rPr lang="en-US" sz="2400" dirty="0"/>
              <a:t>GLMs in themselves are modular </a:t>
            </a:r>
          </a:p>
          <a:p>
            <a:pPr lvl="2" eaLnBrk="1" hangingPunct="1"/>
            <a:r>
              <a:rPr lang="en-US" sz="2000" dirty="0"/>
              <a:t>Probability distribution</a:t>
            </a:r>
          </a:p>
          <a:p>
            <a:pPr lvl="2" eaLnBrk="1" hangingPunct="1"/>
            <a:r>
              <a:rPr lang="en-US" sz="2000" dirty="0"/>
              <a:t>Linear predictor</a:t>
            </a:r>
          </a:p>
          <a:p>
            <a:pPr lvl="2" eaLnBrk="1" hangingPunct="1"/>
            <a:r>
              <a:rPr lang="en-US" sz="2000" dirty="0"/>
              <a:t>Link function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A7EFE-CC4F-4DFB-9609-19248EEDF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19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0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09600" y="592245"/>
            <a:ext cx="10972800" cy="553998"/>
          </a:xfrm>
        </p:spPr>
        <p:txBody>
          <a:bodyPr/>
          <a:lstStyle/>
          <a:p>
            <a:pPr eaLnBrk="1" hangingPunct="1"/>
            <a:r>
              <a:rPr lang="en-US" dirty="0"/>
              <a:t>What this presentation is about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40964" name="Text Placeholder 3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423908" y="6536939"/>
            <a:ext cx="354584" cy="276999"/>
          </a:xfrm>
          <a:solidFill>
            <a:schemeClr val="tx2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defRPr/>
            </a:pPr>
            <a:fld id="{3246AD77-E1C8-4AA5-9FA1-0E939A26FB72}" type="slidenum">
              <a:rPr lang="en-US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48154134"/>
              </p:ext>
            </p:extLst>
          </p:nvPr>
        </p:nvGraphicFramePr>
        <p:xfrm>
          <a:off x="3124200" y="1254871"/>
          <a:ext cx="5791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127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7261-AAB2-4A32-A36F-B55EEBCF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390091"/>
            <a:ext cx="10966449" cy="984885"/>
          </a:xfrm>
        </p:spPr>
        <p:txBody>
          <a:bodyPr/>
          <a:lstStyle/>
          <a:p>
            <a:pPr lvl="0" algn="ctr" eaLnBrk="1"/>
            <a:r>
              <a:rPr lang="nl-NL" dirty="0"/>
              <a:t>3. Generalized Linear Models: </a:t>
            </a:r>
            <a:r>
              <a:rPr lang="en-US" dirty="0"/>
              <a:t>Modeling Conditional                 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D070-E9C1-448F-A57A-50697B77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Some advantages of specifying a GLM for each variable</a:t>
            </a:r>
          </a:p>
          <a:p>
            <a:pPr lvl="1" eaLnBrk="1" hangingPunct="1"/>
            <a:r>
              <a:rPr lang="en-US" sz="2400" dirty="0"/>
              <a:t>Parsimony (number of probabilities increases exponentially in the number of parent variables under a saturated model)</a:t>
            </a:r>
          </a:p>
          <a:p>
            <a:pPr lvl="2" eaLnBrk="1" hangingPunct="1"/>
            <a:r>
              <a:rPr lang="en-US" sz="2000" dirty="0"/>
              <a:t>Saturated model as special case</a:t>
            </a:r>
          </a:p>
          <a:p>
            <a:pPr lvl="1" eaLnBrk="1" hangingPunct="1"/>
            <a:r>
              <a:rPr lang="en-US" sz="2400" dirty="0"/>
              <a:t>Covariates can be included in a natural way</a:t>
            </a:r>
          </a:p>
          <a:p>
            <a:pPr lvl="1" eaLnBrk="1" hangingPunct="1"/>
            <a:r>
              <a:rPr lang="en-US" sz="2400" dirty="0"/>
              <a:t>Ordered categorical variables</a:t>
            </a:r>
          </a:p>
          <a:p>
            <a:pPr lvl="1" eaLnBrk="1" hangingPunct="1"/>
            <a:r>
              <a:rPr lang="en-US" sz="2400" dirty="0"/>
              <a:t>Parameters can be shared across models for the individual variables</a:t>
            </a:r>
          </a:p>
          <a:p>
            <a:pPr lvl="1" eaLnBrk="1" hangingPunct="1"/>
            <a:r>
              <a:rPr lang="en-US" sz="2400" dirty="0"/>
              <a:t>Linear constraints (including equality constraints) can be specified easily</a:t>
            </a:r>
          </a:p>
          <a:p>
            <a:pPr lvl="1" eaLnBrk="1" hangingPunct="1"/>
            <a:r>
              <a:rPr lang="en-US" sz="2400" dirty="0"/>
              <a:t>Parameters can be fixed to specific values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A7EFE-CC4F-4DFB-9609-19248EEDF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20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4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7261-AAB2-4A32-A36F-B55EEBCF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390091"/>
            <a:ext cx="10966449" cy="984885"/>
          </a:xfrm>
        </p:spPr>
        <p:txBody>
          <a:bodyPr/>
          <a:lstStyle/>
          <a:p>
            <a:pPr lvl="0" algn="ctr" eaLnBrk="1"/>
            <a:r>
              <a:rPr lang="nl-NL" dirty="0"/>
              <a:t>3. Generalized Linear Models: </a:t>
            </a:r>
            <a:r>
              <a:rPr lang="en-US" dirty="0"/>
              <a:t>Modeling Conditional                 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D070-E9C1-448F-A57A-50697B77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Some advantages of specifying a GLM for each variable (continued)</a:t>
            </a:r>
          </a:p>
          <a:p>
            <a:pPr lvl="1" eaLnBrk="1" hangingPunct="1"/>
            <a:r>
              <a:rPr lang="en-US" sz="2400" dirty="0"/>
              <a:t>Priors (Bayes modal estimation)</a:t>
            </a:r>
          </a:p>
          <a:p>
            <a:pPr lvl="1" eaLnBrk="1" hangingPunct="1"/>
            <a:r>
              <a:rPr lang="en-US" sz="2400" dirty="0"/>
              <a:t>State-of-the-art integration over random effects (GLMMS)</a:t>
            </a:r>
          </a:p>
          <a:p>
            <a:pPr lvl="1" eaLnBrk="1" hangingPunct="1"/>
            <a:r>
              <a:rPr lang="en-US" sz="2400" dirty="0"/>
              <a:t>Due to the modularity of GLMs, extensions can be incorporated easily</a:t>
            </a:r>
          </a:p>
          <a:p>
            <a:pPr lvl="2" eaLnBrk="1" hangingPunct="1"/>
            <a:r>
              <a:rPr lang="en-US" sz="2000" dirty="0"/>
              <a:t>Nonlinear predictors</a:t>
            </a:r>
          </a:p>
          <a:p>
            <a:pPr lvl="2" eaLnBrk="1" hangingPunct="1"/>
            <a:endParaRPr lang="en-US" sz="2000" dirty="0"/>
          </a:p>
          <a:p>
            <a:pPr lvl="1" eaLnBrk="1" hangingPunct="1"/>
            <a:endParaRPr lang="en-US" sz="2400" dirty="0"/>
          </a:p>
          <a:p>
            <a:pPr eaLnBrk="1" hangingPunct="1"/>
            <a:endParaRPr lang="en-US" sz="2800" dirty="0"/>
          </a:p>
          <a:p>
            <a:pPr lvl="1" eaLnBrk="1" hangingPunct="1"/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A7EFE-CC4F-4DFB-9609-19248EEDF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21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09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10/29/2018</a:t>
            </a:fld>
            <a:endParaRPr lang="en-US" dirty="0"/>
          </a:p>
        </p:txBody>
      </p:sp>
      <p:sp>
        <p:nvSpPr>
          <p:cNvPr id="40964" name="Text Placeholder 3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423908" y="6536939"/>
            <a:ext cx="354584" cy="276999"/>
          </a:xfrm>
          <a:solidFill>
            <a:schemeClr val="tx2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defRPr/>
            </a:pPr>
            <a:fld id="{3246AD77-E1C8-4AA5-9FA1-0E939A26FB72}" type="slidenum">
              <a:rPr lang="en-US" smtClean="0">
                <a:solidFill>
                  <a:schemeClr val="bg1"/>
                </a:solidFill>
              </a:rPr>
              <a:pPr algn="ctr">
                <a:defRPr/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124200" y="1254871"/>
          <a:ext cx="5791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4A9A040-B0B9-4F4D-8B85-FD794140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32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7261-AAB2-4A32-A36F-B55EEBCF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lvl="0" algn="ctr" eaLnBrk="1"/>
            <a:r>
              <a:rPr lang="en-US" dirty="0"/>
              <a:t>Advantages of an Integrated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D070-E9C1-448F-A57A-50697B77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Flexibility</a:t>
            </a:r>
          </a:p>
          <a:p>
            <a:r>
              <a:rPr lang="en-US" dirty="0"/>
              <a:t>It forces one to work out general solutions that often work better than customized approaches applied to scaled-up problems</a:t>
            </a:r>
          </a:p>
          <a:p>
            <a:pPr lvl="1"/>
            <a:r>
              <a:rPr lang="en-US" dirty="0"/>
              <a:t>For customized approaches, it is almost by definition hard to forecast what future applications will call for</a:t>
            </a:r>
          </a:p>
          <a:p>
            <a:pPr lvl="1"/>
            <a:r>
              <a:rPr lang="en-US" dirty="0"/>
              <a:t>A lot of things do not matter until they do </a:t>
            </a:r>
          </a:p>
          <a:p>
            <a:pPr lvl="2"/>
            <a:r>
              <a:rPr lang="en-US" sz="1600" dirty="0"/>
              <a:t>See second part of this presentation</a:t>
            </a:r>
          </a:p>
          <a:p>
            <a:pPr lvl="1"/>
            <a:r>
              <a:rPr lang="en-US" dirty="0"/>
              <a:t>The cost of general approaches is often low if using the right tools</a:t>
            </a:r>
          </a:p>
          <a:p>
            <a:pPr lvl="2"/>
            <a:r>
              <a:rPr lang="en-US" sz="1600" dirty="0"/>
              <a:t>For example: sparse matrices</a:t>
            </a:r>
          </a:p>
          <a:p>
            <a:pPr lvl="1"/>
            <a:r>
              <a:rPr lang="en-US" dirty="0"/>
              <a:t>Special cases can always be defined as a ‘layer’ on top of a more general approach</a:t>
            </a:r>
          </a:p>
          <a:p>
            <a:pPr marL="458788" lvl="2" indent="0" eaLnBrk="1" hangingPunct="1">
              <a:buNone/>
            </a:pPr>
            <a:endParaRPr lang="en-US" sz="2000" dirty="0"/>
          </a:p>
          <a:p>
            <a:pPr lvl="1" eaLnBrk="1" hangingPunct="1"/>
            <a:endParaRPr lang="en-US" sz="2400" dirty="0"/>
          </a:p>
          <a:p>
            <a:pPr eaLnBrk="1" hangingPunct="1"/>
            <a:endParaRPr lang="en-US" sz="2800" dirty="0"/>
          </a:p>
          <a:p>
            <a:pPr lvl="1" eaLnBrk="1" hangingPunct="1"/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A7EFE-CC4F-4DFB-9609-19248EEDF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23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37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44E1-6489-4340-A739-0186E370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12558"/>
            <a:ext cx="10972800" cy="492443"/>
          </a:xfrm>
        </p:spPr>
        <p:txBody>
          <a:bodyPr/>
          <a:lstStyle/>
          <a:p>
            <a:endParaRPr lang="en-US" sz="3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D70E-ADCC-4D1E-A1D5-C0A0DC57C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Case Study: NGSS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F7FC3-E1FE-4DA5-8251-F6B854A70D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80F735D-0814-426A-9BA3-6C38E3F1B78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20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8" y="882533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The Next Generation of Science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NGSS provides a three-dimensional paradigm for learning science</a:t>
            </a:r>
          </a:p>
          <a:p>
            <a:pPr lvl="1"/>
            <a:r>
              <a:rPr lang="en-US" sz="2800" i="1" dirty="0"/>
              <a:t>Crosscutting concepts </a:t>
            </a:r>
            <a:r>
              <a:rPr lang="en-US" sz="2800" dirty="0"/>
              <a:t>(CCC) across four disciplines of science: Physical Science, Life Science, Earth and Space Science, and Engineering Design.</a:t>
            </a:r>
          </a:p>
          <a:p>
            <a:pPr lvl="1"/>
            <a:r>
              <a:rPr lang="en-US" sz="2800" i="1" dirty="0"/>
              <a:t>Science and Engineering Practices </a:t>
            </a:r>
            <a:r>
              <a:rPr lang="en-US" sz="2800" dirty="0"/>
              <a:t>(SEP) which describes what scientists do to investigate the natural world and what engineers do to use science to design and build systems.</a:t>
            </a:r>
          </a:p>
          <a:p>
            <a:pPr lvl="1"/>
            <a:r>
              <a:rPr lang="en-US" sz="2800" i="1" dirty="0"/>
              <a:t>Disciplinary Core Ideas </a:t>
            </a:r>
            <a:r>
              <a:rPr lang="en-US" sz="2800" dirty="0"/>
              <a:t>(DCIs) which are the key ideas in science that are important across all science and engineering disciplines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1463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8" y="882533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Assessing the NGSS with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Standards are combination of the three dimensions</a:t>
            </a:r>
          </a:p>
          <a:p>
            <a:pPr lvl="1"/>
            <a:r>
              <a:rPr lang="en-US" sz="2200" dirty="0"/>
              <a:t>Called ‘performance expectations’</a:t>
            </a:r>
          </a:p>
          <a:p>
            <a:r>
              <a:rPr lang="en-US" sz="2800" dirty="0"/>
              <a:t>Performance expectations are assessed through more traditional ‘stand-alone’ items and clusters</a:t>
            </a:r>
          </a:p>
          <a:p>
            <a:r>
              <a:rPr lang="en-US" sz="2800" dirty="0"/>
              <a:t>Clusters </a:t>
            </a:r>
          </a:p>
          <a:p>
            <a:pPr lvl="1"/>
            <a:r>
              <a:rPr lang="en-US" sz="2200" dirty="0"/>
              <a:t>Developed around a scientific phenomenon</a:t>
            </a:r>
          </a:p>
          <a:p>
            <a:pPr lvl="1"/>
            <a:r>
              <a:rPr lang="en-US" sz="2200" dirty="0"/>
              <a:t>Designed to assess the full breadth of a performance expectation</a:t>
            </a:r>
          </a:p>
          <a:p>
            <a:pPr lvl="1"/>
            <a:r>
              <a:rPr lang="en-US" sz="2200" dirty="0"/>
              <a:t>Take about 10-12 minutes</a:t>
            </a:r>
          </a:p>
          <a:p>
            <a:pPr lvl="1"/>
            <a:r>
              <a:rPr lang="en-US" sz="2200" dirty="0"/>
              <a:t>Involve multiple interactions</a:t>
            </a:r>
          </a:p>
          <a:p>
            <a:pPr lvl="1"/>
            <a:r>
              <a:rPr lang="en-US" sz="2200" dirty="0"/>
              <a:t>Scaffolded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540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8" y="882533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Assessing the NGSS with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https://demo.tds.airast.org/ngss/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1030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21E5-D0CF-41D4-AF69-1FF23EB0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E5F0EF-BACF-4CFA-9C4B-AC90CFEC9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65" y="342900"/>
            <a:ext cx="11410202" cy="58102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77F3E-7EBC-47EB-994B-518DF016F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28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4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AB01-22AB-4F1C-A85C-319C1777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42780-DA1A-488E-812B-766A66DF2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4517-105E-416F-8417-41BAF2158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29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17147-BE9F-469A-9AD5-BC03EBC0E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6" y="352425"/>
            <a:ext cx="12105234" cy="61975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100454-9C40-4F88-BB6B-B964E87C0C9A}"/>
              </a:ext>
            </a:extLst>
          </p:cNvPr>
          <p:cNvSpPr/>
          <p:nvPr/>
        </p:nvSpPr>
        <p:spPr>
          <a:xfrm>
            <a:off x="5048245" y="3244334"/>
            <a:ext cx="20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Scoring Assertions</a:t>
            </a:r>
          </a:p>
        </p:txBody>
      </p:sp>
    </p:spTree>
    <p:extLst>
      <p:ext uri="{BB962C8B-B14F-4D97-AF65-F5344CB8AC3E}">
        <p14:creationId xmlns:p14="http://schemas.microsoft.com/office/powerpoint/2010/main" val="294842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28DE-B049-42E3-904D-79A8AC90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1. </a:t>
            </a:r>
            <a:r>
              <a:rPr lang="nl-NL" dirty="0"/>
              <a:t>Substantive Knowledge: </a:t>
            </a:r>
            <a:r>
              <a:rPr lang="en-US" dirty="0"/>
              <a:t>Model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BABE-CCE8-4039-8BCF-B9066CDE1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/>
              <a:t>Latent variables are widely used in the behavioral and social sciences</a:t>
            </a:r>
          </a:p>
          <a:p>
            <a:pPr lvl="1"/>
            <a:r>
              <a:rPr lang="nl-BE" altLang="en-US" dirty="0"/>
              <a:t>To explain the statistical dependencies among a set of observed variables</a:t>
            </a:r>
          </a:p>
          <a:p>
            <a:pPr lvl="1"/>
            <a:r>
              <a:rPr lang="nl-BE" altLang="en-US" dirty="0"/>
              <a:t>The latent structure is often of primary interest</a:t>
            </a:r>
          </a:p>
          <a:p>
            <a:r>
              <a:rPr lang="nl-BE" altLang="en-US" dirty="0"/>
              <a:t>Interest in relatively complex (= many latent variables) models</a:t>
            </a:r>
          </a:p>
          <a:p>
            <a:r>
              <a:rPr lang="nl-BE" altLang="en-US" dirty="0"/>
              <a:t>Models are inspired by substantive theories, and hence differ from application to application</a:t>
            </a:r>
          </a:p>
          <a:p>
            <a:r>
              <a:rPr lang="nl-BE" altLang="en-US" dirty="0"/>
              <a:t>Examples</a:t>
            </a:r>
          </a:p>
          <a:p>
            <a:pPr lvl="1"/>
            <a:r>
              <a:rPr lang="nl-BE" altLang="en-US" dirty="0"/>
              <a:t>Discrete latent variables, representing emotional states, to model between-and within-person differences in responses to questions about the presence of emotions</a:t>
            </a:r>
          </a:p>
          <a:p>
            <a:pPr lvl="1"/>
            <a:r>
              <a:rPr lang="nl-BE" altLang="en-US" dirty="0"/>
              <a:t>Discrete and continuous latent variables to model illness progression </a:t>
            </a:r>
          </a:p>
          <a:p>
            <a:pPr lvl="1"/>
            <a:r>
              <a:rPr lang="nl-BE" altLang="en-US" dirty="0"/>
              <a:t>Hierarchical and higher-order models in educational measurement</a:t>
            </a:r>
          </a:p>
          <a:p>
            <a:pPr lvl="2"/>
            <a:r>
              <a:rPr lang="nl-BE" altLang="en-US" dirty="0"/>
              <a:t>Including third-order/trifactor models and two-tier models</a:t>
            </a:r>
          </a:p>
          <a:p>
            <a:pPr lvl="1"/>
            <a:endParaRPr lang="nl-BE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46DB3-9B71-40AC-9CC8-EDFCEBEA9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3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35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BF23E-4217-4B0D-A500-5D424DF7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Scoring Assertions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A4533-2EA5-4982-ACA9-43C2070D7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each item cluster, a series of explicit assertions can be made about the knowledge and skills that a student has demonstrated based on specific features of the student’s responses</a:t>
            </a:r>
          </a:p>
          <a:p>
            <a:r>
              <a:rPr lang="en-US" dirty="0"/>
              <a:t>Scoring assertions can be supported based on students’ responses in </a:t>
            </a:r>
            <a:r>
              <a:rPr lang="en-US" i="1" dirty="0"/>
              <a:t>one or more</a:t>
            </a:r>
            <a:r>
              <a:rPr lang="en-US" dirty="0"/>
              <a:t> interactions within an item cluster.</a:t>
            </a:r>
          </a:p>
          <a:p>
            <a:r>
              <a:rPr lang="en-US" dirty="0"/>
              <a:t>Dependent scoring</a:t>
            </a:r>
          </a:p>
          <a:p>
            <a:r>
              <a:rPr lang="en-US" dirty="0"/>
              <a:t>Scoring assertions are the basic units of analysis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26305-0336-4BF7-9EE5-9B24905C3F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30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67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310C-3492-45F4-9F62-85357094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F52B60-80B3-42AD-8153-5FBC4467B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235" y="952500"/>
            <a:ext cx="8559197" cy="53816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B565C-757C-4296-8B77-2A2669CCA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31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82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B54A-348A-4680-95DE-2E8CD14886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4407" y="1385316"/>
            <a:ext cx="11338560" cy="4846320"/>
          </a:xfrm>
        </p:spPr>
        <p:txBody>
          <a:bodyPr numCol="2">
            <a:normAutofit/>
          </a:bodyPr>
          <a:lstStyle/>
          <a:p>
            <a:r>
              <a:rPr lang="en-US" dirty="0"/>
              <a:t>In Spring 2018, items were administered in:</a:t>
            </a:r>
          </a:p>
          <a:p>
            <a:pPr lvl="1"/>
            <a:r>
              <a:rPr lang="en-US" dirty="0"/>
              <a:t>Connecticut (independent field test)</a:t>
            </a:r>
          </a:p>
          <a:p>
            <a:pPr lvl="1"/>
            <a:r>
              <a:rPr lang="en-US" dirty="0"/>
              <a:t>Hawaii (embedded field test)</a:t>
            </a:r>
          </a:p>
          <a:p>
            <a:pPr lvl="1"/>
            <a:r>
              <a:rPr lang="en-US" dirty="0"/>
              <a:t>New Hampshire (operational field test)</a:t>
            </a:r>
          </a:p>
          <a:p>
            <a:pPr lvl="1"/>
            <a:r>
              <a:rPr lang="en-US" dirty="0"/>
              <a:t>Oregon (embedded field test)</a:t>
            </a:r>
          </a:p>
          <a:p>
            <a:pPr lvl="1"/>
            <a:r>
              <a:rPr lang="en-US" dirty="0"/>
              <a:t>Rhode Island (independent field test)</a:t>
            </a:r>
          </a:p>
          <a:p>
            <a:pPr lvl="1"/>
            <a:r>
              <a:rPr lang="en-US" dirty="0"/>
              <a:t>Utah (operational field test)</a:t>
            </a:r>
          </a:p>
          <a:p>
            <a:pPr lvl="1"/>
            <a:r>
              <a:rPr lang="en-US" dirty="0"/>
              <a:t>Vermont (operational field test)</a:t>
            </a:r>
          </a:p>
          <a:p>
            <a:pPr lvl="1"/>
            <a:r>
              <a:rPr lang="en-US" dirty="0"/>
              <a:t>West Virginia (operational field test)</a:t>
            </a:r>
          </a:p>
          <a:p>
            <a:pPr lvl="1"/>
            <a:r>
              <a:rPr lang="en-US" dirty="0"/>
              <a:t>Wyoming (embedded field test)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7A1FC-56B5-4D6C-9F48-2AA5937C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Field Test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024A87-2E56-4A0E-B408-746FAB28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2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4C188-B698-45EC-8686-2225AA8B66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4407" y="1648838"/>
            <a:ext cx="11338560" cy="4846320"/>
          </a:xfrm>
        </p:spPr>
        <p:txBody>
          <a:bodyPr/>
          <a:lstStyle/>
          <a:p>
            <a:r>
              <a:rPr lang="en-US" dirty="0"/>
              <a:t>Incomplete data collection designs</a:t>
            </a:r>
          </a:p>
          <a:p>
            <a:pPr lvl="1"/>
            <a:r>
              <a:rPr lang="en-US" dirty="0"/>
              <a:t>Balanced incomplete (fixed form)</a:t>
            </a:r>
          </a:p>
          <a:p>
            <a:pPr lvl="1"/>
            <a:r>
              <a:rPr lang="en-US" dirty="0"/>
              <a:t>Linear on the fly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7A1FC-56B5-4D6C-9F48-2AA5937C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Field Test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299E19-C4C0-46DF-88BE-B8BBEBA99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5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E2CB-4F26-47A4-A2B5-69554BBA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84" y="658797"/>
            <a:ext cx="10966449" cy="492443"/>
          </a:xfrm>
        </p:spPr>
        <p:txBody>
          <a:bodyPr/>
          <a:lstStyle/>
          <a:p>
            <a:r>
              <a:rPr lang="en-US" dirty="0"/>
              <a:t>Common Items Across States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73267B-1448-45F2-9453-A498B6BDD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33" y="1143000"/>
            <a:ext cx="8458859" cy="4846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6B065-B9B4-4EB2-8362-0C890FDDA172}"/>
              </a:ext>
            </a:extLst>
          </p:cNvPr>
          <p:cNvSpPr txBox="1"/>
          <p:nvPr/>
        </p:nvSpPr>
        <p:spPr>
          <a:xfrm>
            <a:off x="1896733" y="5989638"/>
            <a:ext cx="712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150+ clusters and 200+ items in total for MS</a:t>
            </a:r>
          </a:p>
        </p:txBody>
      </p:sp>
    </p:spTree>
    <p:extLst>
      <p:ext uri="{BB962C8B-B14F-4D97-AF65-F5344CB8AC3E}">
        <p14:creationId xmlns:p14="http://schemas.microsoft.com/office/powerpoint/2010/main" val="1774551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IRT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Traditional unidimensional IRT models assume conditional independence</a:t>
            </a:r>
          </a:p>
          <a:p>
            <a:pPr lvl="1"/>
            <a:r>
              <a:rPr lang="en-US" sz="2400" dirty="0"/>
              <a:t>All correlations between item responses are accounted for by a single proficiency variable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It is unlikely that this assumption will hold for NGSS assessments</a:t>
            </a:r>
          </a:p>
          <a:p>
            <a:pPr lvl="1"/>
            <a:r>
              <a:rPr lang="en-US" sz="2400" dirty="0"/>
              <a:t>We expect stronger correlations between assertions pertaining to the same cluster than between assertions from different clusters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5544" y="3439886"/>
                <a:ext cx="5214256" cy="879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4" y="3439886"/>
                <a:ext cx="5214256" cy="8798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522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IRT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Ignoring item clustering effects results in </a:t>
            </a:r>
          </a:p>
          <a:p>
            <a:pPr lvl="1"/>
            <a:r>
              <a:rPr lang="en-US" sz="2400" dirty="0"/>
              <a:t>Biased item parameter estimates</a:t>
            </a:r>
          </a:p>
          <a:p>
            <a:pPr lvl="1"/>
            <a:r>
              <a:rPr lang="en-US" sz="2400" dirty="0"/>
              <a:t>Biased ability estimates</a:t>
            </a:r>
          </a:p>
          <a:p>
            <a:pPr lvl="1"/>
            <a:r>
              <a:rPr lang="en-US" sz="2400" dirty="0"/>
              <a:t>Underestimation of the standard errors of measurements</a:t>
            </a:r>
          </a:p>
          <a:p>
            <a:r>
              <a:rPr lang="en-US" sz="2800" dirty="0"/>
              <a:t>One approach, followed in traditional assessments with item clusters (e.g., passages in ELA), is to minimize dependencies during item construction and to ignore remaining statistical dependencies</a:t>
            </a:r>
          </a:p>
          <a:p>
            <a:r>
              <a:rPr lang="en-US" sz="2800" dirty="0"/>
              <a:t>This does not work for NGSS assessments</a:t>
            </a:r>
          </a:p>
          <a:p>
            <a:endParaRPr lang="en-US" sz="3000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75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IRT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NGSS </a:t>
                </a:r>
              </a:p>
              <a:p>
                <a:pPr lvl="1"/>
                <a:r>
                  <a:rPr lang="en-US" sz="2400" dirty="0"/>
                  <a:t>The cluster effects are expected to be too substantial to ignore</a:t>
                </a:r>
              </a:p>
              <a:p>
                <a:r>
                  <a:rPr lang="en-US" dirty="0"/>
                  <a:t>AIR is working with a “bifactor” or “</a:t>
                </a:r>
                <a:r>
                  <a:rPr lang="en-US" dirty="0" err="1"/>
                  <a:t>testlet</a:t>
                </a:r>
                <a:r>
                  <a:rPr lang="en-US" dirty="0"/>
                  <a:t>” model </a:t>
                </a:r>
              </a:p>
              <a:p>
                <a:pPr lvl="1"/>
                <a:r>
                  <a:rPr lang="en-US" sz="2400" dirty="0"/>
                  <a:t>Takes into account within-cluster conditional dependencies by incorporating nuisance dimensions corresponding to item clusters</a:t>
                </a:r>
              </a:p>
              <a:p>
                <a:pPr lvl="1"/>
                <a:r>
                  <a:rPr lang="en-US" sz="2400" dirty="0"/>
                  <a:t>Assumption of conditional independence, given the underlying latent trait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and all nuisance dimensions </a:t>
                </a:r>
                <a:r>
                  <a:rPr lang="en-US" sz="2400" dirty="0" err="1"/>
                  <a:t>u</a:t>
                </a:r>
                <a:r>
                  <a:rPr lang="en-US" sz="2400" baseline="-25000" dirty="0" err="1"/>
                  <a:t>g</a:t>
                </a:r>
                <a:r>
                  <a:rPr lang="en-US" sz="2400" dirty="0"/>
                  <a:t> (g = 1,…, G)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also allow for standalone assertions (first factor)</a:t>
                </a:r>
              </a:p>
              <a:p>
                <a:pPr lvl="1"/>
                <a:endParaRPr lang="en-US" dirty="0"/>
              </a:p>
              <a:p>
                <a:pPr lvl="1"/>
                <a:endParaRPr lang="en-US" sz="2400" dirty="0"/>
              </a:p>
              <a:p>
                <a:pPr lvl="0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935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921" y="4689073"/>
                <a:ext cx="5476544" cy="904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SA</m:t>
                          </m:r>
                        </m:sub>
                        <m:sup/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∏"/>
                          <m:limLoc m:val="undOvr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  <m:e>
                          <m:nary>
                            <m:naryPr>
                              <m:chr m:val="∏"/>
                              <m:limLoc m:val="undOvr"/>
                              <m:sup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/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𝑗𝑔</m:t>
                                      </m:r>
                                    </m:sub>
                                  </m:sSub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21" y="4689073"/>
                <a:ext cx="5476544" cy="9044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278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463-21BB-46AA-9B69-678FBD14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IRT Calibration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A1493-6F41-4EA6-981C-48EAF4739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38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4BFBFB-3EFB-4C41-BFCC-6FEB23F393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263" y="1813719"/>
            <a:ext cx="106299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38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IRT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Specifically, AIR is currently working with the 1PL version of the </a:t>
            </a:r>
            <a:r>
              <a:rPr lang="en-US" sz="3000" dirty="0" err="1"/>
              <a:t>bifactor</a:t>
            </a:r>
            <a:r>
              <a:rPr lang="en-US" sz="3000" dirty="0"/>
              <a:t> model (Wang &amp; Wilson, 2005):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r>
              <a:rPr lang="en-US" sz="3000" dirty="0"/>
              <a:t>We are not trying to disentangle the three dimensions of science</a:t>
            </a:r>
          </a:p>
          <a:p>
            <a:pPr lvl="1"/>
            <a:r>
              <a:rPr lang="en-US" sz="2400" dirty="0"/>
              <a:t>With a reasonable number of items and these dimensions likely correlated, it would be very hard to disentangle the 3 dimensions</a:t>
            </a:r>
          </a:p>
          <a:p>
            <a:pPr lvl="1"/>
            <a:r>
              <a:rPr lang="en-US" sz="2400" dirty="0"/>
              <a:t>Three dimensions should be taught and assessed together, why would you report them out in isolation?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0246" y="2725615"/>
                <a:ext cx="5993460" cy="770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𝑗𝑔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46" y="2725615"/>
                <a:ext cx="5993460" cy="770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15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28DE-B049-42E3-904D-79A8AC90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1. </a:t>
            </a:r>
            <a:r>
              <a:rPr lang="nl-NL" dirty="0"/>
              <a:t>Substantive Knowledge: </a:t>
            </a:r>
            <a:r>
              <a:rPr lang="en-US" dirty="0"/>
              <a:t>Model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BABE-CCE8-4039-8BCF-B9066CDE1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/>
              <a:t>Latent variables are widely used in the behavioral and social sciences</a:t>
            </a:r>
          </a:p>
          <a:p>
            <a:pPr lvl="1"/>
            <a:r>
              <a:rPr lang="nl-BE" altLang="en-US" dirty="0"/>
              <a:t>To explain the statistical dependencies among a set of observed variables</a:t>
            </a:r>
          </a:p>
          <a:p>
            <a:pPr lvl="1"/>
            <a:r>
              <a:rPr lang="nl-BE" altLang="en-US" dirty="0"/>
              <a:t>The latent structure is often of primary interest</a:t>
            </a:r>
          </a:p>
          <a:p>
            <a:r>
              <a:rPr lang="nl-BE" altLang="en-US" dirty="0"/>
              <a:t>Interest in relatively complex (= many latent variables) models</a:t>
            </a:r>
          </a:p>
          <a:p>
            <a:r>
              <a:rPr lang="nl-BE" altLang="en-US" dirty="0"/>
              <a:t>Models are inspired by substantive theories, and hence differ from application to application</a:t>
            </a:r>
          </a:p>
          <a:p>
            <a:r>
              <a:rPr lang="nl-BE" altLang="en-US" dirty="0"/>
              <a:t>Examples</a:t>
            </a:r>
          </a:p>
          <a:p>
            <a:pPr lvl="1"/>
            <a:r>
              <a:rPr lang="nl-BE" altLang="en-US" b="1" dirty="0"/>
              <a:t>Discrete latent variables, representing emotional states, to model between-and within-person differences in responses to questions about the presence of emotions</a:t>
            </a:r>
          </a:p>
          <a:p>
            <a:pPr lvl="1"/>
            <a:r>
              <a:rPr lang="nl-BE" altLang="en-US" dirty="0"/>
              <a:t>Discrete and continuous latent variables to model illness progression </a:t>
            </a:r>
          </a:p>
          <a:p>
            <a:pPr lvl="1"/>
            <a:r>
              <a:rPr lang="nl-BE" altLang="en-US" dirty="0"/>
              <a:t>Hierarchical and higher-order models in educational measurement</a:t>
            </a:r>
          </a:p>
          <a:p>
            <a:pPr lvl="2"/>
            <a:r>
              <a:rPr lang="nl-BE" altLang="en-US" dirty="0"/>
              <a:t>Including third-order/trifactor models and two-tier models</a:t>
            </a:r>
          </a:p>
          <a:p>
            <a:pPr lvl="1"/>
            <a:endParaRPr lang="nl-BE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46DB3-9B71-40AC-9CC8-EDFCEBEA9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4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05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IRT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 calibration with overall group differences taken into account </a:t>
            </a:r>
          </a:p>
          <a:p>
            <a:pPr lvl="1"/>
            <a:r>
              <a:rPr lang="en-US" dirty="0"/>
              <a:t>Group-specific mean and variance for the overall science proficiency</a:t>
            </a:r>
          </a:p>
          <a:p>
            <a:r>
              <a:rPr lang="en-US" dirty="0"/>
              <a:t>Advantages of joint calibration</a:t>
            </a:r>
          </a:p>
          <a:p>
            <a:pPr lvl="1"/>
            <a:r>
              <a:rPr lang="en-US" dirty="0"/>
              <a:t>More efficient than post-equating methods</a:t>
            </a:r>
          </a:p>
          <a:p>
            <a:pPr lvl="2"/>
            <a:r>
              <a:rPr lang="en-US" sz="1600" dirty="0"/>
              <a:t>Item parameters are based on student responses from multiple states</a:t>
            </a:r>
          </a:p>
          <a:p>
            <a:pPr lvl="1"/>
            <a:r>
              <a:rPr lang="en-US" dirty="0"/>
              <a:t>Differences in mean and variance of the overall proficiency between states/grades are taken into account, just like post-equating methods do</a:t>
            </a:r>
          </a:p>
          <a:p>
            <a:r>
              <a:rPr lang="en-US" dirty="0"/>
              <a:t>The result is a common item bank on a (robust) common 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05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IRT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example where all 3 components of the integrated approach play a role</a:t>
            </a:r>
          </a:p>
          <a:p>
            <a:endParaRPr lang="en-US" dirty="0"/>
          </a:p>
          <a:p>
            <a:r>
              <a:rPr lang="en-US" dirty="0"/>
              <a:t>Model structure</a:t>
            </a:r>
          </a:p>
          <a:p>
            <a:pPr lvl="1"/>
            <a:r>
              <a:rPr lang="en-US" dirty="0"/>
              <a:t>Interest in measuring overall science</a:t>
            </a:r>
          </a:p>
          <a:p>
            <a:pPr lvl="1"/>
            <a:r>
              <a:rPr lang="en-US" dirty="0"/>
              <a:t>Presence of local dependencies (item cluster effects)</a:t>
            </a:r>
          </a:p>
          <a:p>
            <a:pPr lvl="1"/>
            <a:endParaRPr lang="en-US" dirty="0"/>
          </a:p>
          <a:p>
            <a:r>
              <a:rPr lang="en-US" dirty="0"/>
              <a:t>Modeling conditional probabilities</a:t>
            </a:r>
          </a:p>
          <a:p>
            <a:pPr lvl="1"/>
            <a:r>
              <a:rPr lang="en-US" dirty="0"/>
              <a:t>1PL formulation</a:t>
            </a:r>
          </a:p>
          <a:p>
            <a:pPr lvl="1"/>
            <a:r>
              <a:rPr lang="en-US" dirty="0"/>
              <a:t>Group effects</a:t>
            </a:r>
          </a:p>
          <a:p>
            <a:pPr lvl="1"/>
            <a:endParaRPr lang="en-US" dirty="0"/>
          </a:p>
          <a:p>
            <a:r>
              <a:rPr lang="en-US" dirty="0"/>
              <a:t>Efficient computation</a:t>
            </a:r>
          </a:p>
          <a:p>
            <a:pPr lvl="1"/>
            <a:r>
              <a:rPr lang="en-US" dirty="0"/>
              <a:t>150+ dimensional space, but computations can be carried out in two-dimensional subspaces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54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D18566-F157-40AD-BEFC-58A61AF6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5BF1D-98E7-4957-AFF9-C6E7B28D0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A20822-4A49-4D36-86E3-300BA48D3F00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2080B0C-E287-4EE7-8D55-852F38473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104057"/>
              </p:ext>
            </p:extLst>
          </p:nvPr>
        </p:nvGraphicFramePr>
        <p:xfrm>
          <a:off x="269875" y="4002938"/>
          <a:ext cx="7627206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3" imgW="3835080" imgH="507960" progId="Equation.DSMT4">
                  <p:embed/>
                </p:oleObj>
              </mc:Choice>
              <mc:Fallback>
                <p:oleObj name="Equation" r:id="rId3" imgW="3835080" imgH="507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DA2FCA6-1F11-4234-B375-5FF3F8E15C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4002938"/>
                        <a:ext cx="7627206" cy="1009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0B0429C-80AA-4152-A953-64AD0FD08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994133"/>
              </p:ext>
            </p:extLst>
          </p:nvPr>
        </p:nvGraphicFramePr>
        <p:xfrm>
          <a:off x="279400" y="4869712"/>
          <a:ext cx="932209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5" imgW="5384520" imgH="507960" progId="Equation.DSMT4">
                  <p:embed/>
                </p:oleObj>
              </mc:Choice>
              <mc:Fallback>
                <p:oleObj name="Equation" r:id="rId5" imgW="538452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7DDD748-CC86-4506-827D-C7AFEA0C5F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4869712"/>
                        <a:ext cx="9322092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2EEE866-CB30-463E-8F5B-D81F53666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959436"/>
              </p:ext>
            </p:extLst>
          </p:nvPr>
        </p:nvGraphicFramePr>
        <p:xfrm>
          <a:off x="331788" y="5717436"/>
          <a:ext cx="7613215" cy="83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7" imgW="4647960" imgH="507960" progId="Equation.DSMT4">
                  <p:embed/>
                </p:oleObj>
              </mc:Choice>
              <mc:Fallback>
                <p:oleObj name="Equation" r:id="rId7" imgW="4647960" imgH="507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8314D7B-69BD-41BC-83C7-612303F071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717436"/>
                        <a:ext cx="7613215" cy="831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747BC88-A239-4950-B2AC-27BBF1FF0A38}"/>
              </a:ext>
            </a:extLst>
          </p:cNvPr>
          <p:cNvSpPr txBox="1"/>
          <p:nvPr/>
        </p:nvSpPr>
        <p:spPr>
          <a:xfrm>
            <a:off x="4194886" y="541031"/>
            <a:ext cx="265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i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856DBE-2283-4528-84AE-3A1E7AD2A99F}"/>
              </a:ext>
            </a:extLst>
          </p:cNvPr>
          <p:cNvSpPr/>
          <p:nvPr/>
        </p:nvSpPr>
        <p:spPr>
          <a:xfrm>
            <a:off x="5631151" y="4851709"/>
            <a:ext cx="2910578" cy="847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579194-05C4-4B68-878B-B7A62686B9B8}"/>
              </a:ext>
            </a:extLst>
          </p:cNvPr>
          <p:cNvSpPr/>
          <p:nvPr/>
        </p:nvSpPr>
        <p:spPr>
          <a:xfrm>
            <a:off x="1342417" y="5649681"/>
            <a:ext cx="1151274" cy="847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C517DE-1D2B-47F1-BE86-EA1293324DA0}"/>
              </a:ext>
            </a:extLst>
          </p:cNvPr>
          <p:cNvSpPr/>
          <p:nvPr/>
        </p:nvSpPr>
        <p:spPr>
          <a:xfrm>
            <a:off x="2096589" y="4731094"/>
            <a:ext cx="3584363" cy="1009650"/>
          </a:xfrm>
          <a:prstGeom prst="ellipse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C2BF59-D085-4F20-BED9-15D6AD6BB7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5774" y="2276303"/>
            <a:ext cx="6665119" cy="30632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BFD049-7A85-4AA7-8C82-EC1B0865E4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4665" y="-255393"/>
            <a:ext cx="6098900" cy="2987390"/>
          </a:xfrm>
          <a:prstGeom prst="rect">
            <a:avLst/>
          </a:prstGeom>
        </p:spPr>
      </p:pic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A2A90EF6-FDA5-45F4-A70C-1E2BB2A4A45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11"/>
          <a:stretch>
            <a:fillRect/>
          </a:stretch>
        </p:blipFill>
        <p:spPr>
          <a:xfrm>
            <a:off x="110338" y="-281583"/>
            <a:ext cx="7862276" cy="3851134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EC1D89-36A1-4F2B-87EA-13DDEF55D5ED}"/>
              </a:ext>
            </a:extLst>
          </p:cNvPr>
          <p:cNvCxnSpPr/>
          <p:nvPr/>
        </p:nvCxnSpPr>
        <p:spPr>
          <a:xfrm>
            <a:off x="5631151" y="1546698"/>
            <a:ext cx="11782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57C1FF-576B-4674-8C97-B4332F9BE829}"/>
              </a:ext>
            </a:extLst>
          </p:cNvPr>
          <p:cNvCxnSpPr>
            <a:cxnSpLocks/>
          </p:cNvCxnSpPr>
          <p:nvPr/>
        </p:nvCxnSpPr>
        <p:spPr>
          <a:xfrm>
            <a:off x="8689227" y="2850204"/>
            <a:ext cx="0" cy="272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631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IRT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BNL toolbox</a:t>
            </a:r>
          </a:p>
          <a:p>
            <a:pPr lvl="1"/>
            <a:r>
              <a:rPr lang="en-US" dirty="0"/>
              <a:t>Less than one day</a:t>
            </a:r>
          </a:p>
          <a:p>
            <a:r>
              <a:rPr lang="en-US" dirty="0" err="1"/>
              <a:t>Flexmirt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6 weeks</a:t>
            </a:r>
          </a:p>
          <a:p>
            <a:pPr lvl="2"/>
            <a:r>
              <a:rPr lang="en-US" sz="1600" dirty="0"/>
              <a:t>After providing it with the BNL output as starting values</a:t>
            </a:r>
          </a:p>
          <a:p>
            <a:pPr lvl="2"/>
            <a:r>
              <a:rPr lang="en-US" sz="1600" dirty="0"/>
              <a:t>After fixing 2 clusters to BNL estimates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00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EF67A6-1849-48FA-B0A7-AE7FB194A05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If you have questions or comments: frijmen@air.org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C14E33-579A-41B2-A382-5D861E53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DE52B-B3C4-4008-9E2D-D9FDB62049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A20822-4A49-4D36-86E3-300BA48D3F0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AB45F-E32F-49D1-B84E-01D600E41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9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2918-703A-4129-9C03-934A13FD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979E2B-DDD4-4E3B-B42C-DEF2AE6D8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460"/>
          <a:stretch/>
        </p:blipFill>
        <p:spPr>
          <a:xfrm>
            <a:off x="1913157" y="3297767"/>
            <a:ext cx="8594981" cy="30766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9DDA0-9868-41FC-855F-7B2AF857B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5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EC17B-27B0-4E69-9028-C71E5DFE4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36"/>
          <a:stretch/>
        </p:blipFill>
        <p:spPr>
          <a:xfrm>
            <a:off x="1439976" y="597693"/>
            <a:ext cx="9312048" cy="19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9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28DE-B049-42E3-904D-79A8AC90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1. </a:t>
            </a:r>
            <a:r>
              <a:rPr lang="nl-NL" dirty="0"/>
              <a:t>Substantive Knowledge: </a:t>
            </a:r>
            <a:r>
              <a:rPr lang="en-US" dirty="0"/>
              <a:t>Model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BABE-CCE8-4039-8BCF-B9066CDE1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/>
              <a:t>Latent variables are widely used in the behavioral and social sciences</a:t>
            </a:r>
          </a:p>
          <a:p>
            <a:pPr lvl="1"/>
            <a:r>
              <a:rPr lang="nl-BE" altLang="en-US" dirty="0"/>
              <a:t>To explain the statistical dependencies among a set of observed variables</a:t>
            </a:r>
          </a:p>
          <a:p>
            <a:pPr lvl="1"/>
            <a:r>
              <a:rPr lang="nl-BE" altLang="en-US" dirty="0"/>
              <a:t>The latent structure is often of primary interest</a:t>
            </a:r>
          </a:p>
          <a:p>
            <a:r>
              <a:rPr lang="nl-BE" altLang="en-US" dirty="0"/>
              <a:t>Interest in relatively complex (= many latent variables) models</a:t>
            </a:r>
          </a:p>
          <a:p>
            <a:r>
              <a:rPr lang="nl-BE" altLang="en-US" dirty="0"/>
              <a:t>Models are inspired by substantive theories, and hence differ from application to application</a:t>
            </a:r>
          </a:p>
          <a:p>
            <a:r>
              <a:rPr lang="nl-BE" altLang="en-US" dirty="0"/>
              <a:t>Examples</a:t>
            </a:r>
          </a:p>
          <a:p>
            <a:pPr lvl="1"/>
            <a:r>
              <a:rPr lang="nl-BE" altLang="en-US" dirty="0"/>
              <a:t>Discrete latent variables, representing emotional states, to model between-and within-person differences in responses to questions about the presence of emotions</a:t>
            </a:r>
          </a:p>
          <a:p>
            <a:pPr lvl="1"/>
            <a:r>
              <a:rPr lang="nl-BE" altLang="en-US" b="1" dirty="0"/>
              <a:t>Discrete and continuous latent variables to model illness progression </a:t>
            </a:r>
          </a:p>
          <a:p>
            <a:pPr lvl="1"/>
            <a:r>
              <a:rPr lang="nl-BE" altLang="en-US" dirty="0"/>
              <a:t>Hierarchical and higher-order models in educational measurement</a:t>
            </a:r>
          </a:p>
          <a:p>
            <a:pPr lvl="2"/>
            <a:r>
              <a:rPr lang="nl-BE" altLang="en-US" dirty="0"/>
              <a:t>Including third-order/trifactor models and two-tier models</a:t>
            </a:r>
          </a:p>
          <a:p>
            <a:pPr lvl="1"/>
            <a:endParaRPr lang="nl-BE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46DB3-9B71-40AC-9CC8-EDFCEBEA9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6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8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ABC14-DF90-4303-9C6B-26075780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09F1-3775-4256-BE04-31D4CC928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DABD8-80A6-4690-875B-CC8FD564CC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7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0BDAC-47AD-4099-9080-2361A4A3D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87" y="882533"/>
            <a:ext cx="7003328" cy="49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1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28DE-B049-42E3-904D-79A8AC90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8" y="882534"/>
            <a:ext cx="10966449" cy="492443"/>
          </a:xfrm>
        </p:spPr>
        <p:txBody>
          <a:bodyPr/>
          <a:lstStyle/>
          <a:p>
            <a:pPr algn="ctr"/>
            <a:r>
              <a:rPr lang="en-US" dirty="0"/>
              <a:t>1. </a:t>
            </a:r>
            <a:r>
              <a:rPr lang="nl-NL" dirty="0"/>
              <a:t>Substantive Knowledge: </a:t>
            </a:r>
            <a:r>
              <a:rPr lang="en-US" dirty="0"/>
              <a:t>Model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BABE-CCE8-4039-8BCF-B9066CDE1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/>
              <a:t>Latent variables are widely used in the behavioral and social sciences</a:t>
            </a:r>
          </a:p>
          <a:p>
            <a:pPr lvl="1"/>
            <a:r>
              <a:rPr lang="nl-BE" altLang="en-US" dirty="0"/>
              <a:t>To explain the statistical dependencies among a set of observed variables</a:t>
            </a:r>
          </a:p>
          <a:p>
            <a:pPr lvl="1"/>
            <a:r>
              <a:rPr lang="nl-BE" altLang="en-US" dirty="0"/>
              <a:t>The latent structure is often of primary interest</a:t>
            </a:r>
          </a:p>
          <a:p>
            <a:r>
              <a:rPr lang="nl-BE" altLang="en-US" dirty="0"/>
              <a:t>Interest in relatively complex (= many latent variables) models</a:t>
            </a:r>
          </a:p>
          <a:p>
            <a:r>
              <a:rPr lang="nl-BE" altLang="en-US" dirty="0"/>
              <a:t>Models are inspired by substantive theories, and hence differ from application to application</a:t>
            </a:r>
          </a:p>
          <a:p>
            <a:r>
              <a:rPr lang="nl-BE" altLang="en-US" dirty="0"/>
              <a:t>Examples</a:t>
            </a:r>
          </a:p>
          <a:p>
            <a:pPr lvl="1"/>
            <a:r>
              <a:rPr lang="nl-BE" altLang="en-US" dirty="0"/>
              <a:t>Discrete latent variables, representing emotional states, to model between-and within-person differences in responses to questions about the presence of emotions</a:t>
            </a:r>
          </a:p>
          <a:p>
            <a:pPr lvl="1"/>
            <a:r>
              <a:rPr lang="nl-BE" altLang="en-US" dirty="0"/>
              <a:t>Discrete and continuous latent variables to model illness progression </a:t>
            </a:r>
          </a:p>
          <a:p>
            <a:pPr lvl="1"/>
            <a:r>
              <a:rPr lang="nl-BE" altLang="en-US" b="1" dirty="0"/>
              <a:t>Hierarchical and higher-order models in educational measurement</a:t>
            </a:r>
          </a:p>
          <a:p>
            <a:pPr lvl="2"/>
            <a:r>
              <a:rPr lang="nl-BE" altLang="en-US" dirty="0"/>
              <a:t>Including third-order/trifactor models and two-tier models</a:t>
            </a:r>
          </a:p>
          <a:p>
            <a:pPr lvl="1"/>
            <a:endParaRPr lang="nl-BE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46DB3-9B71-40AC-9CC8-EDFCEBEA9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8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1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18D5-B24B-43E8-83AF-53E10BE2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772A-50F1-4060-B997-F7B9AA8E7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352B1-2250-448B-9100-09F447DD1C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D4D4D4">
                    <a:lumMod val="75000"/>
                  </a:srgbClr>
                </a:solidFill>
              </a:rPr>
              <a:pPr algn="r"/>
              <a:t>9</a:t>
            </a:fld>
            <a:endParaRPr lang="en-US" dirty="0">
              <a:solidFill>
                <a:srgbClr val="D4D4D4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DF86F3-08E6-41C3-AB2E-3FFEEFF90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909" y="1394995"/>
            <a:ext cx="6525091" cy="4068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85928E-ECF6-424E-9C77-CFAECA65D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151" y="1772544"/>
            <a:ext cx="6007511" cy="35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28098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AIR 2015 Corporate">
      <a:dk1>
        <a:srgbClr val="000000"/>
      </a:dk1>
      <a:lt1>
        <a:srgbClr val="FFFFFF"/>
      </a:lt1>
      <a:dk2>
        <a:srgbClr val="003462"/>
      </a:dk2>
      <a:lt2>
        <a:srgbClr val="D4D4D4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2015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_PowerPoint_Template_090815.potx" id="{6CF781C8-7EC8-4735-8889-86AD3994F80F}" vid="{04658752-6A4F-45F6-B665-2B5893641F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6477</TotalTime>
  <Words>1947</Words>
  <Application>Microsoft Office PowerPoint</Application>
  <PresentationFormat>Widescreen</PresentationFormat>
  <Paragraphs>308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ＭＳ Ｐゴシック</vt:lpstr>
      <vt:lpstr>Arial</vt:lpstr>
      <vt:lpstr>Arial Black</vt:lpstr>
      <vt:lpstr>Arial Narrow</vt:lpstr>
      <vt:lpstr>Calibri</vt:lpstr>
      <vt:lpstr>Cambria Math</vt:lpstr>
      <vt:lpstr>Franklin Gothic Book</vt:lpstr>
      <vt:lpstr>Franklin Gothic Demi</vt:lpstr>
      <vt:lpstr>FranklinGothic</vt:lpstr>
      <vt:lpstr>Garamond</vt:lpstr>
      <vt:lpstr>ITC Franklin Gothic Std Bk Cd</vt:lpstr>
      <vt:lpstr>Verdana</vt:lpstr>
      <vt:lpstr>Basic</vt:lpstr>
      <vt:lpstr>Equation</vt:lpstr>
      <vt:lpstr>PowerPoint Presentation</vt:lpstr>
      <vt:lpstr>What this presentation is about</vt:lpstr>
      <vt:lpstr>1. Substantive Knowledge: Model Structure</vt:lpstr>
      <vt:lpstr>1. Substantive Knowledge: Model Structure</vt:lpstr>
      <vt:lpstr>PowerPoint Presentation</vt:lpstr>
      <vt:lpstr>1. Substantive Knowledge: Model Structure</vt:lpstr>
      <vt:lpstr>PowerPoint Presentation</vt:lpstr>
      <vt:lpstr>1. Substantive Knowledge: Model Structure</vt:lpstr>
      <vt:lpstr>PowerPoint Presentation</vt:lpstr>
      <vt:lpstr>The Challenge</vt:lpstr>
      <vt:lpstr>PowerPoint Presentation</vt:lpstr>
      <vt:lpstr>2. Graphical models: Efficient Computation</vt:lpstr>
      <vt:lpstr>2. Graphical models: Efficient Computation</vt:lpstr>
      <vt:lpstr>2. Graphical models: Efficient Computation</vt:lpstr>
      <vt:lpstr>2. Graphical models: Efficient Computation</vt:lpstr>
      <vt:lpstr>PowerPoint Presentation</vt:lpstr>
      <vt:lpstr>3. Generalized Linear Models: Modeling Conditional                  Probabilities</vt:lpstr>
      <vt:lpstr>PowerPoint Presentation</vt:lpstr>
      <vt:lpstr>3. Generalized Linear Models: Modeling Conditional                  Probabilities</vt:lpstr>
      <vt:lpstr>3. Generalized Linear Models: Modeling Conditional                  Probabilities</vt:lpstr>
      <vt:lpstr>3. Generalized Linear Models: Modeling Conditional                  Probabilities</vt:lpstr>
      <vt:lpstr>PowerPoint Presentation</vt:lpstr>
      <vt:lpstr>Advantages of an Integrated Approach</vt:lpstr>
      <vt:lpstr>PowerPoint Presentation</vt:lpstr>
      <vt:lpstr>The Next Generation of Science Standards</vt:lpstr>
      <vt:lpstr>Assessing the NGSS with Clusters</vt:lpstr>
      <vt:lpstr>Assessing the NGSS with Clusters</vt:lpstr>
      <vt:lpstr>PowerPoint Presentation</vt:lpstr>
      <vt:lpstr>PowerPoint Presentation</vt:lpstr>
      <vt:lpstr>Scoring Assertions</vt:lpstr>
      <vt:lpstr>PowerPoint Presentation</vt:lpstr>
      <vt:lpstr>Common Field Test</vt:lpstr>
      <vt:lpstr>Common Field Test</vt:lpstr>
      <vt:lpstr>Common Items Across States</vt:lpstr>
      <vt:lpstr>IRT Calibration</vt:lpstr>
      <vt:lpstr>IRT Calibration</vt:lpstr>
      <vt:lpstr>IRT Calibration</vt:lpstr>
      <vt:lpstr>IRT Calibration</vt:lpstr>
      <vt:lpstr>IRT Calibration</vt:lpstr>
      <vt:lpstr>IRT Calibration</vt:lpstr>
      <vt:lpstr>IRT Calibration</vt:lpstr>
      <vt:lpstr>PowerPoint Presentation</vt:lpstr>
      <vt:lpstr>IRT Calibration</vt:lpstr>
      <vt:lpstr>PowerPoint Presentation</vt:lpstr>
    </vt:vector>
  </TitlesOfParts>
  <Company>American Institutes for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Rijmen, Frank</dc:creator>
  <cp:lastModifiedBy>Rijmen, Frank</cp:lastModifiedBy>
  <cp:revision>276</cp:revision>
  <dcterms:created xsi:type="dcterms:W3CDTF">2017-05-31T18:43:18Z</dcterms:created>
  <dcterms:modified xsi:type="dcterms:W3CDTF">2018-10-29T18:07:23Z</dcterms:modified>
</cp:coreProperties>
</file>