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49"/>
  </p:notesMasterIdLst>
  <p:sldIdLst>
    <p:sldId id="298" r:id="rId2"/>
    <p:sldId id="450" r:id="rId3"/>
    <p:sldId id="395" r:id="rId4"/>
    <p:sldId id="418" r:id="rId5"/>
    <p:sldId id="413" r:id="rId6"/>
    <p:sldId id="414" r:id="rId7"/>
    <p:sldId id="415" r:id="rId8"/>
    <p:sldId id="416" r:id="rId9"/>
    <p:sldId id="453" r:id="rId10"/>
    <p:sldId id="389" r:id="rId11"/>
    <p:sldId id="436" r:id="rId12"/>
    <p:sldId id="437" r:id="rId13"/>
    <p:sldId id="451" r:id="rId14"/>
    <p:sldId id="438" r:id="rId15"/>
    <p:sldId id="443" r:id="rId16"/>
    <p:sldId id="448" r:id="rId17"/>
    <p:sldId id="439" r:id="rId18"/>
    <p:sldId id="256" r:id="rId19"/>
    <p:sldId id="447" r:id="rId20"/>
    <p:sldId id="396" r:id="rId21"/>
    <p:sldId id="397" r:id="rId22"/>
    <p:sldId id="398" r:id="rId23"/>
    <p:sldId id="400" r:id="rId24"/>
    <p:sldId id="401" r:id="rId25"/>
    <p:sldId id="384" r:id="rId26"/>
    <p:sldId id="446" r:id="rId27"/>
    <p:sldId id="444" r:id="rId28"/>
    <p:sldId id="270" r:id="rId29"/>
    <p:sldId id="385" r:id="rId30"/>
    <p:sldId id="381" r:id="rId31"/>
    <p:sldId id="405" r:id="rId32"/>
    <p:sldId id="360" r:id="rId33"/>
    <p:sldId id="296" r:id="rId34"/>
    <p:sldId id="408" r:id="rId35"/>
    <p:sldId id="454" r:id="rId36"/>
    <p:sldId id="455" r:id="rId37"/>
    <p:sldId id="456" r:id="rId38"/>
    <p:sldId id="457" r:id="rId39"/>
    <p:sldId id="458" r:id="rId40"/>
    <p:sldId id="383" r:id="rId41"/>
    <p:sldId id="407" r:id="rId42"/>
    <p:sldId id="440" r:id="rId43"/>
    <p:sldId id="449" r:id="rId44"/>
    <p:sldId id="441" r:id="rId45"/>
    <p:sldId id="382" r:id="rId46"/>
    <p:sldId id="379" r:id="rId47"/>
    <p:sldId id="352" r:id="rId4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2A5E"/>
    <a:srgbClr val="F9FBFD"/>
    <a:srgbClr val="1F4E79"/>
    <a:srgbClr val="660018"/>
    <a:srgbClr val="ED9D0F"/>
    <a:srgbClr val="D0C2C9"/>
    <a:srgbClr val="FFC1D0"/>
    <a:srgbClr val="EEF7E9"/>
    <a:srgbClr val="FFF6E2"/>
    <a:srgbClr val="6100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5452" autoAdjust="0"/>
  </p:normalViewPr>
  <p:slideViewPr>
    <p:cSldViewPr snapToGrid="0">
      <p:cViewPr varScale="1">
        <p:scale>
          <a:sx n="67" d="100"/>
          <a:sy n="67" d="100"/>
        </p:scale>
        <p:origin x="101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microsoft.com/office/2015/10/relationships/revisionInfo" Target="revisionInfo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A1C0163-2E4B-4288-934B-D1AAF6B19E24}" type="doc">
      <dgm:prSet loTypeId="urn:microsoft.com/office/officeart/2005/8/layout/list1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A7A4B563-D65F-4A16-9921-5D3A1BF22541}">
      <dgm:prSet phldrT="[Text]" custT="1"/>
      <dgm:spPr>
        <a:solidFill>
          <a:srgbClr val="012A5E"/>
        </a:solidFill>
      </dgm:spPr>
      <dgm:t>
        <a:bodyPr/>
        <a:lstStyle/>
        <a:p>
          <a:r>
            <a:rPr lang="en-US" sz="2000" dirty="0" smtClean="0"/>
            <a:t>Framing the Problem</a:t>
          </a:r>
          <a:endParaRPr lang="en-US" sz="2000" dirty="0"/>
        </a:p>
      </dgm:t>
    </dgm:pt>
    <dgm:pt modelId="{97C26B6E-6106-4CF7-A921-5E2FF9AE69A8}" type="parTrans" cxnId="{4A79B22F-16E5-405F-BA69-6514CCA96D55}">
      <dgm:prSet/>
      <dgm:spPr/>
      <dgm:t>
        <a:bodyPr/>
        <a:lstStyle/>
        <a:p>
          <a:endParaRPr lang="en-US"/>
        </a:p>
      </dgm:t>
    </dgm:pt>
    <dgm:pt modelId="{498ECDFD-2DA0-4D02-8DF2-618B67C8A78C}" type="sibTrans" cxnId="{4A79B22F-16E5-405F-BA69-6514CCA96D55}">
      <dgm:prSet/>
      <dgm:spPr/>
      <dgm:t>
        <a:bodyPr/>
        <a:lstStyle/>
        <a:p>
          <a:endParaRPr lang="en-US"/>
        </a:p>
      </dgm:t>
    </dgm:pt>
    <dgm:pt modelId="{E02A9311-7DF1-4660-9134-334F8E02A049}">
      <dgm:prSet/>
      <dgm:spPr/>
      <dgm:t>
        <a:bodyPr/>
        <a:lstStyle/>
        <a:p>
          <a:r>
            <a:rPr lang="en-US" dirty="0" smtClean="0"/>
            <a:t>Science Simulation Task</a:t>
          </a:r>
        </a:p>
      </dgm:t>
    </dgm:pt>
    <dgm:pt modelId="{312F7D45-CC83-4978-BDC6-61F58E4F8D5B}" type="parTrans" cxnId="{E1C9DA85-A88D-469C-B34C-3589BDCBDC07}">
      <dgm:prSet/>
      <dgm:spPr/>
      <dgm:t>
        <a:bodyPr/>
        <a:lstStyle/>
        <a:p>
          <a:endParaRPr lang="en-US"/>
        </a:p>
      </dgm:t>
    </dgm:pt>
    <dgm:pt modelId="{7F938C74-1166-4B22-9EF5-D9FAE43DF5A3}" type="sibTrans" cxnId="{E1C9DA85-A88D-469C-B34C-3589BDCBDC07}">
      <dgm:prSet/>
      <dgm:spPr/>
      <dgm:t>
        <a:bodyPr/>
        <a:lstStyle/>
        <a:p>
          <a:endParaRPr lang="en-US"/>
        </a:p>
      </dgm:t>
    </dgm:pt>
    <dgm:pt modelId="{33FDCF6A-8F0B-47ED-97D8-CF46D6F774D9}">
      <dgm:prSet/>
      <dgm:spPr/>
      <dgm:t>
        <a:bodyPr/>
        <a:lstStyle/>
        <a:p>
          <a:r>
            <a:rPr lang="en-US" dirty="0" smtClean="0"/>
            <a:t>Process data and Evidence Extraction</a:t>
          </a:r>
        </a:p>
      </dgm:t>
    </dgm:pt>
    <dgm:pt modelId="{CFE8E342-DA01-4154-83DA-0AA8D19A31CC}" type="parTrans" cxnId="{C2A205C4-7CFF-497A-B22A-972DB2E3771B}">
      <dgm:prSet/>
      <dgm:spPr/>
      <dgm:t>
        <a:bodyPr/>
        <a:lstStyle/>
        <a:p>
          <a:endParaRPr lang="en-US"/>
        </a:p>
      </dgm:t>
    </dgm:pt>
    <dgm:pt modelId="{AFA8D8B4-0AD7-43C8-9D92-6CD1077B2F5C}" type="sibTrans" cxnId="{C2A205C4-7CFF-497A-B22A-972DB2E3771B}">
      <dgm:prSet/>
      <dgm:spPr/>
      <dgm:t>
        <a:bodyPr/>
        <a:lstStyle/>
        <a:p>
          <a:endParaRPr lang="en-US"/>
        </a:p>
      </dgm:t>
    </dgm:pt>
    <dgm:pt modelId="{AC0E3B05-339D-48E8-92C9-5316DEF338E1}">
      <dgm:prSet custT="1"/>
      <dgm:spPr>
        <a:solidFill>
          <a:srgbClr val="012A5E"/>
        </a:solidFill>
      </dgm:spPr>
      <dgm:t>
        <a:bodyPr/>
        <a:lstStyle/>
        <a:p>
          <a:r>
            <a:rPr lang="en-US" sz="2000" dirty="0" smtClean="0"/>
            <a:t>Method and Statistics</a:t>
          </a:r>
        </a:p>
      </dgm:t>
    </dgm:pt>
    <dgm:pt modelId="{F0C709D2-7975-440F-82A4-3C11352250E7}" type="parTrans" cxnId="{68804D7B-AA3A-4ABF-BE51-C8570082E1D0}">
      <dgm:prSet/>
      <dgm:spPr/>
      <dgm:t>
        <a:bodyPr/>
        <a:lstStyle/>
        <a:p>
          <a:endParaRPr lang="en-US"/>
        </a:p>
      </dgm:t>
    </dgm:pt>
    <dgm:pt modelId="{C9B8CE87-6815-4AD5-93BB-6CE4A74887FD}" type="sibTrans" cxnId="{68804D7B-AA3A-4ABF-BE51-C8570082E1D0}">
      <dgm:prSet/>
      <dgm:spPr/>
      <dgm:t>
        <a:bodyPr/>
        <a:lstStyle/>
        <a:p>
          <a:endParaRPr lang="en-US"/>
        </a:p>
      </dgm:t>
    </dgm:pt>
    <dgm:pt modelId="{5C9C8225-0595-4FC2-A321-7B71B9E16A38}">
      <dgm:prSet/>
      <dgm:spPr/>
      <dgm:t>
        <a:bodyPr/>
        <a:lstStyle/>
        <a:p>
          <a:r>
            <a:rPr lang="en-US" dirty="0" smtClean="0"/>
            <a:t>Decision Models and</a:t>
          </a:r>
        </a:p>
      </dgm:t>
    </dgm:pt>
    <dgm:pt modelId="{3DE2482C-B81C-4D80-9E36-1B2EEE785E71}" type="parTrans" cxnId="{79CBA6E2-0B76-4077-BCBE-E897F2D82D6C}">
      <dgm:prSet/>
      <dgm:spPr/>
      <dgm:t>
        <a:bodyPr/>
        <a:lstStyle/>
        <a:p>
          <a:endParaRPr lang="en-US"/>
        </a:p>
      </dgm:t>
    </dgm:pt>
    <dgm:pt modelId="{7855B8CB-5DBC-4BD5-AB94-931E029DAFDE}" type="sibTrans" cxnId="{79CBA6E2-0B76-4077-BCBE-E897F2D82D6C}">
      <dgm:prSet/>
      <dgm:spPr/>
      <dgm:t>
        <a:bodyPr/>
        <a:lstStyle/>
        <a:p>
          <a:endParaRPr lang="en-US"/>
        </a:p>
      </dgm:t>
    </dgm:pt>
    <dgm:pt modelId="{135D9072-E2F0-4149-92E6-04322EEEECD9}">
      <dgm:prSet/>
      <dgm:spPr/>
      <dgm:t>
        <a:bodyPr/>
        <a:lstStyle/>
        <a:p>
          <a:r>
            <a:rPr lang="en-US" dirty="0" smtClean="0"/>
            <a:t>Psychometric Inference</a:t>
          </a:r>
        </a:p>
      </dgm:t>
    </dgm:pt>
    <dgm:pt modelId="{7317A7EB-1789-424D-8AE0-A5D4C304F98F}" type="parTrans" cxnId="{2699EB50-EAFD-4E00-8B1D-971FABE1FCB8}">
      <dgm:prSet/>
      <dgm:spPr/>
      <dgm:t>
        <a:bodyPr/>
        <a:lstStyle/>
        <a:p>
          <a:endParaRPr lang="en-US"/>
        </a:p>
      </dgm:t>
    </dgm:pt>
    <dgm:pt modelId="{B4611F1C-5318-4665-BE05-C1466FA824E6}" type="sibTrans" cxnId="{2699EB50-EAFD-4E00-8B1D-971FABE1FCB8}">
      <dgm:prSet/>
      <dgm:spPr/>
      <dgm:t>
        <a:bodyPr/>
        <a:lstStyle/>
        <a:p>
          <a:endParaRPr lang="en-US"/>
        </a:p>
      </dgm:t>
    </dgm:pt>
    <dgm:pt modelId="{09CAFB81-3972-483C-BC8B-62C88811C3E9}">
      <dgm:prSet custT="1"/>
      <dgm:spPr>
        <a:solidFill>
          <a:srgbClr val="012A5E"/>
        </a:solidFill>
      </dgm:spPr>
      <dgm:t>
        <a:bodyPr/>
        <a:lstStyle/>
        <a:p>
          <a:r>
            <a:rPr lang="en-US" sz="2000" dirty="0" smtClean="0"/>
            <a:t>Results and Conclusions</a:t>
          </a:r>
        </a:p>
      </dgm:t>
    </dgm:pt>
    <dgm:pt modelId="{EAB20BF1-FAA7-4EE8-A4B2-2D0A31795AF4}" type="parTrans" cxnId="{D9B0049E-5B81-412C-BD62-FF455C7BABF9}">
      <dgm:prSet/>
      <dgm:spPr/>
      <dgm:t>
        <a:bodyPr/>
        <a:lstStyle/>
        <a:p>
          <a:endParaRPr lang="en-US"/>
        </a:p>
      </dgm:t>
    </dgm:pt>
    <dgm:pt modelId="{607EAB2E-98C3-42E9-B5F0-4EBB56028856}" type="sibTrans" cxnId="{D9B0049E-5B81-412C-BD62-FF455C7BABF9}">
      <dgm:prSet/>
      <dgm:spPr/>
      <dgm:t>
        <a:bodyPr/>
        <a:lstStyle/>
        <a:p>
          <a:endParaRPr lang="en-US"/>
        </a:p>
      </dgm:t>
    </dgm:pt>
    <dgm:pt modelId="{4245CFFE-15F8-474B-8437-82928F9CA6A2}">
      <dgm:prSet/>
      <dgm:spPr/>
      <dgm:t>
        <a:bodyPr/>
        <a:lstStyle/>
        <a:p>
          <a:r>
            <a:rPr lang="en-US" dirty="0" smtClean="0"/>
            <a:t>Revisit our example</a:t>
          </a:r>
        </a:p>
      </dgm:t>
    </dgm:pt>
    <dgm:pt modelId="{B00C0811-8D6D-4E2C-8C8F-738DEB58C471}" type="parTrans" cxnId="{E1F5C23F-E289-4D67-AA16-9166A0165E51}">
      <dgm:prSet/>
      <dgm:spPr/>
      <dgm:t>
        <a:bodyPr/>
        <a:lstStyle/>
        <a:p>
          <a:endParaRPr lang="en-US"/>
        </a:p>
      </dgm:t>
    </dgm:pt>
    <dgm:pt modelId="{A77CDE56-8277-40F8-9B4C-1A98289A7FF6}" type="sibTrans" cxnId="{E1F5C23F-E289-4D67-AA16-9166A0165E51}">
      <dgm:prSet/>
      <dgm:spPr/>
      <dgm:t>
        <a:bodyPr/>
        <a:lstStyle/>
        <a:p>
          <a:endParaRPr lang="en-US"/>
        </a:p>
      </dgm:t>
    </dgm:pt>
    <dgm:pt modelId="{D26EAA46-0F2C-4D7C-9104-4F679CA1585B}">
      <dgm:prSet/>
      <dgm:spPr/>
      <dgm:t>
        <a:bodyPr/>
        <a:lstStyle/>
        <a:p>
          <a:r>
            <a:rPr lang="en-US" dirty="0" smtClean="0"/>
            <a:t>Limitations and Next Steps</a:t>
          </a:r>
        </a:p>
      </dgm:t>
    </dgm:pt>
    <dgm:pt modelId="{6C3E49F2-3491-4851-A3DF-09011280634D}" type="parTrans" cxnId="{1A0F09EF-9C72-4F17-91B6-41E705DF94E0}">
      <dgm:prSet/>
      <dgm:spPr/>
      <dgm:t>
        <a:bodyPr/>
        <a:lstStyle/>
        <a:p>
          <a:endParaRPr lang="en-US"/>
        </a:p>
      </dgm:t>
    </dgm:pt>
    <dgm:pt modelId="{5FC62218-CDB7-4715-A259-3D44CC659F00}" type="sibTrans" cxnId="{1A0F09EF-9C72-4F17-91B6-41E705DF94E0}">
      <dgm:prSet/>
      <dgm:spPr/>
      <dgm:t>
        <a:bodyPr/>
        <a:lstStyle/>
        <a:p>
          <a:endParaRPr lang="en-US"/>
        </a:p>
      </dgm:t>
    </dgm:pt>
    <dgm:pt modelId="{5BD440EB-2A99-4EE8-8D13-EE5863FF02F7}">
      <dgm:prSet/>
      <dgm:spPr/>
      <dgm:t>
        <a:bodyPr/>
        <a:lstStyle/>
        <a:p>
          <a:r>
            <a:rPr lang="en-US" dirty="0" smtClean="0"/>
            <a:t>Markov Decision Processes</a:t>
          </a:r>
        </a:p>
      </dgm:t>
    </dgm:pt>
    <dgm:pt modelId="{7670A55B-DD25-4E8B-AE60-ECECD8A66844}" type="parTrans" cxnId="{88F00FD1-3A32-4B25-93C4-3EAF0F81DD6B}">
      <dgm:prSet/>
      <dgm:spPr/>
      <dgm:t>
        <a:bodyPr/>
        <a:lstStyle/>
        <a:p>
          <a:endParaRPr lang="en-US"/>
        </a:p>
      </dgm:t>
    </dgm:pt>
    <dgm:pt modelId="{83B4454C-2D7E-4E0C-A7D6-603976F2C85E}" type="sibTrans" cxnId="{88F00FD1-3A32-4B25-93C4-3EAF0F81DD6B}">
      <dgm:prSet/>
      <dgm:spPr/>
      <dgm:t>
        <a:bodyPr/>
        <a:lstStyle/>
        <a:p>
          <a:endParaRPr lang="en-US"/>
        </a:p>
      </dgm:t>
    </dgm:pt>
    <dgm:pt modelId="{CB978074-A630-4A68-8A22-406391973381}" type="pres">
      <dgm:prSet presAssocID="{5A1C0163-2E4B-4288-934B-D1AAF6B19E2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5E8309A-E243-4AF3-924E-334CA488C94B}" type="pres">
      <dgm:prSet presAssocID="{A7A4B563-D65F-4A16-9921-5D3A1BF22541}" presName="parentLin" presStyleCnt="0"/>
      <dgm:spPr/>
    </dgm:pt>
    <dgm:pt modelId="{10A2B4F4-ADF5-40BE-BC8B-AC357ADA8B60}" type="pres">
      <dgm:prSet presAssocID="{A7A4B563-D65F-4A16-9921-5D3A1BF22541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4A540F04-D88B-4405-BA22-A59AC82F59B7}" type="pres">
      <dgm:prSet presAssocID="{A7A4B563-D65F-4A16-9921-5D3A1BF22541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6F39F8-608D-4401-AC6E-4A73B2167A86}" type="pres">
      <dgm:prSet presAssocID="{A7A4B563-D65F-4A16-9921-5D3A1BF22541}" presName="negativeSpace" presStyleCnt="0"/>
      <dgm:spPr/>
    </dgm:pt>
    <dgm:pt modelId="{0EAFA439-CD86-42D8-B3E6-447CA1088C61}" type="pres">
      <dgm:prSet presAssocID="{A7A4B563-D65F-4A16-9921-5D3A1BF22541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3FE869-547E-4E40-93E5-EF3D2C1BE9FE}" type="pres">
      <dgm:prSet presAssocID="{498ECDFD-2DA0-4D02-8DF2-618B67C8A78C}" presName="spaceBetweenRectangles" presStyleCnt="0"/>
      <dgm:spPr/>
    </dgm:pt>
    <dgm:pt modelId="{5B9D89ED-D66C-409A-B5F2-068C71084454}" type="pres">
      <dgm:prSet presAssocID="{AC0E3B05-339D-48E8-92C9-5316DEF338E1}" presName="parentLin" presStyleCnt="0"/>
      <dgm:spPr/>
    </dgm:pt>
    <dgm:pt modelId="{998EE0F2-1F25-454A-9D0D-4EC67BE4DC6F}" type="pres">
      <dgm:prSet presAssocID="{AC0E3B05-339D-48E8-92C9-5316DEF338E1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D2C75D4A-67DB-42ED-9DDD-9FFBC515C1CC}" type="pres">
      <dgm:prSet presAssocID="{AC0E3B05-339D-48E8-92C9-5316DEF338E1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875CDE5-C28B-405F-B000-91BA49C5D1E4}" type="pres">
      <dgm:prSet presAssocID="{AC0E3B05-339D-48E8-92C9-5316DEF338E1}" presName="negativeSpace" presStyleCnt="0"/>
      <dgm:spPr/>
    </dgm:pt>
    <dgm:pt modelId="{1BE86F3E-C209-4DC1-83B1-0BDC732737E9}" type="pres">
      <dgm:prSet presAssocID="{AC0E3B05-339D-48E8-92C9-5316DEF338E1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742F3B8-0452-438B-AE97-07DF94449EDC}" type="pres">
      <dgm:prSet presAssocID="{C9B8CE87-6815-4AD5-93BB-6CE4A74887FD}" presName="spaceBetweenRectangles" presStyleCnt="0"/>
      <dgm:spPr/>
    </dgm:pt>
    <dgm:pt modelId="{59B5EEF2-D1A8-41A2-A2AE-5E6DD9FA0F09}" type="pres">
      <dgm:prSet presAssocID="{09CAFB81-3972-483C-BC8B-62C88811C3E9}" presName="parentLin" presStyleCnt="0"/>
      <dgm:spPr/>
    </dgm:pt>
    <dgm:pt modelId="{CEED394B-522D-45E1-B838-DD59BB2F2F12}" type="pres">
      <dgm:prSet presAssocID="{09CAFB81-3972-483C-BC8B-62C88811C3E9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49089700-1045-4285-878E-CF21C411C8E4}" type="pres">
      <dgm:prSet presAssocID="{09CAFB81-3972-483C-BC8B-62C88811C3E9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101F6BE-69AC-4E21-89DF-DACEB86B7F06}" type="pres">
      <dgm:prSet presAssocID="{09CAFB81-3972-483C-BC8B-62C88811C3E9}" presName="negativeSpace" presStyleCnt="0"/>
      <dgm:spPr/>
    </dgm:pt>
    <dgm:pt modelId="{E93D824E-AEF8-4DF0-9BF7-D8850E25427D}" type="pres">
      <dgm:prSet presAssocID="{09CAFB81-3972-483C-BC8B-62C88811C3E9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95150A2-122C-4182-BB25-9BD7DC31FC60}" type="presOf" srcId="{5A1C0163-2E4B-4288-934B-D1AAF6B19E24}" destId="{CB978074-A630-4A68-8A22-406391973381}" srcOrd="0" destOrd="0" presId="urn:microsoft.com/office/officeart/2005/8/layout/list1"/>
    <dgm:cxn modelId="{2699EB50-EAFD-4E00-8B1D-971FABE1FCB8}" srcId="{AC0E3B05-339D-48E8-92C9-5316DEF338E1}" destId="{135D9072-E2F0-4149-92E6-04322EEEECD9}" srcOrd="2" destOrd="0" parTransId="{7317A7EB-1789-424D-8AE0-A5D4C304F98F}" sibTransId="{B4611F1C-5318-4665-BE05-C1466FA824E6}"/>
    <dgm:cxn modelId="{88F00FD1-3A32-4B25-93C4-3EAF0F81DD6B}" srcId="{AC0E3B05-339D-48E8-92C9-5316DEF338E1}" destId="{5BD440EB-2A99-4EE8-8D13-EE5863FF02F7}" srcOrd="1" destOrd="0" parTransId="{7670A55B-DD25-4E8B-AE60-ECECD8A66844}" sibTransId="{83B4454C-2D7E-4E0C-A7D6-603976F2C85E}"/>
    <dgm:cxn modelId="{AED23A4C-C8F3-4725-BBAF-172FB919183A}" type="presOf" srcId="{33FDCF6A-8F0B-47ED-97D8-CF46D6F774D9}" destId="{0EAFA439-CD86-42D8-B3E6-447CA1088C61}" srcOrd="0" destOrd="1" presId="urn:microsoft.com/office/officeart/2005/8/layout/list1"/>
    <dgm:cxn modelId="{55382FAD-54A2-4E69-AC27-F637700DA7AB}" type="presOf" srcId="{5BD440EB-2A99-4EE8-8D13-EE5863FF02F7}" destId="{1BE86F3E-C209-4DC1-83B1-0BDC732737E9}" srcOrd="0" destOrd="1" presId="urn:microsoft.com/office/officeart/2005/8/layout/list1"/>
    <dgm:cxn modelId="{4A79B22F-16E5-405F-BA69-6514CCA96D55}" srcId="{5A1C0163-2E4B-4288-934B-D1AAF6B19E24}" destId="{A7A4B563-D65F-4A16-9921-5D3A1BF22541}" srcOrd="0" destOrd="0" parTransId="{97C26B6E-6106-4CF7-A921-5E2FF9AE69A8}" sibTransId="{498ECDFD-2DA0-4D02-8DF2-618B67C8A78C}"/>
    <dgm:cxn modelId="{C2A205C4-7CFF-497A-B22A-972DB2E3771B}" srcId="{A7A4B563-D65F-4A16-9921-5D3A1BF22541}" destId="{33FDCF6A-8F0B-47ED-97D8-CF46D6F774D9}" srcOrd="1" destOrd="0" parTransId="{CFE8E342-DA01-4154-83DA-0AA8D19A31CC}" sibTransId="{AFA8D8B4-0AD7-43C8-9D92-6CD1077B2F5C}"/>
    <dgm:cxn modelId="{F14EF1DC-849A-49E5-8C4F-E9054D9908B0}" type="presOf" srcId="{AC0E3B05-339D-48E8-92C9-5316DEF338E1}" destId="{D2C75D4A-67DB-42ED-9DDD-9FFBC515C1CC}" srcOrd="1" destOrd="0" presId="urn:microsoft.com/office/officeart/2005/8/layout/list1"/>
    <dgm:cxn modelId="{E1F5C23F-E289-4D67-AA16-9166A0165E51}" srcId="{09CAFB81-3972-483C-BC8B-62C88811C3E9}" destId="{4245CFFE-15F8-474B-8437-82928F9CA6A2}" srcOrd="0" destOrd="0" parTransId="{B00C0811-8D6D-4E2C-8C8F-738DEB58C471}" sibTransId="{A77CDE56-8277-40F8-9B4C-1A98289A7FF6}"/>
    <dgm:cxn modelId="{7C221766-F3B3-4D7B-803D-24C6CB50871B}" type="presOf" srcId="{AC0E3B05-339D-48E8-92C9-5316DEF338E1}" destId="{998EE0F2-1F25-454A-9D0D-4EC67BE4DC6F}" srcOrd="0" destOrd="0" presId="urn:microsoft.com/office/officeart/2005/8/layout/list1"/>
    <dgm:cxn modelId="{567C69FA-6E3B-4E40-B928-23754C3EB3EB}" type="presOf" srcId="{A7A4B563-D65F-4A16-9921-5D3A1BF22541}" destId="{10A2B4F4-ADF5-40BE-BC8B-AC357ADA8B60}" srcOrd="0" destOrd="0" presId="urn:microsoft.com/office/officeart/2005/8/layout/list1"/>
    <dgm:cxn modelId="{F32ED9ED-7264-488E-B9F8-59870FF275D6}" type="presOf" srcId="{09CAFB81-3972-483C-BC8B-62C88811C3E9}" destId="{CEED394B-522D-45E1-B838-DD59BB2F2F12}" srcOrd="0" destOrd="0" presId="urn:microsoft.com/office/officeart/2005/8/layout/list1"/>
    <dgm:cxn modelId="{AD9E2218-F3E9-406C-9638-2249FF0294F4}" type="presOf" srcId="{A7A4B563-D65F-4A16-9921-5D3A1BF22541}" destId="{4A540F04-D88B-4405-BA22-A59AC82F59B7}" srcOrd="1" destOrd="0" presId="urn:microsoft.com/office/officeart/2005/8/layout/list1"/>
    <dgm:cxn modelId="{D9B0049E-5B81-412C-BD62-FF455C7BABF9}" srcId="{5A1C0163-2E4B-4288-934B-D1AAF6B19E24}" destId="{09CAFB81-3972-483C-BC8B-62C88811C3E9}" srcOrd="2" destOrd="0" parTransId="{EAB20BF1-FAA7-4EE8-A4B2-2D0A31795AF4}" sibTransId="{607EAB2E-98C3-42E9-B5F0-4EBB56028856}"/>
    <dgm:cxn modelId="{1A0F09EF-9C72-4F17-91B6-41E705DF94E0}" srcId="{09CAFB81-3972-483C-BC8B-62C88811C3E9}" destId="{D26EAA46-0F2C-4D7C-9104-4F679CA1585B}" srcOrd="1" destOrd="0" parTransId="{6C3E49F2-3491-4851-A3DF-09011280634D}" sibTransId="{5FC62218-CDB7-4715-A259-3D44CC659F00}"/>
    <dgm:cxn modelId="{B46908D0-4415-463E-8219-FC173FAD1F86}" type="presOf" srcId="{E02A9311-7DF1-4660-9134-334F8E02A049}" destId="{0EAFA439-CD86-42D8-B3E6-447CA1088C61}" srcOrd="0" destOrd="0" presId="urn:microsoft.com/office/officeart/2005/8/layout/list1"/>
    <dgm:cxn modelId="{7C69333E-275E-4415-934C-8E41BB3E4231}" type="presOf" srcId="{D26EAA46-0F2C-4D7C-9104-4F679CA1585B}" destId="{E93D824E-AEF8-4DF0-9BF7-D8850E25427D}" srcOrd="0" destOrd="1" presId="urn:microsoft.com/office/officeart/2005/8/layout/list1"/>
    <dgm:cxn modelId="{E1C9DA85-A88D-469C-B34C-3589BDCBDC07}" srcId="{A7A4B563-D65F-4A16-9921-5D3A1BF22541}" destId="{E02A9311-7DF1-4660-9134-334F8E02A049}" srcOrd="0" destOrd="0" parTransId="{312F7D45-CC83-4978-BDC6-61F58E4F8D5B}" sibTransId="{7F938C74-1166-4B22-9EF5-D9FAE43DF5A3}"/>
    <dgm:cxn modelId="{6A162C42-99A1-41D3-AFA9-6A9C2181C4D5}" type="presOf" srcId="{4245CFFE-15F8-474B-8437-82928F9CA6A2}" destId="{E93D824E-AEF8-4DF0-9BF7-D8850E25427D}" srcOrd="0" destOrd="0" presId="urn:microsoft.com/office/officeart/2005/8/layout/list1"/>
    <dgm:cxn modelId="{68804D7B-AA3A-4ABF-BE51-C8570082E1D0}" srcId="{5A1C0163-2E4B-4288-934B-D1AAF6B19E24}" destId="{AC0E3B05-339D-48E8-92C9-5316DEF338E1}" srcOrd="1" destOrd="0" parTransId="{F0C709D2-7975-440F-82A4-3C11352250E7}" sibTransId="{C9B8CE87-6815-4AD5-93BB-6CE4A74887FD}"/>
    <dgm:cxn modelId="{70B1EDE1-AF8F-4E5B-AAE4-AAE8AF16A772}" type="presOf" srcId="{135D9072-E2F0-4149-92E6-04322EEEECD9}" destId="{1BE86F3E-C209-4DC1-83B1-0BDC732737E9}" srcOrd="0" destOrd="2" presId="urn:microsoft.com/office/officeart/2005/8/layout/list1"/>
    <dgm:cxn modelId="{79CBA6E2-0B76-4077-BCBE-E897F2D82D6C}" srcId="{AC0E3B05-339D-48E8-92C9-5316DEF338E1}" destId="{5C9C8225-0595-4FC2-A321-7B71B9E16A38}" srcOrd="0" destOrd="0" parTransId="{3DE2482C-B81C-4D80-9E36-1B2EEE785E71}" sibTransId="{7855B8CB-5DBC-4BD5-AB94-931E029DAFDE}"/>
    <dgm:cxn modelId="{6140FDCE-F7F8-47F8-BB44-8900E388A8A6}" type="presOf" srcId="{09CAFB81-3972-483C-BC8B-62C88811C3E9}" destId="{49089700-1045-4285-878E-CF21C411C8E4}" srcOrd="1" destOrd="0" presId="urn:microsoft.com/office/officeart/2005/8/layout/list1"/>
    <dgm:cxn modelId="{4E279622-135C-482F-BAFF-2692612ACE61}" type="presOf" srcId="{5C9C8225-0595-4FC2-A321-7B71B9E16A38}" destId="{1BE86F3E-C209-4DC1-83B1-0BDC732737E9}" srcOrd="0" destOrd="0" presId="urn:microsoft.com/office/officeart/2005/8/layout/list1"/>
    <dgm:cxn modelId="{C87335E2-6BF6-46EC-B7FA-E3CAD78FF2E7}" type="presParOf" srcId="{CB978074-A630-4A68-8A22-406391973381}" destId="{F5E8309A-E243-4AF3-924E-334CA488C94B}" srcOrd="0" destOrd="0" presId="urn:microsoft.com/office/officeart/2005/8/layout/list1"/>
    <dgm:cxn modelId="{5D8BF705-ED8C-4C98-A479-02CCA9199364}" type="presParOf" srcId="{F5E8309A-E243-4AF3-924E-334CA488C94B}" destId="{10A2B4F4-ADF5-40BE-BC8B-AC357ADA8B60}" srcOrd="0" destOrd="0" presId="urn:microsoft.com/office/officeart/2005/8/layout/list1"/>
    <dgm:cxn modelId="{32E7F58C-6EB4-49A0-82AA-6E9C96CEF197}" type="presParOf" srcId="{F5E8309A-E243-4AF3-924E-334CA488C94B}" destId="{4A540F04-D88B-4405-BA22-A59AC82F59B7}" srcOrd="1" destOrd="0" presId="urn:microsoft.com/office/officeart/2005/8/layout/list1"/>
    <dgm:cxn modelId="{C7F5A5AD-B1FD-4CF8-997B-D922BEEC68AC}" type="presParOf" srcId="{CB978074-A630-4A68-8A22-406391973381}" destId="{AD6F39F8-608D-4401-AC6E-4A73B2167A86}" srcOrd="1" destOrd="0" presId="urn:microsoft.com/office/officeart/2005/8/layout/list1"/>
    <dgm:cxn modelId="{1B6356AD-52F7-46BE-908C-C1D17AAA467F}" type="presParOf" srcId="{CB978074-A630-4A68-8A22-406391973381}" destId="{0EAFA439-CD86-42D8-B3E6-447CA1088C61}" srcOrd="2" destOrd="0" presId="urn:microsoft.com/office/officeart/2005/8/layout/list1"/>
    <dgm:cxn modelId="{95537CC7-6AC0-44C2-B758-26305F4CCBD6}" type="presParOf" srcId="{CB978074-A630-4A68-8A22-406391973381}" destId="{1A3FE869-547E-4E40-93E5-EF3D2C1BE9FE}" srcOrd="3" destOrd="0" presId="urn:microsoft.com/office/officeart/2005/8/layout/list1"/>
    <dgm:cxn modelId="{422A7A95-6208-451F-AC35-F1C64DA00477}" type="presParOf" srcId="{CB978074-A630-4A68-8A22-406391973381}" destId="{5B9D89ED-D66C-409A-B5F2-068C71084454}" srcOrd="4" destOrd="0" presId="urn:microsoft.com/office/officeart/2005/8/layout/list1"/>
    <dgm:cxn modelId="{A6ECC641-2103-46D6-AE42-7BF9E9B64169}" type="presParOf" srcId="{5B9D89ED-D66C-409A-B5F2-068C71084454}" destId="{998EE0F2-1F25-454A-9D0D-4EC67BE4DC6F}" srcOrd="0" destOrd="0" presId="urn:microsoft.com/office/officeart/2005/8/layout/list1"/>
    <dgm:cxn modelId="{4D4BA5A2-D0FC-4F2F-8880-E92B2F3FB856}" type="presParOf" srcId="{5B9D89ED-D66C-409A-B5F2-068C71084454}" destId="{D2C75D4A-67DB-42ED-9DDD-9FFBC515C1CC}" srcOrd="1" destOrd="0" presId="urn:microsoft.com/office/officeart/2005/8/layout/list1"/>
    <dgm:cxn modelId="{8A29390A-3972-48C0-B19B-0083201EAC6E}" type="presParOf" srcId="{CB978074-A630-4A68-8A22-406391973381}" destId="{8875CDE5-C28B-405F-B000-91BA49C5D1E4}" srcOrd="5" destOrd="0" presId="urn:microsoft.com/office/officeart/2005/8/layout/list1"/>
    <dgm:cxn modelId="{F38EA3CC-10A8-4E7B-A90E-6F8DFAE6A0F0}" type="presParOf" srcId="{CB978074-A630-4A68-8A22-406391973381}" destId="{1BE86F3E-C209-4DC1-83B1-0BDC732737E9}" srcOrd="6" destOrd="0" presId="urn:microsoft.com/office/officeart/2005/8/layout/list1"/>
    <dgm:cxn modelId="{F2E00277-DF04-43C3-BB13-F940E456A15C}" type="presParOf" srcId="{CB978074-A630-4A68-8A22-406391973381}" destId="{C742F3B8-0452-438B-AE97-07DF94449EDC}" srcOrd="7" destOrd="0" presId="urn:microsoft.com/office/officeart/2005/8/layout/list1"/>
    <dgm:cxn modelId="{BD163C68-11D4-4DE5-99F4-AA31910BCAE4}" type="presParOf" srcId="{CB978074-A630-4A68-8A22-406391973381}" destId="{59B5EEF2-D1A8-41A2-A2AE-5E6DD9FA0F09}" srcOrd="8" destOrd="0" presId="urn:microsoft.com/office/officeart/2005/8/layout/list1"/>
    <dgm:cxn modelId="{649DA938-8FAB-4849-A3FC-737A0CFC0D42}" type="presParOf" srcId="{59B5EEF2-D1A8-41A2-A2AE-5E6DD9FA0F09}" destId="{CEED394B-522D-45E1-B838-DD59BB2F2F12}" srcOrd="0" destOrd="0" presId="urn:microsoft.com/office/officeart/2005/8/layout/list1"/>
    <dgm:cxn modelId="{C198893D-CF7C-4706-92A8-EE1E795DE6CD}" type="presParOf" srcId="{59B5EEF2-D1A8-41A2-A2AE-5E6DD9FA0F09}" destId="{49089700-1045-4285-878E-CF21C411C8E4}" srcOrd="1" destOrd="0" presId="urn:microsoft.com/office/officeart/2005/8/layout/list1"/>
    <dgm:cxn modelId="{1C669AF4-04D1-4C31-8574-CFA46550D7C3}" type="presParOf" srcId="{CB978074-A630-4A68-8A22-406391973381}" destId="{B101F6BE-69AC-4E21-89DF-DACEB86B7F06}" srcOrd="9" destOrd="0" presId="urn:microsoft.com/office/officeart/2005/8/layout/list1"/>
    <dgm:cxn modelId="{5E6EBBF6-42E4-4E91-A9AE-EBF1EEEF0867}" type="presParOf" srcId="{CB978074-A630-4A68-8A22-406391973381}" destId="{E93D824E-AEF8-4DF0-9BF7-D8850E25427D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C4C002-4F58-4813-B6F5-3686034F93E9}" type="datetimeFigureOut">
              <a:rPr lang="en-US" smtClean="0"/>
              <a:t>11/1/2018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55CB5C-8D59-4670-B6C2-C2BF7FF01F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7023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55CB5C-8D59-4670-B6C2-C2BF7FF01F3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1790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55CB5C-8D59-4670-B6C2-C2BF7FF01F3B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9424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55CB5C-8D59-4670-B6C2-C2BF7FF01F3B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6325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55CB5C-8D59-4670-B6C2-C2BF7FF01F3B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9125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55CB5C-8D59-4670-B6C2-C2BF7FF01F3B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3287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55CB5C-8D59-4670-B6C2-C2BF7FF01F3B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8373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41777" y="2014108"/>
            <a:ext cx="9107311" cy="1672696"/>
          </a:xfrm>
        </p:spPr>
        <p:txBody>
          <a:bodyPr>
            <a:norm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99166" y="3946425"/>
            <a:ext cx="7992533" cy="614362"/>
          </a:xfr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69984" y="5838825"/>
            <a:ext cx="1454149" cy="3762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1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fld id="{0E03E670-BF08-4DE4-8D9E-45D9BC311A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1815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E03E670-BF08-4DE4-8D9E-45D9BC311A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7469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613025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60060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08325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309159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309159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E03E670-BF08-4DE4-8D9E-45D9BC311A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187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0368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0368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E03E670-BF08-4DE4-8D9E-45D9BC311A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1182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E03E670-BF08-4DE4-8D9E-45D9BC311A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319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E03E670-BF08-4DE4-8D9E-45D9BC311A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47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E03E670-BF08-4DE4-8D9E-45D9BC311A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615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E03E670-BF08-4DE4-8D9E-45D9BC311A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1898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179388"/>
            <a:ext cx="10515600" cy="102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363663"/>
            <a:ext cx="10515600" cy="436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41152" y="6570664"/>
            <a:ext cx="450849" cy="2873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fld id="{0E03E670-BF08-4DE4-8D9E-45D9BC311A3F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extBox 1"/>
          <p:cNvSpPr txBox="1"/>
          <p:nvPr userDrawn="1"/>
        </p:nvSpPr>
        <p:spPr>
          <a:xfrm>
            <a:off x="5164282" y="6406555"/>
            <a:ext cx="27847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© </a:t>
            </a:r>
            <a:r>
              <a:rPr lang="en-US" sz="1200" dirty="0" smtClean="0"/>
              <a:t>2018 </a:t>
            </a:r>
            <a:r>
              <a:rPr lang="en-US" sz="1200" dirty="0"/>
              <a:t>Educational Testing Service.</a:t>
            </a:r>
          </a:p>
        </p:txBody>
      </p:sp>
    </p:spTree>
    <p:extLst>
      <p:ext uri="{BB962C8B-B14F-4D97-AF65-F5344CB8AC3E}">
        <p14:creationId xmlns:p14="http://schemas.microsoft.com/office/powerpoint/2010/main" val="3418027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rgbClr val="003067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003067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003067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003067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003067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003067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003067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003067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003067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20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0.png"/><Relationship Id="rId7" Type="http://schemas.openxmlformats.org/officeDocument/2006/relationships/image" Target="../media/image23.png"/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0.png"/><Relationship Id="rId4" Type="http://schemas.openxmlformats.org/officeDocument/2006/relationships/image" Target="../media/image200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2306" y="870956"/>
            <a:ext cx="9107311" cy="1899971"/>
          </a:xfrm>
        </p:spPr>
        <p:txBody>
          <a:bodyPr>
            <a:normAutofit fontScale="90000"/>
          </a:bodyPr>
          <a:lstStyle/>
          <a:p>
            <a:r>
              <a:rPr lang="en-US" dirty="0"/>
              <a:t>Modeling student choices within complex tasks using Markov decision processes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99165" y="3469164"/>
            <a:ext cx="7992533" cy="2493956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dirty="0" smtClean="0"/>
              <a:t>Michelle LaMar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dirty="0" smtClean="0"/>
              <a:t>mlamar@ets.org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dirty="0" smtClean="0"/>
              <a:t>Educational Testing Service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en-US" dirty="0" smtClean="0"/>
          </a:p>
          <a:p>
            <a:r>
              <a:rPr lang="en-US" dirty="0" smtClean="0"/>
              <a:t>MARC, Nov 2</a:t>
            </a:r>
            <a:r>
              <a:rPr lang="en-US" baseline="30000" dirty="0" smtClean="0"/>
              <a:t>nd</a:t>
            </a:r>
            <a:r>
              <a:rPr lang="en-US" dirty="0" smtClean="0"/>
              <a:t> 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9613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Performance Tasks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dirty="0" smtClean="0"/>
              <a:t>Showing not telling</a:t>
            </a:r>
            <a:r>
              <a:rPr lang="en-US" dirty="0" smtClean="0"/>
              <a:t>:</a:t>
            </a:r>
          </a:p>
          <a:p>
            <a:r>
              <a:rPr lang="en-US" dirty="0" smtClean="0"/>
              <a:t>Emphasize actively demonstrating skills</a:t>
            </a:r>
          </a:p>
          <a:p>
            <a:r>
              <a:rPr lang="en-US" dirty="0" smtClean="0"/>
              <a:t>Evidence for the constructs are in the way the task is accomplished</a:t>
            </a:r>
          </a:p>
          <a:p>
            <a:r>
              <a:rPr lang="en-US" dirty="0" smtClean="0"/>
              <a:t>Outcome data has limited utility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sz="2400" dirty="0" smtClean="0"/>
              <a:t>Scoring Process Data is non trivial:</a:t>
            </a:r>
          </a:p>
          <a:p>
            <a:r>
              <a:rPr lang="en-US" dirty="0" smtClean="0"/>
              <a:t>Value of an action depends on its place in a larger plan</a:t>
            </a:r>
          </a:p>
          <a:p>
            <a:r>
              <a:rPr lang="en-US" dirty="0" smtClean="0"/>
              <a:t>Multiple correct strategies</a:t>
            </a:r>
          </a:p>
          <a:p>
            <a:r>
              <a:rPr lang="en-US" dirty="0" smtClean="0"/>
              <a:t>Missteps or problem-space exploration not necessarily bad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03E670-BF08-4DE4-8D9E-45D9BC311A3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333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Performance Data Log File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26353660"/>
              </p:ext>
            </p:extLst>
          </p:nvPr>
        </p:nvGraphicFramePr>
        <p:xfrm>
          <a:off x="1439696" y="1694403"/>
          <a:ext cx="8815793" cy="448767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046706"/>
                <a:gridCol w="1540767"/>
                <a:gridCol w="573924"/>
                <a:gridCol w="953124"/>
                <a:gridCol w="594420"/>
                <a:gridCol w="522681"/>
                <a:gridCol w="584171"/>
              </a:tblGrid>
              <a:tr h="257100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 smtClean="0">
                          <a:effectLst/>
                        </a:rPr>
                        <a:t>ran [trial] with [solute type] [solute amount] [solvent amount] resulting in [concentration]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Drink Mix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51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102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33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</a:tr>
              <a:tr h="257100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smtClean="0">
                          <a:effectLst/>
                        </a:rPr>
                        <a:t>ran [trial] with [solute type] [solute amount] [solvent amount] resulting in [concentration]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Drink Mix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105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102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51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</a:tr>
              <a:tr h="257100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smtClean="0">
                          <a:effectLst/>
                        </a:rPr>
                        <a:t>ran [trial] with [solute type] [solute amount] [solvent amount] resulting in [concentration]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Drink Mix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164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102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62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</a:tr>
              <a:tr h="257100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smtClean="0">
                          <a:effectLst/>
                        </a:rPr>
                        <a:t>ran [trial] with [solute type] [solute amount] [solvent amount] resulting in [concentration]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Drink Mix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51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153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</a:tr>
              <a:tr h="257100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smtClean="0">
                          <a:effectLst/>
                        </a:rPr>
                        <a:t>ran [trial] with [solute type] [solute amount] [solvent amount] resulting in [concentration]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Drink Mix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101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153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</a:tr>
              <a:tr h="257100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smtClean="0">
                          <a:effectLst/>
                        </a:rPr>
                        <a:t>ran [trial] with [solute type] [solute amount] [solvent amount] resulting in [concentration]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Drink Mix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167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153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52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</a:tr>
              <a:tr h="257100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smtClean="0">
                          <a:effectLst/>
                        </a:rPr>
                        <a:t>ran [trial] with [solute type] [solute amount] [solvent amount] resulting in [concentration]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Drink Mix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52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90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37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</a:tr>
              <a:tr h="257100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 smtClean="0">
                          <a:effectLst/>
                        </a:rPr>
                        <a:t>ran [trial] with [solute type] [solute amount] [solvent amount] resulting in [concentration]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Drink Mix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102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90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53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</a:tr>
              <a:tr h="257100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smtClean="0">
                          <a:effectLst/>
                        </a:rPr>
                        <a:t>ran [trial] with [solute type] [solute amount] [solvent amount] resulting in [concentration]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50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Drink Mix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170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90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65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</a:tr>
              <a:tr h="257100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smtClean="0">
                          <a:effectLst/>
                        </a:rPr>
                        <a:t>ran [trial] with [solute type] [solute amount] [solvent amount] resulting in [concentration]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51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Drink Mix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54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53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</a:tr>
              <a:tr h="257100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smtClean="0">
                          <a:effectLst/>
                        </a:rPr>
                        <a:t>ran [trial] with [solute type] [solute amount] [solvent amount] resulting in [concentration]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52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Drink Mix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104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67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</a:tr>
              <a:tr h="257100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smtClean="0">
                          <a:effectLst/>
                        </a:rPr>
                        <a:t>ran [trial] with [solute type] [solute amount] [solvent amount] resulting in [concentration]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53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Drink Mix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67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</a:tr>
              <a:tr h="0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clicked collect more data </a:t>
                      </a:r>
                      <a:r>
                        <a:rPr lang="en-US" sz="1100" u="none" strike="noStrike" dirty="0" smtClean="0">
                          <a:effectLst/>
                        </a:rPr>
                        <a:t>button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</a:tr>
              <a:tr h="257100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smtClean="0">
                          <a:effectLst/>
                        </a:rPr>
                        <a:t>ran [trial] with [solute type] [solute amount] [solvent amount] resulting in [concentration]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54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Drink Mix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67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</a:tr>
              <a:tr h="257100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smtClean="0">
                          <a:effectLst/>
                        </a:rPr>
                        <a:t>ran [trial] with [solute type] [solute amount] [solvent amount] resulting in [concentration]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55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Drink Mix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94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67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</a:tr>
              <a:tr h="257100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smtClean="0">
                          <a:effectLst/>
                        </a:rPr>
                        <a:t>ran [trial] with [solute type] [solute amount] [solvent amount] resulting in [concentration]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56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Drink Mix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67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</a:tr>
              <a:tr h="34239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'entered text box with [response] in [item]'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 gridSpan="6"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In most trials, the concentration increased with the drink mix, but when there was little water, the concentration never went above 67%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</a:tr>
            </a:tbl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03E670-BF08-4DE4-8D9E-45D9BC311A3F}" type="slidenum">
              <a:rPr lang="en-US" smtClean="0"/>
              <a:t>11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040860" y="1293779"/>
            <a:ext cx="3881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Student FB5K6K5BI Question 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8910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Performance Data Log File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03E670-BF08-4DE4-8D9E-45D9BC311A3F}" type="slidenum">
              <a:rPr lang="en-US" smtClean="0"/>
              <a:t>12</a:t>
            </a:fld>
            <a:endParaRPr lang="en-US"/>
          </a:p>
        </p:txBody>
      </p:sp>
      <p:graphicFrame>
        <p:nvGraphicFramePr>
          <p:cNvPr id="9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14387200"/>
              </p:ext>
            </p:extLst>
          </p:nvPr>
        </p:nvGraphicFramePr>
        <p:xfrm>
          <a:off x="2533114" y="2037936"/>
          <a:ext cx="4023358" cy="43891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13235"/>
                <a:gridCol w="564204"/>
                <a:gridCol w="972766"/>
                <a:gridCol w="391051"/>
                <a:gridCol w="391051"/>
                <a:gridCol w="391051"/>
              </a:tblGrid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42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Drink Mix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51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102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33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43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Drink Mix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105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102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51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44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Drink Mix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164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102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62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45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Drink Mix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51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153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25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46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Drink Mix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101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153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40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47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Drink Mix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167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153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52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48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Drink Mix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52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90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37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49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Drink Mix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102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90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53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50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Drink Mix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170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90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65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51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Drink Mix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54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47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53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52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Drink Mix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104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47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67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53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Drink Mix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200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47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67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more data button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54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Drink Mix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46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18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67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55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Drink Mix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94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18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67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56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Drink Mix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200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18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67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 rot="18069381">
            <a:off x="5332836" y="1415453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Solute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 rot="18069381">
            <a:off x="5710057" y="1467237"/>
            <a:ext cx="907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Water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 rot="18069381">
            <a:off x="6005812" y="1366584"/>
            <a:ext cx="10286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Concent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793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Evidence Extraction from Log Data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idx="1"/>
          </p:nvPr>
        </p:nvSpPr>
        <p:spPr>
          <a:xfrm>
            <a:off x="838200" y="1201738"/>
            <a:ext cx="6106038" cy="688846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Aggregate Action Counts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03E670-BF08-4DE4-8D9E-45D9BC311A3F}" type="slidenum">
              <a:rPr lang="en-US" smtClean="0"/>
              <a:t>13</a:t>
            </a:fld>
            <a:endParaRPr lang="en-US"/>
          </a:p>
        </p:txBody>
      </p:sp>
      <p:graphicFrame>
        <p:nvGraphicFramePr>
          <p:cNvPr id="9" name="Content Placeholder 4"/>
          <p:cNvGraphicFramePr>
            <a:graphicFrameLocks/>
          </p:cNvGraphicFramePr>
          <p:nvPr>
            <p:extLst/>
          </p:nvPr>
        </p:nvGraphicFramePr>
        <p:xfrm>
          <a:off x="2533114" y="2037936"/>
          <a:ext cx="4023358" cy="43891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13235"/>
                <a:gridCol w="564204"/>
                <a:gridCol w="972766"/>
                <a:gridCol w="391051"/>
                <a:gridCol w="391051"/>
                <a:gridCol w="391051"/>
              </a:tblGrid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42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Drink Mix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51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102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33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43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Drink Mix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105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102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51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44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Drink Mix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164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102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62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45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Drink Mix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51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153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25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46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Drink Mix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101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153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40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47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Drink Mix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167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153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52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48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Drink Mix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52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90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37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49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Drink Mix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102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90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53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50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Drink Mix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170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90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65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51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Drink Mix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54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47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53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52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Drink Mix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104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47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67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53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Drink Mix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200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47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67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more </a:t>
                      </a:r>
                      <a:r>
                        <a:rPr lang="en-US" sz="1200" u="none" strike="noStrike" dirty="0">
                          <a:effectLst/>
                        </a:rPr>
                        <a:t>data </a:t>
                      </a:r>
                      <a:r>
                        <a:rPr lang="en-US" sz="1200" u="none" strike="noStrike" dirty="0" smtClean="0">
                          <a:effectLst/>
                        </a:rPr>
                        <a:t>button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54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Drink Mix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46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18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67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55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Drink Mix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94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18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67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56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Drink Mix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200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18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67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 rot="18069381">
            <a:off x="5332836" y="1415453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Solute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 rot="18069381">
            <a:off x="5710057" y="1467237"/>
            <a:ext cx="907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Water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 rot="18069381">
            <a:off x="6005812" y="1366584"/>
            <a:ext cx="10286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Concent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13" name="Right Arrow 12"/>
          <p:cNvSpPr/>
          <p:nvPr/>
        </p:nvSpPr>
        <p:spPr>
          <a:xfrm>
            <a:off x="6944238" y="3910519"/>
            <a:ext cx="787940" cy="4581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8119944" y="2651012"/>
            <a:ext cx="3026923" cy="230500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15 Trials</a:t>
            </a:r>
          </a:p>
          <a:p>
            <a:pPr algn="ctr"/>
            <a:r>
              <a:rPr lang="en-US" dirty="0" smtClean="0"/>
              <a:t>1 Collect More Data</a:t>
            </a:r>
          </a:p>
          <a:p>
            <a:pPr algn="ctr"/>
            <a:r>
              <a:rPr lang="en-US" dirty="0" smtClean="0"/>
              <a:t>0 Deletions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6562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Evidence Extraction from Log Data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03E670-BF08-4DE4-8D9E-45D9BC311A3F}" type="slidenum">
              <a:rPr lang="en-US" smtClean="0"/>
              <a:t>14</a:t>
            </a:fld>
            <a:endParaRPr lang="en-US"/>
          </a:p>
        </p:txBody>
      </p:sp>
      <p:graphicFrame>
        <p:nvGraphicFramePr>
          <p:cNvPr id="6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69871196"/>
              </p:ext>
            </p:extLst>
          </p:nvPr>
        </p:nvGraphicFramePr>
        <p:xfrm>
          <a:off x="2533114" y="2037936"/>
          <a:ext cx="4023358" cy="43891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13235"/>
                <a:gridCol w="564204"/>
                <a:gridCol w="972766"/>
                <a:gridCol w="391051"/>
                <a:gridCol w="391051"/>
                <a:gridCol w="391051"/>
              </a:tblGrid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42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Drink Mix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51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102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33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43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Drink Mix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105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102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51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44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Drink Mix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164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102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62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45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Drink Mix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51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153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25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46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Drink Mix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101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153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40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47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Drink Mix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167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153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52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48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Drink Mix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52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90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37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49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Drink Mix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102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90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53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50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Drink Mix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170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90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65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51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Drink Mix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54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47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53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52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Drink Mix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104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47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67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53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Drink Mix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200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47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67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more </a:t>
                      </a:r>
                      <a:r>
                        <a:rPr lang="en-US" sz="1200" u="none" strike="noStrike" dirty="0">
                          <a:effectLst/>
                        </a:rPr>
                        <a:t>data </a:t>
                      </a:r>
                      <a:r>
                        <a:rPr lang="en-US" sz="1200" u="none" strike="noStrike" dirty="0" smtClean="0">
                          <a:effectLst/>
                        </a:rPr>
                        <a:t>button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54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Drink Mix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46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18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67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55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Drink Mix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94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18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67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56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Drink Mix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200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18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67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 rot="18069381">
            <a:off x="5332836" y="1415453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Solute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 rot="18069381">
            <a:off x="5710057" y="1467237"/>
            <a:ext cx="907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Water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 rot="18069381">
            <a:off x="6005812" y="1366584"/>
            <a:ext cx="10286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Concent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10" name="Right Arrow 9"/>
          <p:cNvSpPr/>
          <p:nvPr/>
        </p:nvSpPr>
        <p:spPr>
          <a:xfrm>
            <a:off x="6944238" y="3910519"/>
            <a:ext cx="787940" cy="4581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119944" y="2651012"/>
            <a:ext cx="3026923" cy="230500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15 Trials</a:t>
            </a:r>
          </a:p>
          <a:p>
            <a:pPr algn="ctr"/>
            <a:r>
              <a:rPr lang="en-US" dirty="0" smtClean="0"/>
              <a:t>1 Collect More Data</a:t>
            </a:r>
          </a:p>
          <a:p>
            <a:pPr algn="ctr"/>
            <a:r>
              <a:rPr lang="en-US" dirty="0" smtClean="0"/>
              <a:t>0 Deletions</a:t>
            </a:r>
          </a:p>
          <a:p>
            <a:pPr algn="ctr"/>
            <a:r>
              <a:rPr lang="en-US" dirty="0" smtClean="0"/>
              <a:t>10 VOTAT Trials (71%)</a:t>
            </a:r>
            <a:endParaRPr lang="en-US" dirty="0"/>
          </a:p>
        </p:txBody>
      </p:sp>
      <p:sp>
        <p:nvSpPr>
          <p:cNvPr id="12" name="Text Placeholder 4"/>
          <p:cNvSpPr txBox="1">
            <a:spLocks/>
          </p:cNvSpPr>
          <p:nvPr/>
        </p:nvSpPr>
        <p:spPr bwMode="auto">
          <a:xfrm>
            <a:off x="838200" y="1201738"/>
            <a:ext cx="6106038" cy="688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 smtClean="0"/>
              <a:t>Aggregate Feature Counts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7305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79388"/>
            <a:ext cx="4706566" cy="1022350"/>
          </a:xfrm>
        </p:spPr>
        <p:txBody>
          <a:bodyPr/>
          <a:lstStyle/>
          <a:p>
            <a:r>
              <a:rPr lang="en-US" dirty="0" smtClean="0"/>
              <a:t>Evidence Extraction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03E670-BF08-4DE4-8D9E-45D9BC311A3F}" type="slidenum">
              <a:rPr lang="en-US" smtClean="0"/>
              <a:t>15</a:t>
            </a:fld>
            <a:endParaRPr lang="en-US"/>
          </a:p>
        </p:txBody>
      </p:sp>
      <p:graphicFrame>
        <p:nvGraphicFramePr>
          <p:cNvPr id="6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9040510"/>
              </p:ext>
            </p:extLst>
          </p:nvPr>
        </p:nvGraphicFramePr>
        <p:xfrm>
          <a:off x="1249063" y="1921200"/>
          <a:ext cx="4023358" cy="43891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13235"/>
                <a:gridCol w="564204"/>
                <a:gridCol w="972766"/>
                <a:gridCol w="391051"/>
                <a:gridCol w="391051"/>
                <a:gridCol w="391051"/>
              </a:tblGrid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42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Drink Mix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51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102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33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43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Drink Mix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105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102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51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44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Drink Mix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164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102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62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45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Drink Mix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51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153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25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46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Drink Mix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101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153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40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47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Drink Mix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167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153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52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48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Drink Mix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52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90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37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49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Drink Mix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102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90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53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50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Drink Mix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170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90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65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51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Drink Mix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54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47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53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52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Drink Mix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104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47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67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53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Drink Mix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200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47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67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more </a:t>
                      </a:r>
                      <a:r>
                        <a:rPr lang="en-US" sz="1200" u="none" strike="noStrike" dirty="0">
                          <a:effectLst/>
                        </a:rPr>
                        <a:t>data </a:t>
                      </a:r>
                      <a:r>
                        <a:rPr lang="en-US" sz="1200" u="none" strike="noStrike" dirty="0" smtClean="0">
                          <a:effectLst/>
                        </a:rPr>
                        <a:t>button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54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Drink Mix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46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18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67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55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Drink Mix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94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18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67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56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Drink Mix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200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18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67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 rot="18069381">
            <a:off x="4048785" y="1298717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Solute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 rot="18069381">
            <a:off x="4426006" y="1350501"/>
            <a:ext cx="907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Water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 rot="18069381">
            <a:off x="4721761" y="1249848"/>
            <a:ext cx="10286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Concent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249063" y="2067916"/>
            <a:ext cx="4023357" cy="413879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15 Trials</a:t>
            </a:r>
          </a:p>
          <a:p>
            <a:pPr algn="ctr"/>
            <a:r>
              <a:rPr lang="en-US" dirty="0" smtClean="0"/>
              <a:t>1 Collect More Data</a:t>
            </a:r>
            <a:endParaRPr lang="en-US" dirty="0"/>
          </a:p>
          <a:p>
            <a:pPr algn="ctr"/>
            <a:r>
              <a:rPr lang="en-US" dirty="0"/>
              <a:t>0 </a:t>
            </a:r>
            <a:r>
              <a:rPr lang="en-US" dirty="0" smtClean="0"/>
              <a:t>Deletions</a:t>
            </a:r>
          </a:p>
          <a:p>
            <a:pPr algn="ctr"/>
            <a:r>
              <a:rPr lang="en-US" dirty="0" smtClean="0"/>
              <a:t>10 VOTAT Trials (71%)</a:t>
            </a:r>
            <a:endParaRPr lang="en-US" dirty="0"/>
          </a:p>
        </p:txBody>
      </p:sp>
      <p:graphicFrame>
        <p:nvGraphicFramePr>
          <p:cNvPr id="12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27441180"/>
              </p:ext>
            </p:extLst>
          </p:nvPr>
        </p:nvGraphicFramePr>
        <p:xfrm>
          <a:off x="6751676" y="987340"/>
          <a:ext cx="4023358" cy="54864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13235"/>
                <a:gridCol w="564204"/>
                <a:gridCol w="972766"/>
                <a:gridCol w="391051"/>
                <a:gridCol w="391051"/>
                <a:gridCol w="391051"/>
              </a:tblGrid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Drink Mix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Delete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Drink Mix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Drink Mix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b"/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Drink Mix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9525" marR="9525" marT="9525" marB="0" anchor="b"/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Drink Mix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9525" marR="9525" marT="9525" marB="0" anchor="b"/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smtClean="0">
                          <a:effectLst/>
                        </a:rPr>
                        <a:t>Delete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Delete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Drink Mix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9525" marR="9525" marT="9525" marB="0" anchor="b"/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Drink Mix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9525" marR="9525" marT="9525" marB="0" anchor="b"/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Drink Mix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9525" marR="9525" marT="9525" marB="0" anchor="b"/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Drink Mix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b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u="none" strike="noStrike" dirty="0" smtClean="0">
                          <a:effectLst/>
                        </a:rPr>
                        <a:t>Drink Mix</a:t>
                      </a:r>
                      <a:endParaRPr lang="en-US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9525" marR="9525" marT="9525" marB="0" anchor="b"/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Drink Mix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9525" marR="9525" marT="9525" marB="0" anchor="b"/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more data button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Drink Mix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</a:t>
                      </a:r>
                    </a:p>
                  </a:txBody>
                  <a:tcPr marL="9525" marR="9525" marT="9525" marB="0" anchor="b"/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Drink Mix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</a:t>
                      </a:r>
                    </a:p>
                  </a:txBody>
                  <a:tcPr marL="9525" marR="9525" marT="9525" marB="0" anchor="b"/>
                </a:tc>
              </a:tr>
              <a:tr h="2571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u="none" strike="noStrike" dirty="0" smtClean="0">
                          <a:effectLst/>
                        </a:rPr>
                        <a:t>more data button</a:t>
                      </a:r>
                      <a:endParaRPr lang="en-US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Drink Mix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9525" marR="9525" marT="9525" marB="0" anchor="b"/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Drink Mix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</a:t>
                      </a:r>
                    </a:p>
                  </a:txBody>
                  <a:tcPr marL="9525" marR="9525" marT="9525" marB="0" anchor="b"/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Drink Mix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</a:t>
                      </a: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 rot="18069381">
            <a:off x="9551398" y="364857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Solute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 rot="18069381">
            <a:off x="9928619" y="416641"/>
            <a:ext cx="907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Water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 rot="18069381">
            <a:off x="10224374" y="315988"/>
            <a:ext cx="10286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Concent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6770951" y="2067916"/>
            <a:ext cx="4329104" cy="413879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15 Trials</a:t>
            </a:r>
          </a:p>
          <a:p>
            <a:pPr algn="ctr"/>
            <a:r>
              <a:rPr lang="en-US" dirty="0" smtClean="0"/>
              <a:t>2 Collect More Data</a:t>
            </a:r>
            <a:endParaRPr lang="en-US" dirty="0"/>
          </a:p>
          <a:p>
            <a:pPr algn="ctr"/>
            <a:r>
              <a:rPr lang="en-US" dirty="0" smtClean="0"/>
              <a:t>3 Deletions</a:t>
            </a:r>
          </a:p>
          <a:p>
            <a:pPr algn="ctr"/>
            <a:r>
              <a:rPr lang="en-US" dirty="0" smtClean="0"/>
              <a:t>10 VOTAT Trials (71%)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820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3" grpId="0"/>
      <p:bldP spid="14" grpId="0"/>
      <p:bldP spid="15" grpId="0"/>
      <p:bldP spid="16" grpId="0" animBg="1"/>
      <p:bldP spid="16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79388"/>
            <a:ext cx="4706566" cy="1022350"/>
          </a:xfrm>
        </p:spPr>
        <p:txBody>
          <a:bodyPr/>
          <a:lstStyle/>
          <a:p>
            <a:r>
              <a:rPr lang="en-US" dirty="0" smtClean="0"/>
              <a:t>Evidence Extraction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03E670-BF08-4DE4-8D9E-45D9BC311A3F}" type="slidenum">
              <a:rPr lang="en-US" smtClean="0"/>
              <a:t>16</a:t>
            </a:fld>
            <a:endParaRPr lang="en-US"/>
          </a:p>
        </p:txBody>
      </p:sp>
      <p:graphicFrame>
        <p:nvGraphicFramePr>
          <p:cNvPr id="6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59478982"/>
              </p:ext>
            </p:extLst>
          </p:nvPr>
        </p:nvGraphicFramePr>
        <p:xfrm>
          <a:off x="1249063" y="1921200"/>
          <a:ext cx="4023358" cy="43891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13235"/>
                <a:gridCol w="564204"/>
                <a:gridCol w="972766"/>
                <a:gridCol w="391051"/>
                <a:gridCol w="391051"/>
                <a:gridCol w="391051"/>
              </a:tblGrid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42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Drink Mix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51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102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33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43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Drink Mix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105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102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51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44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Drink Mix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164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102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62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45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Drink Mix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51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153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25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46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Drink Mix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101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153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40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47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Drink Mix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167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153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52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solidFill>
                      <a:srgbClr val="F9FB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48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rgbClr val="F9FB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Drink Mix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rgbClr val="F9FB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52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rgbClr val="F9FB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90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rgbClr val="F9FB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37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rgbClr val="F9FBFD"/>
                    </a:solidFill>
                  </a:tcPr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solidFill>
                      <a:srgbClr val="F9FB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49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rgbClr val="F9FB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Drink Mix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rgbClr val="F9FB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102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rgbClr val="F9FB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90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rgbClr val="F9FB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53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rgbClr val="F9FBFD"/>
                    </a:solidFill>
                  </a:tcPr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solidFill>
                      <a:srgbClr val="F9FB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50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rgbClr val="F9FB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Drink Mix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rgbClr val="F9FB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170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rgbClr val="F9FB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90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rgbClr val="F9FB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65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rgbClr val="F9FBFD"/>
                    </a:solidFill>
                  </a:tcPr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51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Drink Mix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54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47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53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52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Drink Mix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104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47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67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53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Drink Mix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200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47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67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solidFill>
                            <a:srgbClr val="C00000"/>
                          </a:solidFill>
                          <a:effectLst/>
                        </a:rPr>
                        <a:t>more </a:t>
                      </a:r>
                      <a:r>
                        <a:rPr lang="en-US" sz="12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data </a:t>
                      </a:r>
                      <a:r>
                        <a:rPr lang="en-US" sz="1200" u="none" strike="noStrike" dirty="0" smtClean="0">
                          <a:solidFill>
                            <a:srgbClr val="C00000"/>
                          </a:solidFill>
                          <a:effectLst/>
                        </a:rPr>
                        <a:t>button</a:t>
                      </a:r>
                      <a:endParaRPr lang="en-US" sz="12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54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Drink Mix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46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18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67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55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Drink Mix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94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18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67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56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Drink Mix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200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18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67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 rot="18069381">
            <a:off x="4048785" y="1298717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Solute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 rot="18069381">
            <a:off x="4426006" y="1350501"/>
            <a:ext cx="907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Water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 rot="18069381">
            <a:off x="4721761" y="1249848"/>
            <a:ext cx="10286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Concent</a:t>
            </a:r>
            <a:r>
              <a:rPr lang="en-US" dirty="0" smtClean="0"/>
              <a:t>.</a:t>
            </a:r>
            <a:endParaRPr lang="en-US" dirty="0"/>
          </a:p>
        </p:txBody>
      </p:sp>
      <p:graphicFrame>
        <p:nvGraphicFramePr>
          <p:cNvPr id="12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2660559"/>
              </p:ext>
            </p:extLst>
          </p:nvPr>
        </p:nvGraphicFramePr>
        <p:xfrm>
          <a:off x="6751676" y="1515989"/>
          <a:ext cx="4023358" cy="46634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13235"/>
                <a:gridCol w="564204"/>
                <a:gridCol w="972766"/>
                <a:gridCol w="391051"/>
                <a:gridCol w="391051"/>
                <a:gridCol w="391051"/>
              </a:tblGrid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sngStrike" dirty="0" smtClean="0">
                          <a:effectLst/>
                        </a:rPr>
                        <a:t>ran trial</a:t>
                      </a:r>
                      <a:endParaRPr lang="en-US" sz="1200" b="0" i="0" u="none" strike="sng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sng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sngStrike">
                          <a:effectLst/>
                        </a:rPr>
                        <a:t>Drink Mix</a:t>
                      </a:r>
                      <a:endParaRPr lang="en-US" sz="1200" b="0" i="0" u="none" strike="sng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sng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sng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sng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Drink Mix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Drink Mix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sngStrike" dirty="0" smtClean="0">
                          <a:effectLst/>
                        </a:rPr>
                        <a:t>ran trial</a:t>
                      </a:r>
                      <a:endParaRPr lang="en-US" sz="1200" b="0" i="0" u="none" strike="sng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sng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sngStrike" dirty="0">
                          <a:effectLst/>
                        </a:rPr>
                        <a:t>Drink Mix</a:t>
                      </a:r>
                      <a:endParaRPr lang="en-US" sz="1200" b="0" i="0" u="none" strike="sng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sng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sng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sng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9525" marR="9525" marT="9525" marB="0" anchor="b"/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sngStrike" dirty="0" smtClean="0">
                          <a:effectLst/>
                        </a:rPr>
                        <a:t>ran trial</a:t>
                      </a:r>
                      <a:endParaRPr lang="en-US" sz="1200" b="0" i="0" u="none" strike="sng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sng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sngStrike" dirty="0">
                          <a:effectLst/>
                        </a:rPr>
                        <a:t>Drink Mix</a:t>
                      </a:r>
                      <a:endParaRPr lang="en-US" sz="1200" b="0" i="0" u="none" strike="sng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sng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sng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sng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9525" marR="9525" marT="9525" marB="0" anchor="b"/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Drink Mix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Drink Mix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Drink Mix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Drink Mix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134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u="none" strike="noStrike" dirty="0" smtClean="0">
                          <a:effectLst/>
                        </a:rPr>
                        <a:t>Drink Mix</a:t>
                      </a:r>
                      <a:endParaRPr lang="en-US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166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Drink Mix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solidFill>
                            <a:srgbClr val="C00000"/>
                          </a:solidFill>
                          <a:effectLst/>
                        </a:rPr>
                        <a:t>more data button</a:t>
                      </a:r>
                      <a:endParaRPr lang="en-US" sz="12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Drink Mix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571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u="none" strike="noStrike" dirty="0" smtClean="0">
                          <a:solidFill>
                            <a:srgbClr val="C00000"/>
                          </a:solidFill>
                          <a:effectLst/>
                        </a:rPr>
                        <a:t>more data button</a:t>
                      </a:r>
                      <a:endParaRPr lang="en-US" sz="1200" b="0" i="0" u="none" strike="noStrike" dirty="0" smtClean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Drink Mix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Drink Mix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</a:t>
                      </a:r>
                    </a:p>
                  </a:txBody>
                  <a:tcPr marL="9525" marR="9525" marT="9525" marB="0" anchor="b"/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Drink Mix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</a:t>
                      </a: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 rot="18069381">
            <a:off x="9551398" y="893506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Solute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 rot="18069381">
            <a:off x="9928619" y="945290"/>
            <a:ext cx="907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Water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 rot="18069381">
            <a:off x="10212125" y="893398"/>
            <a:ext cx="10286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Concent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062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Evidence Extraction from Log Data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Standard Feature/Behavior Identification:</a:t>
            </a:r>
          </a:p>
          <a:p>
            <a:pPr marL="0" indent="0">
              <a:buNone/>
            </a:pPr>
            <a:r>
              <a:rPr lang="en-US" dirty="0" smtClean="0"/>
              <a:t>-Designed detectors (patterns specified by content experts)</a:t>
            </a:r>
          </a:p>
          <a:p>
            <a:pPr marL="0" indent="0">
              <a:buNone/>
            </a:pPr>
            <a:r>
              <a:rPr lang="en-US" dirty="0" smtClean="0"/>
              <a:t>-Machine learned detectors (data mining)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Proposed Feature/Behavior Identification:</a:t>
            </a:r>
          </a:p>
          <a:p>
            <a:pPr marL="0" indent="0">
              <a:buNone/>
            </a:pPr>
            <a:r>
              <a:rPr lang="en-US" dirty="0" smtClean="0"/>
              <a:t>-Probabilistic decision models of the behavior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03E670-BF08-4DE4-8D9E-45D9BC311A3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335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2456878"/>
            <a:ext cx="8875567" cy="2132587"/>
          </a:xfrm>
        </p:spPr>
        <p:txBody>
          <a:bodyPr>
            <a:normAutofit/>
          </a:bodyPr>
          <a:lstStyle/>
          <a:p>
            <a:r>
              <a:rPr lang="en-US" dirty="0" smtClean="0"/>
              <a:t>Models of Decision Making</a:t>
            </a:r>
            <a:r>
              <a:rPr lang="en-US" dirty="0">
                <a:solidFill>
                  <a:schemeClr val="tx1"/>
                </a:solidFill>
              </a:rPr>
              <a:t/>
            </a:r>
            <a:br>
              <a:rPr lang="en-US" dirty="0">
                <a:solidFill>
                  <a:schemeClr val="tx1"/>
                </a:solidFill>
              </a:rPr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214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Decision Models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993045" y="1390912"/>
            <a:ext cx="8622792" cy="43688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White’s move.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026" name="Picture 2" descr="File:Chess-schwalb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4007" y="971683"/>
            <a:ext cx="5207258" cy="5207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6500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Talk Outline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29457780"/>
              </p:ext>
            </p:extLst>
          </p:nvPr>
        </p:nvGraphicFramePr>
        <p:xfrm>
          <a:off x="2116094" y="1201738"/>
          <a:ext cx="7959811" cy="49382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03E670-BF08-4DE4-8D9E-45D9BC311A3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601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Decision Models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4" name="TextBox 283"/>
              <p:cNvSpPr txBox="1"/>
              <p:nvPr/>
            </p:nvSpPr>
            <p:spPr>
              <a:xfrm>
                <a:off x="2286000" y="1774708"/>
                <a:ext cx="55626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/>
                        </a:rPr>
                        <m:t>𝑝</m:t>
                      </m:r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/>
                            </a:rPr>
                            <m:t>𝑎</m:t>
                          </m:r>
                        </m:e>
                        <m:e>
                          <m:r>
                            <a:rPr lang="en-US" sz="2400" i="1">
                              <a:latin typeface="Cambria Math"/>
                            </a:rPr>
                            <m:t>𝑠</m:t>
                          </m:r>
                          <m:r>
                            <a:rPr lang="en-US" sz="2400" i="1">
                              <a:latin typeface="Cambria Math"/>
                            </a:rPr>
                            <m:t>,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</m:d>
                      <m:r>
                        <a:rPr lang="en-US" sz="2400" i="1">
                          <a:latin typeface="Cambria Math"/>
                        </a:rPr>
                        <m:t>=</m:t>
                      </m:r>
                      <m:r>
                        <a:rPr lang="en-US" sz="2400" i="1">
                          <a:latin typeface="Cambria Math"/>
                        </a:rPr>
                        <m:t>𝑓</m:t>
                      </m:r>
                      <m:r>
                        <a:rPr lang="en-US" sz="2400" i="1">
                          <a:latin typeface="Cambria Math"/>
                        </a:rPr>
                        <m:t>(</m:t>
                      </m:r>
                      <m:r>
                        <m:rPr>
                          <m:nor/>
                        </m:rPr>
                        <a:rPr lang="en-US" sz="2400" b="1">
                          <a:latin typeface="Cambria Math" panose="02040503050406030204" pitchFamily="18" charset="0"/>
                        </a:rPr>
                        <m:t>The</m:t>
                      </m:r>
                      <m:r>
                        <m:rPr>
                          <m:nor/>
                        </m:rPr>
                        <a:rPr lang="en-US" sz="2400" b="1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400" b="1">
                          <a:latin typeface="Cambria Math" panose="02040503050406030204" pitchFamily="18" charset="0"/>
                        </a:rPr>
                        <m:t>value</m:t>
                      </m:r>
                      <m:r>
                        <m:rPr>
                          <m:nor/>
                        </m:rPr>
                        <a:rPr lang="en-US" sz="2400" b="1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400" b="1">
                          <a:latin typeface="Cambria Math" panose="02040503050406030204" pitchFamily="18" charset="0"/>
                        </a:rPr>
                        <m:t>of</m:t>
                      </m:r>
                      <m:r>
                        <m:rPr>
                          <m:nor/>
                        </m:rPr>
                        <a:rPr lang="en-US" sz="2400" b="1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400" b="1">
                          <a:latin typeface="Cambria Math" panose="02040503050406030204" pitchFamily="18" charset="0"/>
                        </a:rPr>
                        <m:t>action</m:t>
                      </m:r>
                      <m:r>
                        <m:rPr>
                          <m:nor/>
                        </m:rPr>
                        <a:rPr lang="en-US" sz="2400" b="1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400" b="1">
                          <a:latin typeface="Cambria Math" panose="02040503050406030204" pitchFamily="18" charset="0"/>
                        </a:rPr>
                        <m:t>a</m:t>
                      </m:r>
                      <m:r>
                        <a:rPr lang="en-US" sz="2400" i="1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284" name="TextBox 28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0" y="1774707"/>
                <a:ext cx="5562600" cy="830997"/>
              </a:xfrm>
              <a:prstGeom prst="rect">
                <a:avLst/>
              </a:prstGeom>
              <a:blipFill rotWithShape="0">
                <a:blip r:embed="rId2"/>
                <a:stretch>
                  <a:fillRect l="-3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03E670-BF08-4DE4-8D9E-45D9BC311A3F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3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Decision Models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4" name="TextBox 283"/>
              <p:cNvSpPr txBox="1"/>
              <p:nvPr/>
            </p:nvSpPr>
            <p:spPr>
              <a:xfrm>
                <a:off x="2286000" y="1774708"/>
                <a:ext cx="55626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Cambria Math"/>
                        </a:rPr>
                        <m:t>𝑝</m:t>
                      </m:r>
                      <m:d>
                        <m:dPr>
                          <m:ctrlPr>
                            <a:rPr lang="en-US" sz="2400" i="1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𝑎</m:t>
                          </m:r>
                        </m:e>
                        <m:e>
                          <m:r>
                            <a:rPr lang="en-US" sz="2400" i="1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𝑠</m:t>
                          </m:r>
                          <m:r>
                            <a:rPr lang="en-US" sz="2400" i="1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n-US" sz="2400" i="1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</m:d>
                      <m:r>
                        <a:rPr lang="en-US" sz="2400" i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i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Cambria Math"/>
                        </a:rPr>
                        <m:t>𝑓</m:t>
                      </m:r>
                      <m:r>
                        <a:rPr lang="en-US" sz="2400" i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Cambria Math"/>
                        </a:rPr>
                        <m:t>(</m:t>
                      </m:r>
                      <m:r>
                        <m:rPr>
                          <m:nor/>
                        </m:rPr>
                        <a:rPr lang="en-US" sz="2400" b="1">
                          <a:latin typeface="Cambria Math" panose="02040503050406030204" pitchFamily="18" charset="0"/>
                        </a:rPr>
                        <m:t>The</m:t>
                      </m:r>
                      <m:r>
                        <m:rPr>
                          <m:nor/>
                        </m:rPr>
                        <a:rPr lang="en-US" sz="2400" b="1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400" b="1">
                          <a:latin typeface="Cambria Math" panose="02040503050406030204" pitchFamily="18" charset="0"/>
                        </a:rPr>
                        <m:t>value</m:t>
                      </m:r>
                      <m:r>
                        <m:rPr>
                          <m:nor/>
                        </m:rPr>
                        <a:rPr lang="en-US" sz="2400" b="1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400" b="1">
                          <a:latin typeface="Cambria Math" panose="02040503050406030204" pitchFamily="18" charset="0"/>
                        </a:rPr>
                        <m:t>of</m:t>
                      </m:r>
                      <m:r>
                        <m:rPr>
                          <m:nor/>
                        </m:rPr>
                        <a:rPr lang="en-US" sz="2400" b="1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400" b="1">
                          <a:latin typeface="Cambria Math" panose="02040503050406030204" pitchFamily="18" charset="0"/>
                        </a:rPr>
                        <m:t>action</m:t>
                      </m:r>
                      <m:r>
                        <m:rPr>
                          <m:nor/>
                        </m:rPr>
                        <a:rPr lang="en-US" sz="2400" b="1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400" b="1">
                          <a:latin typeface="Cambria Math" panose="02040503050406030204" pitchFamily="18" charset="0"/>
                        </a:rPr>
                        <m:t>a</m:t>
                      </m:r>
                      <m:r>
                        <a:rPr lang="en-US" sz="2400" i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>
                  <a:solidFill>
                    <a:schemeClr val="bg1">
                      <a:lumMod val="75000"/>
                    </a:schemeClr>
                  </a:solidFill>
                </a:endParaRPr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284" name="TextBox 28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0" y="1774707"/>
                <a:ext cx="5562600" cy="830997"/>
              </a:xfrm>
              <a:prstGeom prst="rect">
                <a:avLst/>
              </a:prstGeom>
              <a:blipFill rotWithShape="0">
                <a:blip r:embed="rId2"/>
                <a:stretch>
                  <a:fillRect l="-3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Down Arrow 4"/>
          <p:cNvSpPr/>
          <p:nvPr/>
        </p:nvSpPr>
        <p:spPr>
          <a:xfrm>
            <a:off x="4800600" y="2438400"/>
            <a:ext cx="533400" cy="801700"/>
          </a:xfrm>
          <a:prstGeom prst="downArrow">
            <a:avLst>
              <a:gd name="adj1" fmla="val 21429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2822448" y="3355848"/>
            <a:ext cx="5334000" cy="15240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Expected Total Rewards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03E670-BF08-4DE4-8D9E-45D9BC311A3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604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Decision Models</a:t>
            </a:r>
          </a:p>
        </p:txBody>
      </p:sp>
      <p:sp>
        <p:nvSpPr>
          <p:cNvPr id="5" name="Down Arrow 4"/>
          <p:cNvSpPr/>
          <p:nvPr/>
        </p:nvSpPr>
        <p:spPr>
          <a:xfrm>
            <a:off x="4800600" y="2438400"/>
            <a:ext cx="533400" cy="801700"/>
          </a:xfrm>
          <a:prstGeom prst="downArrow">
            <a:avLst>
              <a:gd name="adj1" fmla="val 21429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1608437" y="3439299"/>
            <a:ext cx="8239897" cy="16764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2115712" y="3667899"/>
            <a:ext cx="1854926" cy="12573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Immediate </a:t>
            </a:r>
            <a:r>
              <a:rPr lang="en-US" sz="2400" b="1" dirty="0" smtClean="0">
                <a:solidFill>
                  <a:schemeClr val="tx1"/>
                </a:solidFill>
              </a:rPr>
              <a:t>Benefit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7554446" y="3563106"/>
            <a:ext cx="1854926" cy="12573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Expected </a:t>
            </a:r>
            <a:r>
              <a:rPr lang="en-US" sz="2400" b="1" dirty="0" smtClean="0">
                <a:solidFill>
                  <a:schemeClr val="tx1"/>
                </a:solidFill>
              </a:rPr>
              <a:t>Future Net </a:t>
            </a:r>
            <a:r>
              <a:rPr lang="en-US" sz="2400" b="1" dirty="0">
                <a:solidFill>
                  <a:schemeClr val="tx1"/>
                </a:solidFill>
              </a:rPr>
              <a:t>Rewards</a:t>
            </a:r>
          </a:p>
        </p:txBody>
      </p:sp>
      <p:sp>
        <p:nvSpPr>
          <p:cNvPr id="7" name="Plus 6"/>
          <p:cNvSpPr/>
          <p:nvPr/>
        </p:nvSpPr>
        <p:spPr>
          <a:xfrm>
            <a:off x="6815400" y="3846727"/>
            <a:ext cx="618309" cy="754380"/>
          </a:xfrm>
          <a:prstGeom prst="mathPlus">
            <a:avLst/>
          </a:prstGeom>
          <a:solidFill>
            <a:schemeClr val="accent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286000" y="1774708"/>
                <a:ext cx="55626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Cambria Math"/>
                        </a:rPr>
                        <m:t>𝑝</m:t>
                      </m:r>
                      <m:d>
                        <m:dPr>
                          <m:ctrlPr>
                            <a:rPr lang="en-US" sz="2400" i="1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𝑎</m:t>
                          </m:r>
                        </m:e>
                        <m:e>
                          <m:r>
                            <a:rPr lang="en-US" sz="2400" i="1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𝑠</m:t>
                          </m:r>
                          <m:r>
                            <a:rPr lang="en-US" sz="2400" i="1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n-US" sz="2400" i="1">
                              <a:solidFill>
                                <a:schemeClr val="bg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</m:d>
                      <m:r>
                        <a:rPr lang="en-US" sz="2400" i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i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Cambria Math"/>
                        </a:rPr>
                        <m:t>𝑓</m:t>
                      </m:r>
                      <m:r>
                        <a:rPr lang="en-US" sz="2400" i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Cambria Math"/>
                        </a:rPr>
                        <m:t>(</m:t>
                      </m:r>
                      <m:r>
                        <m:rPr>
                          <m:nor/>
                        </m:rPr>
                        <a:rPr lang="en-US" sz="2400" b="1">
                          <a:latin typeface="Cambria Math" panose="02040503050406030204" pitchFamily="18" charset="0"/>
                        </a:rPr>
                        <m:t>The</m:t>
                      </m:r>
                      <m:r>
                        <m:rPr>
                          <m:nor/>
                        </m:rPr>
                        <a:rPr lang="en-US" sz="2400" b="1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400" b="1">
                          <a:latin typeface="Cambria Math" panose="02040503050406030204" pitchFamily="18" charset="0"/>
                        </a:rPr>
                        <m:t>value</m:t>
                      </m:r>
                      <m:r>
                        <m:rPr>
                          <m:nor/>
                        </m:rPr>
                        <a:rPr lang="en-US" sz="2400" b="1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400" b="1">
                          <a:latin typeface="Cambria Math" panose="02040503050406030204" pitchFamily="18" charset="0"/>
                        </a:rPr>
                        <m:t>of</m:t>
                      </m:r>
                      <m:r>
                        <m:rPr>
                          <m:nor/>
                        </m:rPr>
                        <a:rPr lang="en-US" sz="2400" b="1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400" b="1">
                          <a:latin typeface="Cambria Math" panose="02040503050406030204" pitchFamily="18" charset="0"/>
                        </a:rPr>
                        <m:t>action</m:t>
                      </m:r>
                      <m:r>
                        <m:rPr>
                          <m:nor/>
                        </m:rPr>
                        <a:rPr lang="en-US" sz="2400" b="1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400" b="1">
                          <a:latin typeface="Cambria Math" panose="02040503050406030204" pitchFamily="18" charset="0"/>
                        </a:rPr>
                        <m:t>a</m:t>
                      </m:r>
                      <m:r>
                        <a:rPr lang="en-US" sz="2400" i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>
                  <a:solidFill>
                    <a:schemeClr val="bg1">
                      <a:lumMod val="75000"/>
                    </a:schemeClr>
                  </a:solidFill>
                </a:endParaRPr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0" y="1774707"/>
                <a:ext cx="5562600" cy="830997"/>
              </a:xfrm>
              <a:prstGeom prst="rect">
                <a:avLst/>
              </a:prstGeom>
              <a:blipFill rotWithShape="0">
                <a:blip r:embed="rId2"/>
                <a:stretch>
                  <a:fillRect l="-3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03E670-BF08-4DE4-8D9E-45D9BC311A3F}" type="slidenum">
              <a:rPr lang="en-US" smtClean="0"/>
              <a:t>22</a:t>
            </a:fld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4800922" y="3633334"/>
            <a:ext cx="1854926" cy="12573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Immediate </a:t>
            </a:r>
            <a:r>
              <a:rPr lang="en-US" sz="2400" b="1" dirty="0" smtClean="0">
                <a:solidFill>
                  <a:schemeClr val="tx1"/>
                </a:solidFill>
              </a:rPr>
              <a:t>Cost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118066" y="4164230"/>
            <a:ext cx="396918" cy="146736"/>
          </a:xfrm>
          <a:prstGeom prst="rect">
            <a:avLst/>
          </a:prstGeom>
          <a:solidFill>
            <a:srgbClr val="1F4E7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653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Markov </a:t>
            </a:r>
            <a:r>
              <a:rPr lang="en-US" dirty="0"/>
              <a:t>Decision </a:t>
            </a:r>
            <a:r>
              <a:rPr lang="en-US" dirty="0" smtClean="0"/>
              <a:t>Process (MDP)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981200" y="1600201"/>
                <a:ext cx="8382000" cy="312420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2400" dirty="0"/>
                  <a:t>The expected rewards for taking action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solidFill>
                          <a:srgbClr val="C00000"/>
                        </a:solidFill>
                        <a:latin typeface="Cambria Math"/>
                      </a:rPr>
                      <m:t>𝒂</m:t>
                    </m:r>
                  </m:oMath>
                </a14:m>
                <a:r>
                  <a:rPr lang="en-US" sz="2400" dirty="0"/>
                  <a:t> in state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solidFill>
                          <a:srgbClr val="C00000"/>
                        </a:solidFill>
                        <a:latin typeface="Cambria Math"/>
                      </a:rPr>
                      <m:t>𝒔</m:t>
                    </m:r>
                  </m:oMath>
                </a14:m>
                <a:r>
                  <a:rPr lang="en-US" sz="2400" dirty="0"/>
                  <a:t> is expressed by the Q-function </a:t>
                </a:r>
                <a:r>
                  <a:rPr lang="en-US" dirty="0"/>
                  <a:t>(Bellman, 1957):</a:t>
                </a:r>
              </a:p>
              <a:p>
                <a:pPr marL="0" indent="0">
                  <a:buNone/>
                </a:pPr>
                <a:endParaRPr lang="en-US" sz="2400" i="1" dirty="0">
                  <a:latin typeface="Cambria Math"/>
                </a:endParaRPr>
              </a:p>
              <a:p>
                <a:pPr marL="118872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/>
                        </a:rPr>
                        <m:t>𝑄</m:t>
                      </m:r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/>
                            </a:rPr>
                            <m:t>𝑠</m:t>
                          </m:r>
                          <m:r>
                            <a:rPr lang="en-US" sz="2400" i="1">
                              <a:latin typeface="Cambria Math"/>
                            </a:rPr>
                            <m:t>,</m:t>
                          </m:r>
                          <m:r>
                            <a:rPr lang="en-US" sz="2400" i="1">
                              <a:latin typeface="Cambria Math"/>
                            </a:rPr>
                            <m:t>𝑎</m:t>
                          </m:r>
                        </m:e>
                      </m:d>
                      <m:r>
                        <a:rPr lang="en-US" sz="2400" i="1"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p>
                            <m:sSup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𝑠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sz="2400" i="1">
                              <a:latin typeface="Cambria Math"/>
                            </a:rPr>
                            <m:t>∈ </m:t>
                          </m:r>
                          <m:r>
                            <a:rPr lang="en-US" sz="2400" i="1">
                              <a:latin typeface="Cambria Math"/>
                            </a:rPr>
                            <m:t>𝑆</m:t>
                          </m:r>
                        </m:sub>
                        <m:sup/>
                        <m:e>
                          <m:r>
                            <a:rPr lang="en-US" sz="2400" i="1">
                              <a:latin typeface="Cambria Math"/>
                            </a:rPr>
                            <m:t>𝑝</m:t>
                          </m:r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i="1">
                                      <a:latin typeface="Cambria Math"/>
                                    </a:rPr>
                                    <m:t>𝑠</m:t>
                                  </m:r>
                                </m:e>
                                <m:sup>
                                  <m:r>
                                    <a:rPr lang="en-US" sz="2400" i="1">
                                      <a:latin typeface="Cambria Math"/>
                                    </a:rPr>
                                    <m:t>′</m:t>
                                  </m:r>
                                </m:sup>
                              </m:sSup>
                            </m:e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𝑠</m:t>
                              </m:r>
                              <m:r>
                                <a:rPr lang="en-US" sz="2400" i="1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2400" i="1">
                                  <a:latin typeface="Cambria Math"/>
                                </a:rPr>
                                <m:t>𝑎</m:t>
                              </m:r>
                            </m:e>
                          </m:d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𝑅</m:t>
                              </m:r>
                              <m:d>
                                <m:d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>
                                      <a:latin typeface="Cambria Math"/>
                                    </a:rPr>
                                    <m:t>𝑠</m:t>
                                  </m:r>
                                  <m:r>
                                    <a:rPr lang="en-US" sz="2400" i="1">
                                      <a:latin typeface="Cambria Math"/>
                                    </a:rPr>
                                    <m:t>,</m:t>
                                  </m:r>
                                  <m:r>
                                    <a:rPr lang="en-US" sz="2400" i="1">
                                      <a:latin typeface="Cambria Math"/>
                                    </a:rPr>
                                    <m:t>𝑎</m:t>
                                  </m:r>
                                  <m:r>
                                    <a:rPr lang="en-US" sz="2400" i="1">
                                      <a:latin typeface="Cambria Math"/>
                                    </a:rPr>
                                    <m:t>,</m:t>
                                  </m:r>
                                  <m:sSup>
                                    <m:sSup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400" i="1">
                                          <a:latin typeface="Cambria Math"/>
                                        </a:rPr>
                                        <m:t>𝑠</m:t>
                                      </m:r>
                                    </m:e>
                                    <m:sup>
                                      <m:r>
                                        <a:rPr lang="en-US" sz="2400" i="1">
                                          <a:latin typeface="Cambria Math"/>
                                        </a:rPr>
                                        <m:t>′</m:t>
                                      </m:r>
                                    </m:sup>
                                  </m:sSup>
                                </m:e>
                              </m:d>
                              <m:r>
                                <a:rPr lang="en-US" sz="2400" i="1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2400" i="1">
                                  <a:latin typeface="Cambria Math"/>
                                </a:rPr>
                                <m:t>𝛾</m:t>
                              </m:r>
                              <m:nary>
                                <m:naryPr>
                                  <m:chr m:val="∑"/>
                                  <m:supHide m:val="on"/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en-US" sz="2400" i="1">
                                      <a:latin typeface="Cambria Math"/>
                                    </a:rPr>
                                    <m:t>𝑎</m:t>
                                  </m:r>
                                  <m:r>
                                    <a:rPr lang="en-US" sz="2400" i="1">
                                      <a:latin typeface="Cambria Math"/>
                                    </a:rPr>
                                    <m:t>′∈</m:t>
                                  </m:r>
                                  <m:r>
                                    <a:rPr lang="en-US" sz="2400" i="1">
                                      <a:latin typeface="Cambria Math"/>
                                    </a:rPr>
                                    <m:t>𝐴</m:t>
                                  </m:r>
                                </m:sub>
                                <m:sup/>
                                <m:e>
                                  <m:r>
                                    <a:rPr lang="en-US" sz="2400" i="1">
                                      <a:latin typeface="Cambria Math"/>
                                    </a:rPr>
                                    <m:t>𝑝</m:t>
                                  </m:r>
                                  <m:d>
                                    <m:d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400" i="1">
                                          <a:latin typeface="Cambria Math"/>
                                        </a:rPr>
                                        <m:t>𝑎</m:t>
                                      </m:r>
                                      <m:r>
                                        <a:rPr lang="en-US" sz="2400" i="1">
                                          <a:latin typeface="Cambria Math"/>
                                        </a:rPr>
                                        <m:t>′</m:t>
                                      </m:r>
                                    </m:e>
                                    <m:e>
                                      <m:r>
                                        <a:rPr lang="en-US" sz="2400" i="1">
                                          <a:latin typeface="Cambria Math"/>
                                        </a:rPr>
                                        <m:t>𝑠</m:t>
                                      </m:r>
                                      <m:r>
                                        <a:rPr lang="en-US" sz="2400" i="1">
                                          <a:latin typeface="Cambria Math"/>
                                        </a:rPr>
                                        <m:t>′</m:t>
                                      </m:r>
                                    </m:e>
                                  </m:d>
                                  <m:r>
                                    <a:rPr lang="en-US" sz="2400" i="1">
                                      <a:latin typeface="Cambria Math"/>
                                    </a:rPr>
                                    <m:t>𝑄</m:t>
                                  </m:r>
                                  <m:d>
                                    <m:d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400" i="1">
                                          <a:latin typeface="Cambria Math"/>
                                        </a:rPr>
                                        <m:t>𝑠</m:t>
                                      </m:r>
                                      <m:r>
                                        <a:rPr lang="en-US" sz="2400" i="1">
                                          <a:latin typeface="Cambria Math"/>
                                        </a:rPr>
                                        <m:t>′,</m:t>
                                      </m:r>
                                      <m:r>
                                        <a:rPr lang="en-US" sz="2400" i="1">
                                          <a:latin typeface="Cambria Math"/>
                                        </a:rPr>
                                        <m:t>𝑎</m:t>
                                      </m:r>
                                      <m:r>
                                        <a:rPr lang="en-US" sz="2400" i="1">
                                          <a:latin typeface="Cambria Math"/>
                                        </a:rPr>
                                        <m:t>′</m:t>
                                      </m:r>
                                    </m:e>
                                  </m:d>
                                </m:e>
                              </m:nary>
                            </m:e>
                          </m:d>
                        </m:e>
                      </m:nary>
                    </m:oMath>
                  </m:oMathPara>
                </a14:m>
                <a:endParaRPr lang="en-US" sz="2400" i="1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981200" y="1600201"/>
                <a:ext cx="8382000" cy="3124200"/>
              </a:xfrm>
              <a:blipFill rotWithShape="0">
                <a:blip r:embed="rId2"/>
                <a:stretch>
                  <a:fillRect l="-1091" t="-2930" r="-20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03E670-BF08-4DE4-8D9E-45D9BC311A3F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396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Markov Decision Process (MDP)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981200" y="1600201"/>
                <a:ext cx="8382000" cy="312420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2400" dirty="0"/>
                  <a:t>The expected rewards for taking action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/>
                      </a:rPr>
                      <m:t>𝑎</m:t>
                    </m:r>
                  </m:oMath>
                </a14:m>
                <a:r>
                  <a:rPr lang="en-US" sz="2400" dirty="0"/>
                  <a:t> in state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/>
                      </a:rPr>
                      <m:t>𝑠</m:t>
                    </m:r>
                  </m:oMath>
                </a14:m>
                <a:r>
                  <a:rPr lang="en-US" sz="2400" dirty="0"/>
                  <a:t> is expressed by the Q-function </a:t>
                </a:r>
                <a:r>
                  <a:rPr lang="en-US" dirty="0"/>
                  <a:t>(Bellman, 1957):</a:t>
                </a:r>
              </a:p>
              <a:p>
                <a:pPr marL="0" indent="0">
                  <a:buNone/>
                </a:pPr>
                <a:endParaRPr lang="en-US" sz="2400" i="1" dirty="0">
                  <a:latin typeface="Cambria Math"/>
                </a:endParaRPr>
              </a:p>
              <a:p>
                <a:pPr marL="118872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/>
                        </a:rPr>
                        <m:t>𝑄</m:t>
                      </m:r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/>
                            </a:rPr>
                            <m:t>𝑠</m:t>
                          </m:r>
                          <m:r>
                            <a:rPr lang="en-US" sz="2400" i="1">
                              <a:latin typeface="Cambria Math"/>
                            </a:rPr>
                            <m:t>,</m:t>
                          </m:r>
                          <m:r>
                            <a:rPr lang="en-US" sz="2400" i="1">
                              <a:latin typeface="Cambria Math"/>
                            </a:rPr>
                            <m:t>𝑎</m:t>
                          </m:r>
                        </m:e>
                      </m:d>
                      <m:r>
                        <a:rPr lang="en-US" sz="2400" i="1"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p>
                            <m:sSup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𝑠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sz="2400" i="1">
                              <a:latin typeface="Cambria Math"/>
                            </a:rPr>
                            <m:t>∈ </m:t>
                          </m:r>
                          <m:r>
                            <a:rPr lang="en-US" sz="2400" i="1">
                              <a:latin typeface="Cambria Math"/>
                            </a:rPr>
                            <m:t>𝑆</m:t>
                          </m:r>
                        </m:sub>
                        <m:sup/>
                        <m:e>
                          <m:r>
                            <a:rPr lang="en-US" sz="2400" i="1">
                              <a:latin typeface="Cambria Math"/>
                            </a:rPr>
                            <m:t>𝑝</m:t>
                          </m:r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i="1">
                                      <a:latin typeface="Cambria Math"/>
                                    </a:rPr>
                                    <m:t>𝑠</m:t>
                                  </m:r>
                                </m:e>
                                <m:sup>
                                  <m:r>
                                    <a:rPr lang="en-US" sz="2400" i="1">
                                      <a:latin typeface="Cambria Math"/>
                                    </a:rPr>
                                    <m:t>′</m:t>
                                  </m:r>
                                </m:sup>
                              </m:sSup>
                            </m:e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𝑠</m:t>
                              </m:r>
                              <m:r>
                                <a:rPr lang="en-US" sz="2400" i="1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2400" i="1">
                                  <a:latin typeface="Cambria Math"/>
                                </a:rPr>
                                <m:t>𝑎</m:t>
                              </m:r>
                            </m:e>
                          </m:d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𝑅</m:t>
                              </m:r>
                              <m:d>
                                <m:d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>
                                      <a:latin typeface="Cambria Math"/>
                                    </a:rPr>
                                    <m:t>𝑠</m:t>
                                  </m:r>
                                  <m:r>
                                    <a:rPr lang="en-US" sz="2400" i="1">
                                      <a:latin typeface="Cambria Math"/>
                                    </a:rPr>
                                    <m:t>,</m:t>
                                  </m:r>
                                  <m:r>
                                    <a:rPr lang="en-US" sz="2400" i="1">
                                      <a:latin typeface="Cambria Math"/>
                                    </a:rPr>
                                    <m:t>𝑎</m:t>
                                  </m:r>
                                  <m:r>
                                    <a:rPr lang="en-US" sz="2400" i="1">
                                      <a:latin typeface="Cambria Math"/>
                                    </a:rPr>
                                    <m:t>,</m:t>
                                  </m:r>
                                  <m:sSup>
                                    <m:sSup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400" i="1">
                                          <a:latin typeface="Cambria Math"/>
                                        </a:rPr>
                                        <m:t>𝑠</m:t>
                                      </m:r>
                                    </m:e>
                                    <m:sup>
                                      <m:r>
                                        <a:rPr lang="en-US" sz="2400" i="1">
                                          <a:latin typeface="Cambria Math"/>
                                        </a:rPr>
                                        <m:t>′</m:t>
                                      </m:r>
                                    </m:sup>
                                  </m:sSup>
                                </m:e>
                              </m:d>
                              <m:r>
                                <a:rPr lang="en-US" sz="2400" i="1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2400" i="1">
                                  <a:latin typeface="Cambria Math"/>
                                </a:rPr>
                                <m:t>𝛾</m:t>
                              </m:r>
                              <m:nary>
                                <m:naryPr>
                                  <m:chr m:val="∑"/>
                                  <m:supHide m:val="on"/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en-US" sz="2400" i="1">
                                      <a:latin typeface="Cambria Math"/>
                                    </a:rPr>
                                    <m:t>𝑎</m:t>
                                  </m:r>
                                  <m:r>
                                    <a:rPr lang="en-US" sz="2400" i="1">
                                      <a:latin typeface="Cambria Math"/>
                                    </a:rPr>
                                    <m:t>′∈</m:t>
                                  </m:r>
                                  <m:r>
                                    <a:rPr lang="en-US" sz="2400" i="1">
                                      <a:latin typeface="Cambria Math"/>
                                    </a:rPr>
                                    <m:t>𝐴</m:t>
                                  </m:r>
                                </m:sub>
                                <m:sup/>
                                <m:e>
                                  <m:r>
                                    <a:rPr lang="en-US" sz="2400" i="1">
                                      <a:latin typeface="Cambria Math"/>
                                    </a:rPr>
                                    <m:t>𝑝</m:t>
                                  </m:r>
                                  <m:d>
                                    <m:d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400" i="1">
                                          <a:latin typeface="Cambria Math"/>
                                        </a:rPr>
                                        <m:t>𝑎</m:t>
                                      </m:r>
                                      <m:r>
                                        <a:rPr lang="en-US" sz="2400" i="1">
                                          <a:latin typeface="Cambria Math"/>
                                        </a:rPr>
                                        <m:t>′</m:t>
                                      </m:r>
                                    </m:e>
                                    <m:e>
                                      <m:r>
                                        <a:rPr lang="en-US" sz="2400" i="1">
                                          <a:latin typeface="Cambria Math"/>
                                        </a:rPr>
                                        <m:t>𝑠</m:t>
                                      </m:r>
                                      <m:r>
                                        <a:rPr lang="en-US" sz="2400" i="1">
                                          <a:latin typeface="Cambria Math"/>
                                        </a:rPr>
                                        <m:t>′</m:t>
                                      </m:r>
                                    </m:e>
                                  </m:d>
                                  <m:r>
                                    <a:rPr lang="en-US" sz="2400" i="1">
                                      <a:latin typeface="Cambria Math"/>
                                    </a:rPr>
                                    <m:t>𝑄</m:t>
                                  </m:r>
                                  <m:d>
                                    <m:d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400" i="1">
                                          <a:latin typeface="Cambria Math"/>
                                        </a:rPr>
                                        <m:t>𝑠</m:t>
                                      </m:r>
                                      <m:r>
                                        <a:rPr lang="en-US" sz="2400" i="1">
                                          <a:latin typeface="Cambria Math"/>
                                        </a:rPr>
                                        <m:t>′,</m:t>
                                      </m:r>
                                      <m:r>
                                        <a:rPr lang="en-US" sz="2400" i="1">
                                          <a:latin typeface="Cambria Math"/>
                                        </a:rPr>
                                        <m:t>𝑎</m:t>
                                      </m:r>
                                      <m:r>
                                        <a:rPr lang="en-US" sz="2400" i="1">
                                          <a:latin typeface="Cambria Math"/>
                                        </a:rPr>
                                        <m:t>′</m:t>
                                      </m:r>
                                    </m:e>
                                  </m:d>
                                </m:e>
                              </m:nary>
                            </m:e>
                          </m:d>
                        </m:e>
                      </m:nary>
                    </m:oMath>
                  </m:oMathPara>
                </a14:m>
                <a:endParaRPr lang="en-US" sz="2400" i="1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981200" y="1600201"/>
                <a:ext cx="8382000" cy="3124200"/>
              </a:xfrm>
              <a:blipFill rotWithShape="0">
                <a:blip r:embed="rId2"/>
                <a:stretch>
                  <a:fillRect l="-1091" t="-2930" r="-18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Left Brace 4"/>
          <p:cNvSpPr/>
          <p:nvPr/>
        </p:nvSpPr>
        <p:spPr>
          <a:xfrm>
            <a:off x="2438400" y="3601036"/>
            <a:ext cx="304800" cy="838200"/>
          </a:xfrm>
          <a:prstGeom prst="leftBrace">
            <a:avLst/>
          </a:prstGeom>
          <a:ln w="25400">
            <a:solidFill>
              <a:srgbClr val="C00000"/>
            </a:solidFill>
          </a:ln>
          <a:scene3d>
            <a:camera prst="orthographicFront">
              <a:rot lat="0" lon="0" rev="540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Left Brace 5"/>
          <p:cNvSpPr/>
          <p:nvPr/>
        </p:nvSpPr>
        <p:spPr>
          <a:xfrm>
            <a:off x="4495800" y="3601036"/>
            <a:ext cx="304800" cy="1066800"/>
          </a:xfrm>
          <a:prstGeom prst="leftBrace">
            <a:avLst/>
          </a:prstGeom>
          <a:ln w="25400">
            <a:solidFill>
              <a:srgbClr val="C00000"/>
            </a:solidFill>
          </a:ln>
          <a:scene3d>
            <a:camera prst="orthographicFront">
              <a:rot lat="0" lon="0" rev="540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Left Brace 6"/>
          <p:cNvSpPr/>
          <p:nvPr/>
        </p:nvSpPr>
        <p:spPr>
          <a:xfrm>
            <a:off x="6134100" y="3700096"/>
            <a:ext cx="304800" cy="891540"/>
          </a:xfrm>
          <a:prstGeom prst="leftBrace">
            <a:avLst/>
          </a:prstGeom>
          <a:ln w="25400">
            <a:solidFill>
              <a:srgbClr val="C00000"/>
            </a:solidFill>
          </a:ln>
          <a:scene3d>
            <a:camera prst="orthographicFront">
              <a:rot lat="0" lon="0" rev="540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Left Brace 7"/>
          <p:cNvSpPr/>
          <p:nvPr/>
        </p:nvSpPr>
        <p:spPr>
          <a:xfrm>
            <a:off x="8343900" y="2856896"/>
            <a:ext cx="381000" cy="2505670"/>
          </a:xfrm>
          <a:prstGeom prst="leftBrace">
            <a:avLst/>
          </a:prstGeom>
          <a:ln w="25400">
            <a:solidFill>
              <a:srgbClr val="C00000"/>
            </a:solidFill>
          </a:ln>
          <a:scene3d>
            <a:camera prst="orthographicFront">
              <a:rot lat="0" lon="0" rev="540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752600" y="4286836"/>
                <a:ext cx="1676400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>
                    <a:solidFill>
                      <a:srgbClr val="C00000"/>
                    </a:solidFill>
                  </a:rPr>
                  <a:t>Value of choosing action </a:t>
                </a:r>
                <a14:m>
                  <m:oMath xmlns:m="http://schemas.openxmlformats.org/officeDocument/2006/math">
                    <m:r>
                      <a:rPr lang="en-US" b="1" i="1" dirty="0">
                        <a:solidFill>
                          <a:srgbClr val="C00000"/>
                        </a:solidFill>
                        <a:latin typeface="Cambria Math"/>
                      </a:rPr>
                      <m:t>𝒂</m:t>
                    </m:r>
                  </m:oMath>
                </a14:m>
                <a:r>
                  <a:rPr lang="en-US" b="1" dirty="0">
                    <a:solidFill>
                      <a:srgbClr val="C00000"/>
                    </a:solidFill>
                  </a:rPr>
                  <a:t> in state </a:t>
                </a:r>
                <a14:m>
                  <m:oMath xmlns:m="http://schemas.openxmlformats.org/officeDocument/2006/math">
                    <m:r>
                      <a:rPr lang="en-US" b="1" i="1" dirty="0">
                        <a:solidFill>
                          <a:srgbClr val="C00000"/>
                        </a:solidFill>
                        <a:latin typeface="Cambria Math"/>
                      </a:rPr>
                      <m:t>𝒔</m:t>
                    </m:r>
                  </m:oMath>
                </a14:m>
                <a:endParaRPr lang="en-US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2600" y="4286836"/>
                <a:ext cx="1676400" cy="923330"/>
              </a:xfrm>
              <a:prstGeom prst="rect">
                <a:avLst/>
              </a:prstGeom>
              <a:blipFill rotWithShape="0">
                <a:blip r:embed="rId3"/>
                <a:stretch>
                  <a:fillRect l="-2909" t="-3289" r="-5455" b="-92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3810000" y="4363037"/>
            <a:ext cx="167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C00000"/>
                </a:solidFill>
              </a:rPr>
              <a:t>Transition probability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48300" y="4439237"/>
            <a:ext cx="167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C00000"/>
                </a:solidFill>
              </a:rPr>
              <a:t>Immediate Reward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620000" y="4439237"/>
            <a:ext cx="2209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C00000"/>
                </a:solidFill>
              </a:rPr>
              <a:t>Discounted Expected Future Reward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03E670-BF08-4DE4-8D9E-45D9BC311A3F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84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MDP as a </a:t>
            </a:r>
            <a:r>
              <a:rPr lang="en-US" dirty="0" smtClean="0"/>
              <a:t>Decision Response </a:t>
            </a:r>
            <a:r>
              <a:rPr lang="en-US" dirty="0"/>
              <a:t>Model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582057"/>
                <a:ext cx="10515600" cy="4150405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2400" dirty="0" smtClean="0"/>
                  <a:t>We assume rationality, but not optimal choice.</a:t>
                </a:r>
              </a:p>
              <a:p>
                <a:pPr marL="0" indent="0">
                  <a:buNone/>
                </a:pPr>
                <a:r>
                  <a:rPr lang="en-US" sz="2400" dirty="0" smtClean="0"/>
                  <a:t>The probability of action choice is modeled as a Boltzmann function.</a:t>
                </a:r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endParaRPr lang="en-US" sz="1200" dirty="0" smtClean="0"/>
              </a:p>
              <a:p>
                <a:pPr marL="0" indent="0">
                  <a:spcBef>
                    <a:spcPts val="18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</a:rPr>
                        <m:t>𝑝</m:t>
                      </m:r>
                      <m:d>
                        <m:d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e>
                          <m:r>
                            <a:rPr lang="en-US" sz="2800" i="1">
                              <a:latin typeface="Cambria Math"/>
                            </a:rPr>
                            <m:t>𝑠</m:t>
                          </m:r>
                        </m:e>
                      </m:d>
                      <m:r>
                        <a:rPr lang="en-US" sz="2800" i="1">
                          <a:latin typeface="Cambria Math"/>
                        </a:rPr>
                        <m:t>∝</m:t>
                      </m:r>
                      <m:func>
                        <m:func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800">
                              <a:latin typeface="Cambria Math"/>
                            </a:rPr>
                            <m:t>exp</m:t>
                          </m:r>
                        </m:fName>
                        <m:e>
                          <m:d>
                            <m:d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𝑄</m:t>
                              </m:r>
                              <m:r>
                                <a:rPr lang="en-US" sz="2800" i="1"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sz="2800" i="1">
                                  <a:latin typeface="Cambria Math"/>
                                </a:rPr>
                                <m:t>𝑠</m:t>
                              </m:r>
                              <m:r>
                                <a:rPr lang="en-US" sz="2800" i="1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2800" i="1">
                                  <a:latin typeface="Cambria Math"/>
                                </a:rPr>
                                <m:t>𝑎</m:t>
                              </m:r>
                              <m:r>
                                <a:rPr lang="en-US" sz="2800" i="1">
                                  <a:latin typeface="Cambria Math"/>
                                </a:rPr>
                                <m:t>)</m:t>
                              </m:r>
                              <m:sSub>
                                <m:sSub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latin typeface="Cambria Math"/>
                                    </a:rPr>
                                    <m:t>𝛽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latin typeface="Cambria Math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</m:oMath>
                  </m:oMathPara>
                </a14:m>
                <a:endParaRPr lang="en-US" sz="2800" i="1" dirty="0" smtClean="0"/>
              </a:p>
              <a:p>
                <a:pPr marL="0" indent="0">
                  <a:spcBef>
                    <a:spcPts val="1800"/>
                  </a:spcBef>
                  <a:buNone/>
                </a:pPr>
                <a:endParaRPr lang="en-US" sz="1050" i="1" dirty="0"/>
              </a:p>
              <a:p>
                <a:pPr marL="0" indent="0">
                  <a:spcBef>
                    <a:spcPts val="18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/>
                            </a:rPr>
                            <m:t>𝛽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US" sz="2800" i="1">
                          <a:latin typeface="Cambria Math"/>
                        </a:rPr>
                        <m:t>∈[0,∞)</m:t>
                      </m:r>
                    </m:oMath>
                  </m:oMathPara>
                </a14:m>
                <a:endParaRPr lang="en-US" sz="2800" i="1" dirty="0"/>
              </a:p>
              <a:p>
                <a:pPr marL="0" indent="0">
                  <a:buNone/>
                </a:pPr>
                <a:endParaRPr lang="en-US" sz="1000" dirty="0" smtClean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582057"/>
                <a:ext cx="10515600" cy="4150405"/>
              </a:xfrm>
              <a:blipFill rotWithShape="0">
                <a:blip r:embed="rId2"/>
                <a:stretch>
                  <a:fillRect l="-928" t="-20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03E670-BF08-4DE4-8D9E-45D9BC311A3F}" type="slidenum">
              <a:rPr lang="en-US" smtClean="0"/>
              <a:t>25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3571103" y="5029200"/>
                <a:ext cx="7970108" cy="939114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𝑄</m:t>
                      </m:r>
                      <m:d>
                        <m:d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𝑠</m:t>
                          </m:r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𝑎</m:t>
                          </m:r>
                        </m:e>
                      </m:d>
                      <m:r>
                        <a:rPr lang="en-US" i="1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p>
                            <m:sSup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𝑠</m:t>
                              </m:r>
                            </m:e>
                            <m:sup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∈ </m:t>
                          </m:r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𝑆</m:t>
                          </m:r>
                        </m:sub>
                        <m:sup/>
                        <m:e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𝑝</m:t>
                          </m:r>
                          <m:d>
                            <m:d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𝑠</m:t>
                                  </m:r>
                                </m:e>
                                <m:sup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′</m:t>
                                  </m:r>
                                </m:sup>
                              </m:sSup>
                            </m:e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𝑠</m:t>
                              </m:r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𝑎</m:t>
                              </m:r>
                            </m:e>
                          </m:d>
                          <m:d>
                            <m:d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𝑅</m:t>
                              </m:r>
                              <m:d>
                                <m:dPr>
                                  <m:ctrlP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𝑠</m:t>
                                  </m:r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,</m:t>
                                  </m:r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𝑎</m:t>
                                  </m:r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,</m:t>
                                  </m:r>
                                  <m:sSup>
                                    <m:sSupPr>
                                      <m:ctrlP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𝑠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′</m:t>
                                      </m:r>
                                    </m:sup>
                                  </m:sSup>
                                </m:e>
                              </m:d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𝛾</m:t>
                              </m:r>
                              <m:nary>
                                <m:naryPr>
                                  <m:chr m:val="∑"/>
                                  <m:supHide m:val="on"/>
                                  <m:ctrlP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𝑎</m:t>
                                  </m:r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′∈</m:t>
                                  </m:r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𝐴</m:t>
                                  </m:r>
                                </m:sub>
                                <m:sup/>
                                <m:e>
                                  <m:r>
                                    <a:rPr lang="en-US" i="1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𝑝</m:t>
                                  </m:r>
                                  <m:d>
                                    <m:dPr>
                                      <m:ctrlPr>
                                        <a:rPr lang="en-US" i="1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i="1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𝑎</m:t>
                                      </m:r>
                                      <m:r>
                                        <a:rPr lang="en-US" i="1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′</m:t>
                                      </m:r>
                                    </m:e>
                                    <m:e>
                                      <m:r>
                                        <a:rPr lang="en-US" i="1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𝑠</m:t>
                                      </m:r>
                                      <m:r>
                                        <a:rPr lang="en-US" i="1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′</m:t>
                                      </m:r>
                                    </m:e>
                                  </m:d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𝑄</m:t>
                                  </m:r>
                                  <m:d>
                                    <m:dPr>
                                      <m:ctrlP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𝑠</m:t>
                                      </m:r>
                                      <m: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′,</m:t>
                                      </m:r>
                                      <m: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𝑎</m:t>
                                      </m:r>
                                      <m: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′</m:t>
                                      </m:r>
                                    </m:e>
                                  </m:d>
                                </m:e>
                              </m:nary>
                            </m:e>
                          </m:d>
                        </m:e>
                      </m:nary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1103" y="5029200"/>
                <a:ext cx="7970108" cy="939114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  <a:ln w="190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22951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MDP as a </a:t>
            </a:r>
            <a:r>
              <a:rPr lang="en-US" dirty="0" smtClean="0"/>
              <a:t>Decision Response </a:t>
            </a:r>
            <a:r>
              <a:rPr lang="en-US" dirty="0"/>
              <a:t>Model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582057"/>
                <a:ext cx="10515600" cy="4150405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2400" dirty="0" smtClean="0"/>
                  <a:t>We assume rationality, but not optimal choice.</a:t>
                </a:r>
              </a:p>
              <a:p>
                <a:pPr marL="0" indent="0">
                  <a:buNone/>
                </a:pPr>
                <a:r>
                  <a:rPr lang="en-US" sz="2400" dirty="0" smtClean="0"/>
                  <a:t>The probability of action choice is modeled as a Boltzmann function.</a:t>
                </a:r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endParaRPr lang="en-US" sz="1200" dirty="0" smtClean="0"/>
              </a:p>
              <a:p>
                <a:pPr marL="0" indent="0">
                  <a:spcBef>
                    <a:spcPts val="18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</a:rPr>
                        <m:t>𝑝</m:t>
                      </m:r>
                      <m:d>
                        <m:d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e>
                          <m:r>
                            <a:rPr lang="en-US" sz="2800" i="1">
                              <a:latin typeface="Cambria Math"/>
                            </a:rPr>
                            <m:t>𝑠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8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  <m:r>
                        <a:rPr lang="en-US" sz="2800" i="1">
                          <a:latin typeface="Cambria Math"/>
                        </a:rPr>
                        <m:t>∝</m:t>
                      </m:r>
                      <m:func>
                        <m:func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800">
                              <a:latin typeface="Cambria Math"/>
                            </a:rPr>
                            <m:t>exp</m:t>
                          </m:r>
                        </m:fName>
                        <m:e>
                          <m:d>
                            <m:d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𝑄</m:t>
                              </m:r>
                              <m:r>
                                <a:rPr lang="en-US" sz="2800" i="1"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sz="2800" i="1">
                                  <a:latin typeface="Cambria Math"/>
                                </a:rPr>
                                <m:t>𝑠</m:t>
                              </m:r>
                              <m:r>
                                <a:rPr lang="en-US" sz="2800" i="1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2800" i="1">
                                  <a:latin typeface="Cambria Math"/>
                                </a:rPr>
                                <m:t>𝑎</m:t>
                              </m:r>
                              <m:r>
                                <a:rPr lang="en-US" sz="2800" i="1">
                                  <a:latin typeface="Cambria Math"/>
                                </a:rPr>
                                <m:t>|</m:t>
                              </m:r>
                              <m:sSub>
                                <m:sSubPr>
                                  <m:ctrlPr>
                                    <a:rPr lang="en-US" sz="280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𝛽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𝑗</m:t>
                                  </m:r>
                                </m:sub>
                              </m:sSub>
                              <m:r>
                                <a:rPr lang="en-US" sz="2800" i="1">
                                  <a:latin typeface="Cambria Math"/>
                                </a:rPr>
                                <m:t>)</m:t>
                              </m:r>
                              <m:sSub>
                                <m:sSub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latin typeface="Cambria Math"/>
                                    </a:rPr>
                                    <m:t>𝛽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latin typeface="Cambria Math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</m:oMath>
                  </m:oMathPara>
                </a14:m>
                <a:endParaRPr lang="en-US" sz="2800" i="1" dirty="0" smtClean="0"/>
              </a:p>
              <a:p>
                <a:pPr marL="0" indent="0">
                  <a:spcBef>
                    <a:spcPts val="1800"/>
                  </a:spcBef>
                  <a:buNone/>
                </a:pPr>
                <a:endParaRPr lang="en-US" sz="1050" i="1" dirty="0"/>
              </a:p>
              <a:p>
                <a:pPr marL="0" indent="0">
                  <a:spcBef>
                    <a:spcPts val="18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/>
                            </a:rPr>
                            <m:t>𝛽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US" sz="2800" i="1">
                          <a:latin typeface="Cambria Math"/>
                        </a:rPr>
                        <m:t>∈[0,∞)</m:t>
                      </m:r>
                    </m:oMath>
                  </m:oMathPara>
                </a14:m>
                <a:endParaRPr lang="en-US" sz="2800" i="1" dirty="0"/>
              </a:p>
              <a:p>
                <a:pPr marL="0" indent="0">
                  <a:buNone/>
                </a:pPr>
                <a:endParaRPr lang="en-US" sz="1000" dirty="0" smtClean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582057"/>
                <a:ext cx="10515600" cy="4150405"/>
              </a:xfrm>
              <a:blipFill rotWithShape="0">
                <a:blip r:embed="rId2"/>
                <a:stretch>
                  <a:fillRect l="-928" t="-20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03E670-BF08-4DE4-8D9E-45D9BC311A3F}" type="slidenum">
              <a:rPr lang="en-US" smtClean="0"/>
              <a:t>26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3571103" y="5029200"/>
                <a:ext cx="7970108" cy="939114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𝑄</m:t>
                      </m:r>
                      <m:d>
                        <m:d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𝑠</m:t>
                          </m:r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𝑎</m:t>
                          </m:r>
                          <m: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|</m:t>
                          </m:r>
                          <m:sSub>
                            <m:sSubPr>
                              <m:ctrlPr>
                                <a:rPr lang="en-US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  <m:r>
                        <a:rPr lang="en-US" i="1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p>
                            <m:sSup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𝑠</m:t>
                              </m:r>
                            </m:e>
                            <m:sup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∈ </m:t>
                          </m:r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𝑆</m:t>
                          </m:r>
                        </m:sub>
                        <m:sup/>
                        <m:e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𝑝</m:t>
                          </m:r>
                          <m:d>
                            <m:d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𝑠</m:t>
                                  </m:r>
                                </m:e>
                                <m:sup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′</m:t>
                                  </m:r>
                                </m:sup>
                              </m:sSup>
                            </m:e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𝑠</m:t>
                              </m:r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𝑎</m:t>
                              </m:r>
                            </m:e>
                          </m:d>
                          <m:d>
                            <m:d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𝑅</m:t>
                              </m:r>
                              <m:d>
                                <m:dPr>
                                  <m:ctrlP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𝑠</m:t>
                                  </m:r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,</m:t>
                                  </m:r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𝑎</m:t>
                                  </m:r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,</m:t>
                                  </m:r>
                                  <m:sSup>
                                    <m:sSupPr>
                                      <m:ctrlP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𝑠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′</m:t>
                                      </m:r>
                                    </m:sup>
                                  </m:sSup>
                                </m:e>
                              </m:d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𝛾</m:t>
                              </m:r>
                              <m:nary>
                                <m:naryPr>
                                  <m:chr m:val="∑"/>
                                  <m:supHide m:val="on"/>
                                  <m:ctrlP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𝑎</m:t>
                                  </m:r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′∈</m:t>
                                  </m:r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𝐴</m:t>
                                  </m:r>
                                </m:sub>
                                <m:sup/>
                                <m:e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𝑝</m:t>
                                  </m:r>
                                  <m:d>
                                    <m:dPr>
                                      <m:ctrlP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𝑎</m:t>
                                      </m:r>
                                      <m: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′</m:t>
                                      </m:r>
                                    </m:e>
                                    <m:e>
                                      <m: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𝑠</m:t>
                                      </m:r>
                                      <m: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′,</m:t>
                                      </m:r>
                                      <m:sSub>
                                        <m:sSubPr>
                                          <m:ctrlPr>
                                            <a:rPr lang="en-US" i="1">
                                              <a:solidFill>
                                                <a:srgbClr val="C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i="1">
                                              <a:solidFill>
                                                <a:srgbClr val="C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𝛽</m:t>
                                          </m:r>
                                        </m:e>
                                        <m:sub>
                                          <m:r>
                                            <a:rPr lang="en-US" i="1">
                                              <a:solidFill>
                                                <a:srgbClr val="C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𝑗</m:t>
                                          </m:r>
                                        </m:sub>
                                      </m:sSub>
                                    </m:e>
                                  </m:d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𝑄</m:t>
                                  </m:r>
                                  <m:d>
                                    <m:dPr>
                                      <m:ctrlP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𝑠</m:t>
                                      </m:r>
                                      <m: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′,</m:t>
                                      </m:r>
                                      <m: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𝑎</m:t>
                                      </m:r>
                                      <m: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′|</m:t>
                                      </m:r>
                                      <m:sSub>
                                        <m:sSubPr>
                                          <m:ctrlPr>
                                            <a:rPr lang="en-US" i="1">
                                              <a:solidFill>
                                                <a:srgbClr val="C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i="1">
                                              <a:solidFill>
                                                <a:srgbClr val="C00000"/>
                                              </a:solidFill>
                                              <a:latin typeface="Cambria Math"/>
                                            </a:rPr>
                                            <m:t>𝛽</m:t>
                                          </m:r>
                                        </m:e>
                                        <m:sub>
                                          <m:r>
                                            <a:rPr lang="en-US" i="1">
                                              <a:solidFill>
                                                <a:srgbClr val="C00000"/>
                                              </a:solidFill>
                                              <a:latin typeface="Cambria Math"/>
                                            </a:rPr>
                                            <m:t>𝑗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</m:nary>
                            </m:e>
                          </m:d>
                        </m:e>
                      </m:nary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1103" y="5029200"/>
                <a:ext cx="7970108" cy="939114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  <a:ln w="190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03756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MDP as </a:t>
            </a:r>
            <a:r>
              <a:rPr lang="en-US" dirty="0" smtClean="0"/>
              <a:t>a Decision Response </a:t>
            </a:r>
            <a:r>
              <a:rPr lang="en-US" dirty="0"/>
              <a:t>Model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03E670-BF08-4DE4-8D9E-45D9BC311A3F}" type="slidenum">
              <a:rPr lang="en-US" smtClean="0"/>
              <a:t>27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3"/>
              <p:cNvSpPr txBox="1">
                <a:spLocks/>
              </p:cNvSpPr>
              <p:nvPr/>
            </p:nvSpPr>
            <p:spPr bwMode="auto">
              <a:xfrm>
                <a:off x="1495168" y="1421027"/>
                <a:ext cx="8487032" cy="45225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rmAutofit fontScale="77500" lnSpcReduction="20000"/>
              </a:bodyPr>
              <a:lstStyle>
                <a:lvl1pPr marL="228600" indent="-228600" algn="l" rtl="0" eaLnBrk="1" fontAlgn="base" hangingPunct="1">
                  <a:lnSpc>
                    <a:spcPct val="90000"/>
                  </a:lnSpc>
                  <a:spcBef>
                    <a:spcPts val="1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lvl1pPr>
                <a:lvl2pPr marL="685800" indent="-228600" algn="l" rtl="0" eaLnBrk="1" fontAlgn="base" hangingPunct="1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kern="120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lvl2pPr>
                <a:lvl3pPr marL="1143000" indent="-228600" algn="l" rtl="0" eaLnBrk="1" fontAlgn="base" hangingPunct="1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lvl3pPr>
                <a:lvl4pPr marL="1600200" indent="-228600" algn="l" rtl="0" eaLnBrk="1" fontAlgn="base" hangingPunct="1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400" kern="120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lvl4pPr>
                <a:lvl5pPr marL="2057400" indent="-228600" algn="l" rtl="0" eaLnBrk="1" fontAlgn="base" hangingPunct="1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200" kern="120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sz="2900" dirty="0" smtClean="0"/>
                  <a:t>Full MDP Measurement model: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US" sz="1800" dirty="0"/>
              </a:p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400" i="1">
                          <a:latin typeface="Cambria Math"/>
                        </a:rPr>
                        <m:t>𝑝</m:t>
                      </m:r>
                      <m:d>
                        <m:dPr>
                          <m:ctrlPr>
                            <a:rPr lang="en-US" sz="3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400" i="1">
                                  <a:latin typeface="Cambria Math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3400" i="1">
                                  <a:latin typeface="Cambria Math"/>
                                </a:rPr>
                                <m:t>𝑠𝑗</m:t>
                              </m:r>
                            </m:sub>
                          </m:sSub>
                          <m:r>
                            <a:rPr lang="en-US" sz="3400" i="1">
                              <a:latin typeface="Cambria Math"/>
                            </a:rPr>
                            <m:t>=</m:t>
                          </m:r>
                          <m:r>
                            <a:rPr lang="en-US" sz="3400" i="1">
                              <a:latin typeface="Cambria Math"/>
                            </a:rPr>
                            <m:t>𝑎</m:t>
                          </m:r>
                        </m:e>
                        <m:e>
                          <m:r>
                            <a:rPr lang="en-US" sz="3400" i="1">
                              <a:latin typeface="Cambria Math"/>
                            </a:rPr>
                            <m:t>𝑠</m:t>
                          </m:r>
                          <m:r>
                            <a:rPr lang="en-US" sz="3400" i="1">
                              <a:latin typeface="Cambria Math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3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400" i="1">
                                  <a:latin typeface="Cambria Math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en-US" sz="3400" i="1">
                                  <a:latin typeface="Cambria Math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  <m:r>
                        <a:rPr lang="en-US" sz="3400" i="1">
                          <a:latin typeface="Cambria Math"/>
                        </a:rPr>
                        <m:t>= </m:t>
                      </m:r>
                      <m:f>
                        <m:fPr>
                          <m:ctrlPr>
                            <a:rPr lang="en-US" sz="3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sz="34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3400">
                                  <a:latin typeface="Cambria Math"/>
                                </a:rPr>
                                <m:t>exp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sz="3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400" i="1">
                                      <a:latin typeface="Cambria Math"/>
                                    </a:rPr>
                                    <m:t>𝑄</m:t>
                                  </m:r>
                                  <m:r>
                                    <a:rPr lang="en-US" sz="3400" i="1">
                                      <a:latin typeface="Cambria Math"/>
                                    </a:rPr>
                                    <m:t>(</m:t>
                                  </m:r>
                                  <m:r>
                                    <a:rPr lang="en-US" sz="3400" i="1">
                                      <a:latin typeface="Cambria Math"/>
                                    </a:rPr>
                                    <m:t>𝑠</m:t>
                                  </m:r>
                                  <m:r>
                                    <a:rPr lang="en-US" sz="3400" i="1">
                                      <a:latin typeface="Cambria Math"/>
                                    </a:rPr>
                                    <m:t>,</m:t>
                                  </m:r>
                                  <m:r>
                                    <a:rPr lang="en-US" sz="3400" i="1">
                                      <a:latin typeface="Cambria Math"/>
                                    </a:rPr>
                                    <m:t>𝑎</m:t>
                                  </m:r>
                                  <m:r>
                                    <a:rPr lang="en-US" sz="3400" i="1">
                                      <a:latin typeface="Cambria Math"/>
                                    </a:rPr>
                                    <m:t>|</m:t>
                                  </m:r>
                                  <m:sSub>
                                    <m:sSubPr>
                                      <m:ctrlPr>
                                        <a:rPr lang="en-US" sz="3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3400" i="1">
                                          <a:latin typeface="Cambria Math"/>
                                        </a:rPr>
                                        <m:t>𝛽</m:t>
                                      </m:r>
                                    </m:e>
                                    <m:sub>
                                      <m:r>
                                        <a:rPr lang="en-US" sz="3400" i="1">
                                          <a:latin typeface="Cambria Math"/>
                                        </a:rPr>
                                        <m:t>𝑗</m:t>
                                      </m:r>
                                    </m:sub>
                                  </m:sSub>
                                  <m:r>
                                    <a:rPr lang="en-US" sz="3400" i="1">
                                      <a:latin typeface="Cambria Math"/>
                                    </a:rPr>
                                    <m:t>)</m:t>
                                  </m:r>
                                  <m:sSub>
                                    <m:sSubPr>
                                      <m:ctrlPr>
                                        <a:rPr lang="en-US" sz="3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3400" i="1">
                                          <a:latin typeface="Cambria Math"/>
                                        </a:rPr>
                                        <m:t>𝛽</m:t>
                                      </m:r>
                                    </m:e>
                                    <m:sub>
                                      <m:r>
                                        <a:rPr lang="en-US" sz="3400" i="1">
                                          <a:latin typeface="Cambria Math"/>
                                        </a:rPr>
                                        <m:t>𝑗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func>
                        </m:num>
                        <m:den>
                          <m:nary>
                            <m:naryPr>
                              <m:chr m:val="∑"/>
                              <m:supHide m:val="on"/>
                              <m:ctrlPr>
                                <a:rPr lang="en-US" sz="34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sSup>
                                <m:sSupPr>
                                  <m:ctrlPr>
                                    <a:rPr lang="en-US" sz="3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400" i="1">
                                      <a:latin typeface="Cambria Math"/>
                                    </a:rPr>
                                    <m:t>𝑎</m:t>
                                  </m:r>
                                </m:e>
                                <m:sup>
                                  <m:r>
                                    <a:rPr lang="en-US" sz="3400" i="1">
                                      <a:latin typeface="Cambria Math"/>
                                    </a:rPr>
                                    <m:t>′</m:t>
                                  </m:r>
                                </m:sup>
                              </m:sSup>
                              <m:r>
                                <a:rPr lang="en-US" sz="3400" i="1">
                                  <a:latin typeface="Cambria Math"/>
                                </a:rPr>
                                <m:t>∈</m:t>
                              </m:r>
                              <m:sSub>
                                <m:sSubPr>
                                  <m:ctrlPr>
                                    <a:rPr lang="en-US" sz="3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400" i="1">
                                      <a:latin typeface="Cambria Math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sz="3400" i="1">
                                      <a:latin typeface="Cambria Math"/>
                                    </a:rPr>
                                    <m:t>𝑠</m:t>
                                  </m:r>
                                </m:sub>
                              </m:sSub>
                            </m:sub>
                            <m:sup/>
                            <m:e>
                              <m:func>
                                <m:funcPr>
                                  <m:ctrlPr>
                                    <a:rPr lang="en-US" sz="34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3400">
                                      <a:latin typeface="Cambria Math"/>
                                    </a:rPr>
                                    <m:t>exp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en-US" sz="3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3400" i="1">
                                          <a:latin typeface="Cambria Math"/>
                                        </a:rPr>
                                        <m:t>𝑄</m:t>
                                      </m:r>
                                      <m:d>
                                        <m:dPr>
                                          <m:ctrlPr>
                                            <a:rPr lang="en-US" sz="3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sz="3400" i="1">
                                              <a:latin typeface="Cambria Math"/>
                                            </a:rPr>
                                            <m:t>𝑠</m:t>
                                          </m:r>
                                          <m:r>
                                            <a:rPr lang="en-US" sz="3400" i="1">
                                              <a:latin typeface="Cambria Math"/>
                                            </a:rPr>
                                            <m:t>,</m:t>
                                          </m:r>
                                          <m:sSup>
                                            <m:sSupPr>
                                              <m:ctrlPr>
                                                <a:rPr lang="en-US" sz="34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lang="en-US" sz="3400" i="1">
                                                  <a:latin typeface="Cambria Math"/>
                                                </a:rPr>
                                                <m:t>𝑎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sz="3400" i="1">
                                                  <a:latin typeface="Cambria Math"/>
                                                </a:rPr>
                                                <m:t>′</m:t>
                                              </m:r>
                                            </m:sup>
                                          </m:sSup>
                                          <m:r>
                                            <a:rPr lang="en-US" sz="3400" i="1">
                                              <a:latin typeface="Cambria Math"/>
                                            </a:rPr>
                                            <m:t>|</m:t>
                                          </m:r>
                                          <m:sSub>
                                            <m:sSubPr>
                                              <m:ctrlPr>
                                                <a:rPr lang="en-US" sz="34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sz="3400" i="1">
                                                  <a:latin typeface="Cambria Math"/>
                                                </a:rPr>
                                                <m:t>𝛽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3400" i="1">
                                                  <a:latin typeface="Cambria Math"/>
                                                </a:rPr>
                                                <m:t>𝑗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  <m:sSub>
                                        <m:sSubPr>
                                          <m:ctrlPr>
                                            <a:rPr lang="en-US" sz="3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3400" i="1">
                                              <a:latin typeface="Cambria Math"/>
                                            </a:rPr>
                                            <m:t>𝛽</m:t>
                                          </m:r>
                                        </m:e>
                                        <m:sub>
                                          <m:r>
                                            <a:rPr lang="en-US" sz="3400" i="1">
                                              <a:latin typeface="Cambria Math"/>
                                            </a:rPr>
                                            <m:t>𝑗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</m:func>
                            </m:e>
                          </m:nary>
                        </m:den>
                      </m:f>
                    </m:oMath>
                  </m:oMathPara>
                </a14:m>
                <a:endParaRPr lang="en-US" sz="3400" dirty="0"/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US" sz="1100" dirty="0"/>
              </a:p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/>
                            </a:rPr>
                            <m:t>𝛽</m:t>
                          </m:r>
                        </m:e>
                        <m:sub>
                          <m:r>
                            <a:rPr lang="en-US" sz="2800" i="1">
                              <a:latin typeface="Cambria Math"/>
                            </a:rPr>
                            <m:t>𝑗</m:t>
                          </m:r>
                        </m:sub>
                      </m:sSub>
                      <m:r>
                        <a:rPr lang="en-US" sz="2800" i="1">
                          <a:latin typeface="Cambria Math"/>
                        </a:rPr>
                        <m:t>~</m:t>
                      </m:r>
                      <m:r>
                        <a:rPr lang="en-US" sz="2800" i="1">
                          <a:latin typeface="Cambria Math"/>
                        </a:rPr>
                        <m:t>𝑙𝑛</m:t>
                      </m:r>
                      <m:r>
                        <m:rPr>
                          <m:nor/>
                        </m:rPr>
                        <a:rPr lang="en-US" sz="2800">
                          <a:latin typeface="Cambria Math"/>
                        </a:rPr>
                        <m:t>N</m:t>
                      </m:r>
                      <m:r>
                        <a:rPr lang="en-US" sz="2800" i="1">
                          <a:latin typeface="Cambria Math"/>
                        </a:rPr>
                        <m:t>(</m:t>
                      </m:r>
                      <m:r>
                        <a:rPr lang="en-US" sz="2800" i="1">
                          <a:latin typeface="Cambria Math"/>
                        </a:rPr>
                        <m:t>𝜇</m:t>
                      </m:r>
                      <m:r>
                        <a:rPr lang="en-US" sz="2800" i="1">
                          <a:latin typeface="Cambria Math"/>
                        </a:rPr>
                        <m:t>,</m:t>
                      </m:r>
                      <m:r>
                        <a:rPr lang="en-US" sz="2800" i="1">
                          <a:latin typeface="Cambria Math"/>
                        </a:rPr>
                        <m:t>𝜎</m:t>
                      </m:r>
                      <m:r>
                        <a:rPr lang="en-US" sz="2800" i="1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800" dirty="0"/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US" sz="1800" dirty="0"/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US" sz="2900" dirty="0"/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sz="2900" dirty="0"/>
                  <a:t>Similar to Nominal Response Model (Bock, 1972)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US" dirty="0"/>
              </a:p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400" i="1">
                          <a:latin typeface="Cambria Math"/>
                        </a:rPr>
                        <m:t>𝑝</m:t>
                      </m:r>
                      <m:d>
                        <m:dPr>
                          <m:ctrlPr>
                            <a:rPr lang="en-US" sz="3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400" i="1">
                                  <a:latin typeface="Cambria Math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3400" i="1">
                                  <a:latin typeface="Cambria Math"/>
                                </a:rPr>
                                <m:t>𝑠𝑗</m:t>
                              </m:r>
                            </m:sub>
                          </m:sSub>
                          <m:r>
                            <a:rPr lang="en-US" sz="3400" i="1">
                              <a:latin typeface="Cambria Math"/>
                            </a:rPr>
                            <m:t>=</m:t>
                          </m:r>
                          <m:r>
                            <a:rPr lang="en-US" sz="3400" i="1">
                              <a:latin typeface="Cambria Math"/>
                            </a:rPr>
                            <m:t>𝑎</m:t>
                          </m:r>
                        </m:e>
                        <m:e>
                          <m:r>
                            <a:rPr lang="en-US" sz="3400" i="1">
                              <a:latin typeface="Cambria Math"/>
                            </a:rPr>
                            <m:t>𝑠</m:t>
                          </m:r>
                        </m:e>
                      </m:d>
                      <m:r>
                        <a:rPr lang="en-US" sz="3400" i="1">
                          <a:latin typeface="Cambria Math"/>
                        </a:rPr>
                        <m:t>= </m:t>
                      </m:r>
                      <m:f>
                        <m:fPr>
                          <m:ctrlPr>
                            <a:rPr lang="en-US" sz="3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sz="34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3400">
                                  <a:latin typeface="Cambria Math"/>
                                </a:rPr>
                                <m:t>exp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sz="3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3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3400" i="1">
                                          <a:latin typeface="Cambria Math"/>
                                        </a:rPr>
                                        <m:t>𝑏</m:t>
                                      </m:r>
                                    </m:e>
                                    <m:sub>
                                      <m:r>
                                        <a:rPr lang="en-US" sz="3400" i="1">
                                          <a:latin typeface="Cambria Math"/>
                                        </a:rPr>
                                        <m:t>𝑠𝑎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sz="3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3400" i="1">
                                          <a:latin typeface="Cambria Math"/>
                                        </a:rPr>
                                        <m:t>𝜃</m:t>
                                      </m:r>
                                    </m:e>
                                    <m:sub>
                                      <m:r>
                                        <a:rPr lang="en-US" sz="3400" i="1">
                                          <a:latin typeface="Cambria Math"/>
                                        </a:rPr>
                                        <m:t>𝑗</m:t>
                                      </m:r>
                                    </m:sub>
                                  </m:sSub>
                                  <m:r>
                                    <a:rPr lang="en-US" sz="3400" i="1">
                                      <a:latin typeface="Cambria Math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sz="3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3400" i="1">
                                          <a:latin typeface="Cambria Math"/>
                                        </a:rPr>
                                        <m:t>𝜁</m:t>
                                      </m:r>
                                    </m:e>
                                    <m:sub>
                                      <m:r>
                                        <a:rPr lang="en-US" sz="3400" i="1">
                                          <a:latin typeface="Cambria Math"/>
                                        </a:rPr>
                                        <m:t>𝑠𝑎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func>
                        </m:num>
                        <m:den>
                          <m:nary>
                            <m:naryPr>
                              <m:chr m:val="∑"/>
                              <m:supHide m:val="on"/>
                              <m:ctrlPr>
                                <a:rPr lang="en-US" sz="34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sSup>
                                <m:sSupPr>
                                  <m:ctrlPr>
                                    <a:rPr lang="en-US" sz="3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400" i="1">
                                      <a:latin typeface="Cambria Math"/>
                                    </a:rPr>
                                    <m:t>𝑎</m:t>
                                  </m:r>
                                </m:e>
                                <m:sup>
                                  <m:r>
                                    <a:rPr lang="en-US" sz="3400" i="1">
                                      <a:latin typeface="Cambria Math"/>
                                    </a:rPr>
                                    <m:t>′</m:t>
                                  </m:r>
                                </m:sup>
                              </m:sSup>
                              <m:r>
                                <a:rPr lang="en-US" sz="3400" i="1">
                                  <a:latin typeface="Cambria Math"/>
                                </a:rPr>
                                <m:t>∈</m:t>
                              </m:r>
                              <m:sSub>
                                <m:sSubPr>
                                  <m:ctrlPr>
                                    <a:rPr lang="en-US" sz="3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400" i="1">
                                      <a:latin typeface="Cambria Math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sz="3400" i="1">
                                      <a:latin typeface="Cambria Math"/>
                                    </a:rPr>
                                    <m:t>𝑠</m:t>
                                  </m:r>
                                </m:sub>
                              </m:sSub>
                            </m:sub>
                            <m:sup/>
                            <m:e>
                              <m:func>
                                <m:funcPr>
                                  <m:ctrlPr>
                                    <a:rPr lang="en-US" sz="34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3400">
                                      <a:latin typeface="Cambria Math"/>
                                    </a:rPr>
                                    <m:t>exp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en-US" sz="3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sz="3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3400" i="1">
                                              <a:latin typeface="Cambria Math"/>
                                            </a:rPr>
                                            <m:t>𝑏</m:t>
                                          </m:r>
                                        </m:e>
                                        <m:sub>
                                          <m:r>
                                            <a:rPr lang="en-US" sz="3400" i="1">
                                              <a:latin typeface="Cambria Math"/>
                                            </a:rPr>
                                            <m:t>𝑠𝑎</m:t>
                                          </m:r>
                                          <m:r>
                                            <a:rPr lang="en-US" sz="3400" i="1">
                                              <a:latin typeface="Cambria Math"/>
                                            </a:rPr>
                                            <m:t>′</m:t>
                                          </m:r>
                                        </m:sub>
                                      </m:sSub>
                                      <m:sSub>
                                        <m:sSubPr>
                                          <m:ctrlPr>
                                            <a:rPr lang="en-US" sz="3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3400" i="1">
                                              <a:latin typeface="Cambria Math"/>
                                            </a:rPr>
                                            <m:t>𝜃</m:t>
                                          </m:r>
                                        </m:e>
                                        <m:sub>
                                          <m:r>
                                            <a:rPr lang="en-US" sz="3400" i="1">
                                              <a:latin typeface="Cambria Math"/>
                                            </a:rPr>
                                            <m:t>𝑗</m:t>
                                          </m:r>
                                        </m:sub>
                                      </m:sSub>
                                      <m:r>
                                        <a:rPr lang="en-US" sz="3400" i="1">
                                          <a:latin typeface="Cambria Math"/>
                                        </a:rPr>
                                        <m:t>−</m:t>
                                      </m:r>
                                      <m:sSub>
                                        <m:sSubPr>
                                          <m:ctrlPr>
                                            <a:rPr lang="en-US" sz="3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3400" i="1">
                                              <a:latin typeface="Cambria Math"/>
                                            </a:rPr>
                                            <m:t>𝜁</m:t>
                                          </m:r>
                                        </m:e>
                                        <m:sub>
                                          <m:r>
                                            <a:rPr lang="en-US" sz="3400" i="1">
                                              <a:latin typeface="Cambria Math"/>
                                            </a:rPr>
                                            <m:t>𝑠𝑎</m:t>
                                          </m:r>
                                          <m:r>
                                            <a:rPr lang="en-US" sz="3400" i="1">
                                              <a:latin typeface="Cambria Math"/>
                                            </a:rPr>
                                            <m:t>′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</m:func>
                            </m:e>
                          </m:nary>
                        </m:den>
                      </m:f>
                    </m:oMath>
                  </m:oMathPara>
                </a14:m>
                <a:endParaRPr lang="en-US" sz="3400" dirty="0"/>
              </a:p>
            </p:txBody>
          </p:sp>
        </mc:Choice>
        <mc:Fallback xmlns="">
          <p:sp>
            <p:nvSpPr>
              <p:cNvPr id="5" name="Content Placeholder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95168" y="1421027"/>
                <a:ext cx="8487032" cy="4522573"/>
              </a:xfrm>
              <a:prstGeom prst="rect">
                <a:avLst/>
              </a:prstGeom>
              <a:blipFill rotWithShape="0">
                <a:blip r:embed="rId2"/>
                <a:stretch>
                  <a:fillRect l="-933" t="-3100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24682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21582"/>
          </a:xfrm>
        </p:spPr>
        <p:txBody>
          <a:bodyPr>
            <a:normAutofit/>
          </a:bodyPr>
          <a:lstStyle/>
          <a:p>
            <a:r>
              <a:rPr lang="en-US" dirty="0" smtClean="0"/>
              <a:t>MDP as a Cognitive Model</a:t>
            </a:r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3811253" y="5334000"/>
            <a:ext cx="1263570" cy="71823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chemeClr val="tx1"/>
                </a:solidFill>
              </a:rPr>
              <a:t>Actions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635046" y="6318655"/>
            <a:ext cx="7634505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/>
              <a:t>Adapted from:  Baker, C., Saxe, R., &amp; </a:t>
            </a:r>
            <a:r>
              <a:rPr lang="en-US" sz="1200" err="1"/>
              <a:t>Tenenbaum</a:t>
            </a:r>
            <a:r>
              <a:rPr lang="en-US" sz="1200"/>
              <a:t>, J. (2011). Bayesian theory of mind: Modeling joint belief-desire attribution. In </a:t>
            </a:r>
            <a:r>
              <a:rPr lang="en-US" sz="1200" i="1"/>
              <a:t>Proceedings of the thirty-third annual conference of the cognitive science society</a:t>
            </a:r>
            <a:r>
              <a:rPr lang="en-US" sz="1200"/>
              <a:t> (p. 2469{2474).</a:t>
            </a:r>
          </a:p>
        </p:txBody>
      </p:sp>
      <p:sp>
        <p:nvSpPr>
          <p:cNvPr id="23" name="Rectangle 22"/>
          <p:cNvSpPr/>
          <p:nvPr/>
        </p:nvSpPr>
        <p:spPr>
          <a:xfrm>
            <a:off x="2057400" y="2383539"/>
            <a:ext cx="4495800" cy="25759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3571502" y="3459977"/>
            <a:ext cx="291970" cy="550506"/>
          </a:xfrm>
          <a:prstGeom prst="straightConnector1">
            <a:avLst/>
          </a:prstGeom>
          <a:ln w="5715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4869006" y="3530463"/>
            <a:ext cx="343868" cy="428290"/>
          </a:xfrm>
          <a:prstGeom prst="straightConnector1">
            <a:avLst/>
          </a:prstGeom>
          <a:ln w="57150"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/>
          <p:cNvSpPr/>
          <p:nvPr/>
        </p:nvSpPr>
        <p:spPr>
          <a:xfrm>
            <a:off x="4579998" y="2535939"/>
            <a:ext cx="1744603" cy="9240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>
                <a:solidFill>
                  <a:schemeClr val="tx1"/>
                </a:solidFill>
              </a:rPr>
              <a:t>Beliefs</a:t>
            </a:r>
          </a:p>
        </p:txBody>
      </p:sp>
      <p:sp>
        <p:nvSpPr>
          <p:cNvPr id="7" name="Oval 6"/>
          <p:cNvSpPr/>
          <p:nvPr/>
        </p:nvSpPr>
        <p:spPr>
          <a:xfrm>
            <a:off x="2362200" y="2535939"/>
            <a:ext cx="1789038" cy="9240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>
                <a:solidFill>
                  <a:schemeClr val="tx1"/>
                </a:solidFill>
              </a:rPr>
              <a:t>Goals / Motivation</a:t>
            </a:r>
          </a:p>
        </p:txBody>
      </p:sp>
      <p:sp>
        <p:nvSpPr>
          <p:cNvPr id="8" name="Oval 7"/>
          <p:cNvSpPr/>
          <p:nvPr/>
        </p:nvSpPr>
        <p:spPr>
          <a:xfrm>
            <a:off x="3571502" y="3973509"/>
            <a:ext cx="1752600" cy="838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>
                <a:solidFill>
                  <a:schemeClr val="tx1"/>
                </a:solidFill>
              </a:rPr>
              <a:t>Decision </a:t>
            </a:r>
          </a:p>
          <a:p>
            <a:pPr algn="ctr">
              <a:defRPr/>
            </a:pPr>
            <a:r>
              <a:rPr lang="en-US">
                <a:solidFill>
                  <a:schemeClr val="tx1"/>
                </a:solidFill>
              </a:rPr>
              <a:t>Making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575610" y="4590185"/>
            <a:ext cx="9775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Human</a:t>
            </a:r>
          </a:p>
        </p:txBody>
      </p:sp>
      <p:cxnSp>
        <p:nvCxnSpPr>
          <p:cNvPr id="21" name="Straight Arrow Connector 20"/>
          <p:cNvCxnSpPr/>
          <p:nvPr/>
        </p:nvCxnSpPr>
        <p:spPr>
          <a:xfrm flipH="1">
            <a:off x="4443038" y="4852822"/>
            <a:ext cx="4764" cy="443805"/>
          </a:xfrm>
          <a:prstGeom prst="straightConnector1">
            <a:avLst/>
          </a:prstGeom>
          <a:ln w="57150"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3"/>
          <p:cNvSpPr/>
          <p:nvPr/>
        </p:nvSpPr>
        <p:spPr>
          <a:xfrm>
            <a:off x="3048001" y="1085549"/>
            <a:ext cx="5791200" cy="10443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6136091" y="1166138"/>
            <a:ext cx="1953095" cy="90951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Environment State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8015505" y="1809765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World</a:t>
            </a:r>
          </a:p>
        </p:txBody>
      </p:sp>
      <p:cxnSp>
        <p:nvCxnSpPr>
          <p:cNvPr id="39" name="Elbow Connector 38"/>
          <p:cNvCxnSpPr/>
          <p:nvPr/>
        </p:nvCxnSpPr>
        <p:spPr>
          <a:xfrm rot="5400000" flipH="1" flipV="1">
            <a:off x="4516091" y="2966095"/>
            <a:ext cx="3411477" cy="2130113"/>
          </a:xfrm>
          <a:prstGeom prst="bentConnector3">
            <a:avLst>
              <a:gd name="adj1" fmla="val 315"/>
            </a:avLst>
          </a:prstGeom>
          <a:ln w="41275">
            <a:solidFill>
              <a:schemeClr val="accent4">
                <a:lumMod val="50000"/>
              </a:schemeClr>
            </a:solidFill>
            <a:prstDash val="sysDash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 flipH="1">
            <a:off x="5948424" y="2051551"/>
            <a:ext cx="575201" cy="524563"/>
          </a:xfrm>
          <a:prstGeom prst="straightConnector1">
            <a:avLst/>
          </a:prstGeom>
          <a:ln w="57150"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/>
        </p:nvSpPr>
        <p:spPr>
          <a:xfrm>
            <a:off x="3696781" y="1170168"/>
            <a:ext cx="1953095" cy="90951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Extrinsic Rewards</a:t>
            </a:r>
          </a:p>
        </p:txBody>
      </p:sp>
      <p:cxnSp>
        <p:nvCxnSpPr>
          <p:cNvPr id="24" name="Straight Arrow Connector 23"/>
          <p:cNvCxnSpPr/>
          <p:nvPr/>
        </p:nvCxnSpPr>
        <p:spPr>
          <a:xfrm flipH="1">
            <a:off x="3799586" y="2075787"/>
            <a:ext cx="575201" cy="524563"/>
          </a:xfrm>
          <a:prstGeom prst="straightConnector1">
            <a:avLst/>
          </a:prstGeom>
          <a:ln w="57150"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4488340" y="4931632"/>
                <a:ext cx="107247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/>
                        </a:rPr>
                        <m:t>𝑝</m:t>
                      </m:r>
                      <m:d>
                        <m:d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/>
                            </a:rPr>
                            <m:t>𝑎</m:t>
                          </m:r>
                        </m:e>
                        <m:e>
                          <m:r>
                            <a:rPr lang="en-US" sz="2000" i="1">
                              <a:latin typeface="Cambria Math"/>
                            </a:rPr>
                            <m:t>𝑠</m:t>
                          </m:r>
                        </m:e>
                      </m:d>
                    </m:oMath>
                  </m:oMathPara>
                </a14:m>
                <a:endParaRPr lang="en-US" sz="200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8340" y="4931632"/>
                <a:ext cx="1072474" cy="400110"/>
              </a:xfrm>
              <a:prstGeom prst="rect">
                <a:avLst/>
              </a:prstGeom>
              <a:blipFill>
                <a:blip r:embed="rId3"/>
                <a:stretch>
                  <a:fillRect b="-60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03E670-BF08-4DE4-8D9E-45D9BC311A3F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83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  <p:bldP spid="37" grpId="0"/>
      <p:bldP spid="20" grpId="0" animBg="1"/>
      <p:bldP spid="2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Cognitive Model Components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2337" y="2507510"/>
                <a:ext cx="10515600" cy="1882590"/>
              </a:xfrm>
            </p:spPr>
            <p:txBody>
              <a:bodyPr/>
              <a:lstStyle/>
              <a:p>
                <a:pPr marL="0" indent="0">
                  <a:buNone/>
                </a:pPr>
                <a:endParaRPr lang="en-US" sz="2400" i="1" dirty="0" smtClean="0">
                  <a:latin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/>
                        </a:rPr>
                        <m:t>𝑄</m:t>
                      </m:r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/>
                            </a:rPr>
                            <m:t>𝑠</m:t>
                          </m:r>
                          <m:r>
                            <a:rPr lang="en-US" sz="2400" i="1">
                              <a:latin typeface="Cambria Math"/>
                            </a:rPr>
                            <m:t>,</m:t>
                          </m:r>
                          <m:r>
                            <a:rPr lang="en-US" sz="2400" i="1">
                              <a:latin typeface="Cambria Math"/>
                            </a:rPr>
                            <m:t>𝑎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sz="2400" i="1"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p>
                            <m:sSup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𝑠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sz="2400" i="1">
                              <a:latin typeface="Cambria Math"/>
                            </a:rPr>
                            <m:t>∈ </m:t>
                          </m:r>
                          <m:r>
                            <a:rPr lang="en-US" sz="2400" i="1">
                              <a:latin typeface="Cambria Math"/>
                            </a:rPr>
                            <m:t>𝑆</m:t>
                          </m:r>
                        </m:sub>
                        <m:sup/>
                        <m:e>
                          <m:r>
                            <a:rPr lang="en-US" sz="2400" i="1">
                              <a:latin typeface="Cambria Math"/>
                            </a:rPr>
                            <m:t>𝑝</m:t>
                          </m:r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i="1">
                                      <a:latin typeface="Cambria Math"/>
                                    </a:rPr>
                                    <m:t>𝑠</m:t>
                                  </m:r>
                                </m:e>
                                <m:sup>
                                  <m:r>
                                    <a:rPr lang="en-US" sz="2400" i="1">
                                      <a:latin typeface="Cambria Math"/>
                                    </a:rPr>
                                    <m:t>′</m:t>
                                  </m:r>
                                </m:sup>
                              </m:sSup>
                            </m:e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𝑠</m:t>
                              </m:r>
                              <m:r>
                                <a:rPr lang="en-US" sz="2400" i="1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2400" i="1">
                                  <a:latin typeface="Cambria Math"/>
                                </a:rPr>
                                <m:t>𝑎</m:t>
                              </m:r>
                            </m:e>
                          </m:d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d>
                                <m:d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>
                                      <a:latin typeface="Cambria Math"/>
                                    </a:rPr>
                                    <m:t>𝑠</m:t>
                                  </m:r>
                                  <m:r>
                                    <a:rPr lang="en-US" sz="2400" i="1">
                                      <a:latin typeface="Cambria Math"/>
                                    </a:rPr>
                                    <m:t>,</m:t>
                                  </m:r>
                                  <m:r>
                                    <a:rPr lang="en-US" sz="2400" i="1">
                                      <a:latin typeface="Cambria Math"/>
                                    </a:rPr>
                                    <m:t>𝑎</m:t>
                                  </m:r>
                                  <m:r>
                                    <a:rPr lang="en-US" sz="2400" i="1">
                                      <a:latin typeface="Cambria Math"/>
                                    </a:rPr>
                                    <m:t>,</m:t>
                                  </m:r>
                                  <m:sSup>
                                    <m:sSup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400" i="1">
                                          <a:latin typeface="Cambria Math"/>
                                        </a:rPr>
                                        <m:t>𝑠</m:t>
                                      </m:r>
                                    </m:e>
                                    <m:sup>
                                      <m:r>
                                        <a:rPr lang="en-US" sz="2400" i="1">
                                          <a:latin typeface="Cambria Math"/>
                                        </a:rPr>
                                        <m:t>′</m:t>
                                      </m:r>
                                    </m:sup>
                                  </m:sSup>
                                </m:e>
                              </m:d>
                              <m:r>
                                <a:rPr lang="en-US" sz="2400" i="1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2400" i="1">
                                  <a:latin typeface="Cambria Math"/>
                                </a:rPr>
                                <m:t>𝛾</m:t>
                              </m:r>
                              <m:nary>
                                <m:naryPr>
                                  <m:chr m:val="∑"/>
                                  <m:supHide m:val="on"/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en-US" sz="2400" i="1">
                                      <a:latin typeface="Cambria Math"/>
                                    </a:rPr>
                                    <m:t>𝑎</m:t>
                                  </m:r>
                                  <m:r>
                                    <a:rPr lang="en-US" sz="2400" i="1">
                                      <a:latin typeface="Cambria Math"/>
                                    </a:rPr>
                                    <m:t>′∈</m:t>
                                  </m:r>
                                  <m:r>
                                    <a:rPr lang="en-US" sz="2400" i="1">
                                      <a:latin typeface="Cambria Math"/>
                                    </a:rPr>
                                    <m:t>𝐴</m:t>
                                  </m:r>
                                </m:sub>
                                <m:sup/>
                                <m:e>
                                  <m:r>
                                    <a:rPr lang="en-US" sz="2400" i="1">
                                      <a:latin typeface="Cambria Math"/>
                                    </a:rPr>
                                    <m:t>𝑝</m:t>
                                  </m:r>
                                  <m:d>
                                    <m:d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400" i="1">
                                          <a:latin typeface="Cambria Math"/>
                                        </a:rPr>
                                        <m:t>𝑎</m:t>
                                      </m:r>
                                      <m:r>
                                        <a:rPr lang="en-US" sz="2400" i="1">
                                          <a:latin typeface="Cambria Math"/>
                                        </a:rPr>
                                        <m:t>′</m:t>
                                      </m:r>
                                    </m:e>
                                    <m:e>
                                      <m:r>
                                        <a:rPr lang="en-US" sz="2400" i="1">
                                          <a:latin typeface="Cambria Math"/>
                                        </a:rPr>
                                        <m:t>𝑠</m:t>
                                      </m:r>
                                      <m:r>
                                        <a:rPr lang="en-US" sz="2400" i="1">
                                          <a:latin typeface="Cambria Math"/>
                                        </a:rPr>
                                        <m:t>′</m:t>
                                      </m:r>
                                    </m:e>
                                  </m:d>
                                  <m:r>
                                    <a:rPr lang="en-US" sz="2400" i="1">
                                      <a:latin typeface="Cambria Math"/>
                                    </a:rPr>
                                    <m:t>𝑄</m:t>
                                  </m:r>
                                  <m:d>
                                    <m:d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400" i="1">
                                          <a:latin typeface="Cambria Math"/>
                                        </a:rPr>
                                        <m:t>𝑠</m:t>
                                      </m:r>
                                      <m:r>
                                        <a:rPr lang="en-US" sz="2400" i="1">
                                          <a:latin typeface="Cambria Math"/>
                                        </a:rPr>
                                        <m:t>′,</m:t>
                                      </m:r>
                                      <m:r>
                                        <a:rPr lang="en-US" sz="2400" i="1">
                                          <a:latin typeface="Cambria Math"/>
                                        </a:rPr>
                                        <m:t>𝑎</m:t>
                                      </m:r>
                                      <m:r>
                                        <a:rPr lang="en-US" sz="2400" i="1">
                                          <a:latin typeface="Cambria Math"/>
                                        </a:rPr>
                                        <m:t>′</m:t>
                                      </m:r>
                                    </m:e>
                                  </m:d>
                                </m:e>
                              </m:nary>
                            </m:e>
                          </m:d>
                        </m:e>
                      </m:nary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2337" y="2507510"/>
                <a:ext cx="10515600" cy="1882590"/>
              </a:xfr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Arrow Connector 3"/>
          <p:cNvCxnSpPr>
            <a:stCxn id="6" idx="7"/>
          </p:cNvCxnSpPr>
          <p:nvPr/>
        </p:nvCxnSpPr>
        <p:spPr>
          <a:xfrm flipV="1">
            <a:off x="4140040" y="3620883"/>
            <a:ext cx="691452" cy="1089034"/>
          </a:xfrm>
          <a:prstGeom prst="straightConnector1">
            <a:avLst/>
          </a:prstGeom>
          <a:ln w="5715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/>
          <p:cNvSpPr/>
          <p:nvPr/>
        </p:nvSpPr>
        <p:spPr>
          <a:xfrm>
            <a:off x="2214562" y="4536024"/>
            <a:ext cx="2255838" cy="118741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>
                <a:solidFill>
                  <a:schemeClr val="tx1"/>
                </a:solidFill>
              </a:rPr>
              <a:t>Beliefs about the world</a:t>
            </a:r>
          </a:p>
        </p:txBody>
      </p:sp>
      <p:sp>
        <p:nvSpPr>
          <p:cNvPr id="7" name="Oval 6"/>
          <p:cNvSpPr/>
          <p:nvPr/>
        </p:nvSpPr>
        <p:spPr>
          <a:xfrm>
            <a:off x="6096000" y="1286614"/>
            <a:ext cx="2119630" cy="11830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>
                <a:solidFill>
                  <a:schemeClr val="tx1"/>
                </a:solidFill>
              </a:rPr>
              <a:t>Goals / Motivation</a:t>
            </a:r>
          </a:p>
        </p:txBody>
      </p:sp>
      <p:sp>
        <p:nvSpPr>
          <p:cNvPr id="8" name="Oval 7"/>
          <p:cNvSpPr/>
          <p:nvPr/>
        </p:nvSpPr>
        <p:spPr>
          <a:xfrm>
            <a:off x="7236400" y="4469156"/>
            <a:ext cx="2132124" cy="10764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 smtClean="0">
                <a:solidFill>
                  <a:schemeClr val="tx1"/>
                </a:solidFill>
              </a:rPr>
              <a:t>Strategic Planning</a:t>
            </a:r>
            <a:endParaRPr lang="en-US" sz="2000" dirty="0">
              <a:solidFill>
                <a:schemeClr val="tx1"/>
              </a:solidFill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H="1">
            <a:off x="6704679" y="2308964"/>
            <a:ext cx="280554" cy="784600"/>
          </a:xfrm>
          <a:prstGeom prst="straightConnector1">
            <a:avLst/>
          </a:prstGeom>
          <a:ln w="5715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8008701" y="5624689"/>
                <a:ext cx="3277695" cy="4893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/>
                        </a:rPr>
                        <m:t>𝑝</m:t>
                      </m:r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/>
                            </a:rPr>
                            <m:t>𝑎</m:t>
                          </m:r>
                        </m:e>
                        <m:e>
                          <m:r>
                            <a:rPr lang="en-US" sz="2400" i="1">
                              <a:latin typeface="Cambria Math"/>
                            </a:rPr>
                            <m:t>𝑠</m:t>
                          </m:r>
                        </m:e>
                      </m:d>
                      <m:r>
                        <a:rPr lang="en-US" sz="2400" i="1">
                          <a:latin typeface="Cambria Math"/>
                        </a:rPr>
                        <m:t>∝</m:t>
                      </m:r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/>
                            </a:rPr>
                            <m:t>𝑒</m:t>
                          </m:r>
                        </m:e>
                        <m:sup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8701" y="5624689"/>
                <a:ext cx="3277695" cy="48936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Arrow Connector 12"/>
          <p:cNvCxnSpPr/>
          <p:nvPr/>
        </p:nvCxnSpPr>
        <p:spPr>
          <a:xfrm>
            <a:off x="9131643" y="5129730"/>
            <a:ext cx="753762" cy="423865"/>
          </a:xfrm>
          <a:prstGeom prst="straightConnector1">
            <a:avLst/>
          </a:prstGeom>
          <a:ln w="5715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03E670-BF08-4DE4-8D9E-45D9BC311A3F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160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Simulation-based Science Assessment</a:t>
            </a:r>
            <a:endParaRPr lang="en-US" dirty="0"/>
          </a:p>
        </p:txBody>
      </p:sp>
      <p:pic>
        <p:nvPicPr>
          <p:cNvPr id="4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1158" y="1429392"/>
            <a:ext cx="5806334" cy="3483801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353731" y="1544225"/>
            <a:ext cx="421728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Item Prompt: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Does the concentration of a drink mix solution increase when you increase the amount of drink mix in the container?</a:t>
            </a:r>
          </a:p>
          <a:p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Run trials with the simulation to answer this question. </a:t>
            </a:r>
          </a:p>
        </p:txBody>
      </p:sp>
      <p:sp>
        <p:nvSpPr>
          <p:cNvPr id="3" name="Rectangle 2"/>
          <p:cNvSpPr/>
          <p:nvPr/>
        </p:nvSpPr>
        <p:spPr>
          <a:xfrm>
            <a:off x="1917688" y="3274541"/>
            <a:ext cx="2530744" cy="962631"/>
          </a:xfrm>
          <a:prstGeom prst="rect">
            <a:avLst/>
          </a:prstGeom>
          <a:solidFill>
            <a:srgbClr val="FFCEBF"/>
          </a:solidFill>
          <a:ln>
            <a:solidFill>
              <a:srgbClr val="FFCE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03E670-BF08-4DE4-8D9E-45D9BC311A3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970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Inference using MDP Models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689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Likelihood based estimation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1887" y="1649561"/>
            <a:ext cx="5805714" cy="2014904"/>
          </a:xfrm>
        </p:spPr>
        <p:txBody>
          <a:bodyPr/>
          <a:lstStyle/>
          <a:p>
            <a:r>
              <a:rPr lang="en-US" sz="2400" dirty="0" smtClean="0"/>
              <a:t>Decision models parameterized by</a:t>
            </a:r>
          </a:p>
          <a:p>
            <a:pPr lvl="1"/>
            <a:r>
              <a:rPr lang="en-US" sz="2000" dirty="0" smtClean="0"/>
              <a:t>Person-level latent traits of interest</a:t>
            </a:r>
          </a:p>
          <a:p>
            <a:pPr lvl="1"/>
            <a:r>
              <a:rPr lang="en-US" sz="2000" dirty="0" smtClean="0"/>
              <a:t>Population-level model parameters</a:t>
            </a:r>
          </a:p>
          <a:p>
            <a:pPr lvl="1"/>
            <a:r>
              <a:rPr lang="en-US" sz="2000" dirty="0" smtClean="0"/>
              <a:t>Task-specific estimable parameters</a:t>
            </a:r>
          </a:p>
          <a:p>
            <a:pPr lvl="1"/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/>
              <p:cNvSpPr txBox="1">
                <a:spLocks/>
              </p:cNvSpPr>
              <p:nvPr/>
            </p:nvSpPr>
            <p:spPr bwMode="auto">
              <a:xfrm>
                <a:off x="6495902" y="1649561"/>
                <a:ext cx="4173187" cy="1452562"/>
              </a:xfrm>
              <a:prstGeom prst="rect">
                <a:avLst/>
              </a:prstGeom>
              <a:noFill/>
              <a:ln w="28575">
                <a:solidFill>
                  <a:schemeClr val="accent5">
                    <a:lumMod val="50000"/>
                  </a:schemeClr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>
                <a:lvl1pPr marL="228600" indent="-228600" algn="l" rtl="0" eaLnBrk="1" fontAlgn="base" hangingPunct="1">
                  <a:lnSpc>
                    <a:spcPct val="90000"/>
                  </a:lnSpc>
                  <a:spcBef>
                    <a:spcPts val="1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lvl1pPr>
                <a:lvl2pPr marL="685800" indent="-228600" algn="l" rtl="0" eaLnBrk="1" fontAlgn="base" hangingPunct="1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kern="120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lvl2pPr>
                <a:lvl3pPr marL="1143000" indent="-228600" algn="l" rtl="0" eaLnBrk="1" fontAlgn="base" hangingPunct="1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lvl3pPr>
                <a:lvl4pPr marL="1600200" indent="-228600" algn="l" rtl="0" eaLnBrk="1" fontAlgn="base" hangingPunct="1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400" kern="120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lvl4pPr>
                <a:lvl5pPr marL="2057400" indent="-228600" algn="l" rtl="0" eaLnBrk="1" fontAlgn="base" hangingPunct="1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200" kern="120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dirty="0" smtClean="0"/>
                  <a:t>Generative Latent-trait Models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US" dirty="0"/>
              </a:p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endChr m:val="|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i="1" smtClean="0">
                                  <a:latin typeface="Cambria Math" panose="02040503050406030204" pitchFamily="18" charset="0"/>
                                </a:rPr>
                                <m:t>𝑖𝑗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d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𝜽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)=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𝜽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𝜁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 smtClean="0"/>
              </a:p>
            </p:txBody>
          </p:sp>
        </mc:Choice>
        <mc:Fallback xmlns="">
          <p:sp>
            <p:nvSpPr>
              <p:cNvPr id="4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495902" y="1649561"/>
                <a:ext cx="4173187" cy="1452562"/>
              </a:xfrm>
              <a:prstGeom prst="rect">
                <a:avLst/>
              </a:prstGeom>
              <a:blipFill rotWithShape="0">
                <a:blip r:embed="rId2"/>
                <a:stretch>
                  <a:fillRect l="-1306"/>
                </a:stretch>
              </a:blipFill>
              <a:ln w="28575">
                <a:solidFill>
                  <a:schemeClr val="accent5">
                    <a:lumMod val="50000"/>
                  </a:schemeClr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1494972" y="3892039"/>
            <a:ext cx="6143614" cy="1920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 smtClean="0"/>
              <a:t>Enables parameter inference using</a:t>
            </a:r>
          </a:p>
          <a:p>
            <a:pPr marL="0" indent="0">
              <a:buNone/>
            </a:pPr>
            <a:r>
              <a:rPr lang="en-US" sz="2400" dirty="0" smtClean="0"/>
              <a:t>Likelihood-based estimation methods:</a:t>
            </a:r>
          </a:p>
          <a:p>
            <a:pPr lvl="1"/>
            <a:r>
              <a:rPr lang="en-US" sz="2000" dirty="0" smtClean="0"/>
              <a:t>Maximum likelihood estimation (MLE)</a:t>
            </a:r>
          </a:p>
          <a:p>
            <a:pPr lvl="1"/>
            <a:r>
              <a:rPr lang="en-US" sz="2000" dirty="0" smtClean="0"/>
              <a:t>Maximum a-Posteriori</a:t>
            </a:r>
            <a:r>
              <a:rPr lang="en-US" sz="2000" dirty="0"/>
              <a:t> </a:t>
            </a:r>
            <a:r>
              <a:rPr lang="en-US" sz="2000" dirty="0" smtClean="0"/>
              <a:t>(MAP)</a:t>
            </a:r>
          </a:p>
          <a:p>
            <a:pPr lvl="1"/>
            <a:r>
              <a:rPr lang="en-US" sz="2000" dirty="0" smtClean="0"/>
              <a:t>Expected </a:t>
            </a:r>
            <a:r>
              <a:rPr lang="en-US" sz="2000" dirty="0"/>
              <a:t>a-Posteriori </a:t>
            </a:r>
            <a:r>
              <a:rPr lang="en-US" sz="2000" dirty="0" smtClean="0"/>
              <a:t>(EAP)</a:t>
            </a: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/>
              <p:cNvSpPr txBox="1">
                <a:spLocks/>
              </p:cNvSpPr>
              <p:nvPr/>
            </p:nvSpPr>
            <p:spPr bwMode="auto">
              <a:xfrm>
                <a:off x="7924800" y="3664465"/>
                <a:ext cx="3600882" cy="2147756"/>
              </a:xfrm>
              <a:prstGeom prst="rect">
                <a:avLst/>
              </a:prstGeom>
              <a:noFill/>
              <a:ln w="28575">
                <a:solidFill>
                  <a:schemeClr val="accent5">
                    <a:lumMod val="50000"/>
                  </a:schemeClr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>
                <a:lvl1pPr marL="228600" indent="-228600" algn="l" rtl="0" eaLnBrk="1" fontAlgn="base" hangingPunct="1">
                  <a:lnSpc>
                    <a:spcPct val="90000"/>
                  </a:lnSpc>
                  <a:spcBef>
                    <a:spcPts val="1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lvl1pPr>
                <a:lvl2pPr marL="685800" indent="-228600" algn="l" rtl="0" eaLnBrk="1" fontAlgn="base" hangingPunct="1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kern="120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lvl2pPr>
                <a:lvl3pPr marL="1143000" indent="-228600" algn="l" rtl="0" eaLnBrk="1" fontAlgn="base" hangingPunct="1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lvl3pPr>
                <a:lvl4pPr marL="1600200" indent="-228600" algn="l" rtl="0" eaLnBrk="1" fontAlgn="base" hangingPunct="1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400" kern="120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lvl4pPr>
                <a:lvl5pPr marL="2057400" indent="-228600" algn="l" rtl="0" eaLnBrk="1" fontAlgn="base" hangingPunct="1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200" kern="120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dirty="0" smtClean="0"/>
                  <a:t>Data Likelihood: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𝐿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𝜽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𝜁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∏"/>
                          <m:sup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𝑝</m:t>
                          </m:r>
                          <m:d>
                            <m:dPr>
                              <m:endChr m:val="|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𝑖𝑗</m:t>
                                  </m:r>
                                </m:sub>
                              </m:sSub>
                            </m:e>
                          </m:d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latin typeface="Cambria Math" panose="02040503050406030204" pitchFamily="18" charset="0"/>
                                </a:rPr>
                                <m:t>𝜽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𝜁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 </m:t>
                          </m:r>
                        </m:e>
                      </m:nary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:endParaRPr lang="en-US" sz="1400" dirty="0" smtClean="0"/>
              </a:p>
              <a:p>
                <a:pPr marL="0" indent="0">
                  <a:buNone/>
                </a:pPr>
                <a:r>
                  <a:rPr lang="en-US" sz="1400" dirty="0" smtClean="0"/>
                  <a:t>(given independence assumptions)</a:t>
                </a:r>
              </a:p>
            </p:txBody>
          </p:sp>
        </mc:Choice>
        <mc:Fallback xmlns="">
          <p:sp>
            <p:nvSpPr>
              <p:cNvPr id="6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924800" y="3664465"/>
                <a:ext cx="3600882" cy="2147756"/>
              </a:xfrm>
              <a:prstGeom prst="rect">
                <a:avLst/>
              </a:prstGeom>
              <a:blipFill rotWithShape="0">
                <a:blip r:embed="rId3"/>
                <a:stretch>
                  <a:fillRect l="-1342" t="-560" b="-560"/>
                </a:stretch>
              </a:blipFill>
              <a:ln w="28575">
                <a:solidFill>
                  <a:schemeClr val="accent5">
                    <a:lumMod val="50000"/>
                  </a:schemeClr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03E670-BF08-4DE4-8D9E-45D9BC311A3F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876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Targeted Parameter Inference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Content Placeholder 6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3513365438"/>
                  </p:ext>
                </p:extLst>
              </p:nvPr>
            </p:nvGraphicFramePr>
            <p:xfrm>
              <a:off x="3757384" y="987418"/>
              <a:ext cx="7596417" cy="5061489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2532139"/>
                    <a:gridCol w="2532139"/>
                    <a:gridCol w="2532139"/>
                  </a:tblGrid>
                  <a:tr h="540292">
                    <a:tc>
                      <a:txBody>
                        <a:bodyPr/>
                        <a:lstStyle/>
                        <a:p>
                          <a:pPr algn="ctr"/>
                          <a:endParaRPr lang="en-US" sz="24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 dirty="0" smtClean="0"/>
                            <a:t>Parameters</a:t>
                          </a:r>
                          <a:endParaRPr lang="en-US" sz="24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 dirty="0" smtClean="0"/>
                            <a:t>Interpretation</a:t>
                          </a:r>
                          <a:endParaRPr lang="en-US" sz="2400" b="1" dirty="0"/>
                        </a:p>
                      </a:txBody>
                      <a:tcPr anchor="ctr"/>
                    </a:tc>
                  </a:tr>
                  <a:tr h="145357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i="1" smtClean="0">
                                    <a:latin typeface="Cambria Math"/>
                                  </a:rPr>
                                  <m:t>𝑝</m:t>
                                </m:r>
                                <m:d>
                                  <m:d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400" i="1">
                                        <a:latin typeface="Cambria Math"/>
                                      </a:rPr>
                                      <m:t>𝑎</m:t>
                                    </m:r>
                                  </m:e>
                                  <m:e>
                                    <m:r>
                                      <a:rPr lang="en-US" sz="2400" i="1">
                                        <a:latin typeface="Cambria Math"/>
                                      </a:rPr>
                                      <m:t>𝑠</m:t>
                                    </m:r>
                                  </m:e>
                                </m:d>
                                <m:r>
                                  <a:rPr lang="en-US" sz="2400" i="1">
                                    <a:latin typeface="Cambria Math"/>
                                  </a:rPr>
                                  <m:t>∝</m:t>
                                </m:r>
                                <m:sSup>
                                  <m:sSup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400" i="1">
                                        <a:latin typeface="Cambria Math"/>
                                      </a:rPr>
                                      <m:t>𝑒</m:t>
                                    </m:r>
                                  </m:e>
                                  <m:sup>
                                    <m:sSub>
                                      <m:sSubPr>
                                        <m:ctrlP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400" i="1">
                                            <a:latin typeface="Cambria Math"/>
                                          </a:rPr>
                                          <m:t>𝛽</m:t>
                                        </m:r>
                                      </m:e>
                                      <m:sub>
                                        <m: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  <m:t>𝑗</m:t>
                                        </m:r>
                                      </m:sub>
                                    </m:s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𝑄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/>
                                      </a:rPr>
                                      <m:t>𝛽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𝑗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Strategic Planning Ability</a:t>
                          </a:r>
                          <a:endParaRPr lang="en-US" sz="2400" dirty="0"/>
                        </a:p>
                      </a:txBody>
                      <a:tcPr anchor="ctr"/>
                    </a:tc>
                  </a:tr>
                  <a:tr h="145357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  <m:d>
                                  <m:d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400" i="1">
                                        <a:latin typeface="Cambria Math"/>
                                      </a:rPr>
                                      <m:t>𝑠</m:t>
                                    </m:r>
                                    <m:r>
                                      <a:rPr lang="en-US" sz="2400" i="1"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sz="2400" i="1">
                                        <a:latin typeface="Cambria Math"/>
                                      </a:rPr>
                                      <m:t>𝑎</m:t>
                                    </m:r>
                                    <m:r>
                                      <a:rPr lang="en-US" sz="2400" i="1">
                                        <a:latin typeface="Cambria Math"/>
                                      </a:rPr>
                                      <m:t>,</m:t>
                                    </m:r>
                                    <m:sSup>
                                      <m:sSupPr>
                                        <m:ctrlP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400" i="1">
                                            <a:latin typeface="Cambria Math"/>
                                          </a:rPr>
                                          <m:t>𝑠</m:t>
                                        </m:r>
                                      </m:e>
                                      <m:sup>
                                        <m:r>
                                          <a:rPr lang="en-US" sz="2400" i="1">
                                            <a:latin typeface="Cambria Math"/>
                                          </a:rPr>
                                          <m:t>′</m:t>
                                        </m:r>
                                      </m:sup>
                                    </m:sSup>
                                  </m:e>
                                </m:d>
                              </m:oMath>
                            </m:oMathPara>
                          </a14:m>
                          <a:endParaRPr lang="en-US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𝑔𝑜𝑎𝑙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400" b="0" dirty="0" smtClean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𝑚𝑜𝑣𝑒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400" b="0" dirty="0" smtClean="0"/>
                        </a:p>
                        <a:p>
                          <a:endParaRPr lang="en-US" sz="2400" b="0" dirty="0" smtClean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𝑔</m:t>
                                    </m:r>
                                  </m:sub>
                                </m:s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𝑔𝑜𝑎𝑙</m:t>
                                </m:r>
                              </m:oMath>
                            </m:oMathPara>
                          </a14:m>
                          <a:endParaRPr lang="en-US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Motivation</a:t>
                          </a:r>
                        </a:p>
                        <a:p>
                          <a:pPr algn="ctr"/>
                          <a:endParaRPr lang="en-US" sz="2400" dirty="0" smtClean="0"/>
                        </a:p>
                        <a:p>
                          <a:pPr algn="ctr"/>
                          <a:r>
                            <a:rPr lang="en-US" sz="2400" dirty="0" smtClean="0"/>
                            <a:t>Goal</a:t>
                          </a:r>
                          <a:endParaRPr lang="en-US" sz="2400" dirty="0"/>
                        </a:p>
                      </a:txBody>
                      <a:tcPr anchor="ctr"/>
                    </a:tc>
                  </a:tr>
                  <a:tr h="145357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i="1" smtClean="0">
                                    <a:latin typeface="Cambria Math"/>
                                  </a:rPr>
                                  <m:t>𝑝</m:t>
                                </m:r>
                                <m:d>
                                  <m:d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p>
                                      <m:sSupPr>
                                        <m:ctrlP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400" i="1">
                                            <a:latin typeface="Cambria Math"/>
                                          </a:rPr>
                                          <m:t>𝑠</m:t>
                                        </m:r>
                                      </m:e>
                                      <m:sup>
                                        <m:r>
                                          <a:rPr lang="en-US" sz="2400" i="1">
                                            <a:latin typeface="Cambria Math"/>
                                          </a:rPr>
                                          <m:t>′</m:t>
                                        </m:r>
                                      </m:sup>
                                    </m:sSup>
                                  </m:e>
                                  <m:e>
                                    <m:r>
                                      <a:rPr lang="en-US" sz="2400" i="1">
                                        <a:latin typeface="Cambria Math"/>
                                      </a:rPr>
                                      <m:t>𝑠</m:t>
                                    </m:r>
                                    <m:r>
                                      <a:rPr lang="en-US" sz="2400" i="1"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sz="2400" i="1">
                                        <a:latin typeface="Cambria Math"/>
                                      </a:rPr>
                                      <m:t>𝑎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US" sz="2400" dirty="0" smtClean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dirty="0" smtClean="0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  <m:r>
                                  <a:rPr lang="en-US" sz="2400" b="0" i="1" dirty="0" smtClean="0">
                                    <a:latin typeface="Cambria Math" panose="02040503050406030204" pitchFamily="18" charset="0"/>
                                  </a:rPr>
                                  <m:t>∈</m:t>
                                </m:r>
                                <m:r>
                                  <a:rPr lang="en-US" sz="2400" i="1" dirty="0" smtClean="0"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  <m:r>
                                  <a:rPr lang="en-US" sz="2400" i="1" dirty="0" smtClean="0">
                                    <a:latin typeface="Cambria Math" panose="02040503050406030204" pitchFamily="18" charset="0"/>
                                  </a:rPr>
                                  <m:t>, </m:t>
                                </m:r>
                                <m:r>
                                  <a:rPr lang="en-US" sz="2400" b="0" i="1" baseline="0" dirty="0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US" sz="2400" b="0" i="1" baseline="0" dirty="0" smtClean="0">
                                    <a:latin typeface="Cambria Math" panose="02040503050406030204" pitchFamily="18" charset="0"/>
                                  </a:rPr>
                                  <m:t>∈</m:t>
                                </m:r>
                                <m:r>
                                  <a:rPr lang="en-US" sz="2400" i="1" baseline="0" dirty="0" smtClean="0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oMath>
                            </m:oMathPara>
                          </a14:m>
                          <a:endParaRPr lang="en-US" sz="2400" dirty="0" smtClean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sSub>
                                      <m:sSubPr>
                                        <m:ctrlP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  <m:t>𝑇</m:t>
                                        </m:r>
                                      </m:e>
                                      <m:sub>
                                        <m: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  <m:t>𝑗</m:t>
                                        </m:r>
                                      </m:sub>
                                    </m:s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∈{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,…}</m:t>
                                </m:r>
                              </m:oMath>
                            </m:oMathPara>
                          </a14:m>
                          <a:endParaRPr lang="en-US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Alternative</a:t>
                          </a:r>
                        </a:p>
                        <a:p>
                          <a:pPr algn="ctr"/>
                          <a:r>
                            <a:rPr lang="en-US" sz="2400" dirty="0" smtClean="0"/>
                            <a:t>Realities</a:t>
                          </a:r>
                          <a:endParaRPr lang="en-US" sz="2400" dirty="0"/>
                        </a:p>
                      </a:txBody>
                      <a:tcPr anchor="ctr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Content Placeholder 6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3513365438"/>
                  </p:ext>
                </p:extLst>
              </p:nvPr>
            </p:nvGraphicFramePr>
            <p:xfrm>
              <a:off x="3757384" y="987418"/>
              <a:ext cx="7596417" cy="5061489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2532139"/>
                    <a:gridCol w="2532139"/>
                    <a:gridCol w="2532139"/>
                  </a:tblGrid>
                  <a:tr h="540292">
                    <a:tc>
                      <a:txBody>
                        <a:bodyPr/>
                        <a:lstStyle/>
                        <a:p>
                          <a:pPr algn="ctr"/>
                          <a:endParaRPr lang="en-US" sz="24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 dirty="0" smtClean="0"/>
                            <a:t>Parameters</a:t>
                          </a:r>
                          <a:endParaRPr lang="en-US" sz="24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 dirty="0" smtClean="0"/>
                            <a:t>Interpretation</a:t>
                          </a:r>
                          <a:endParaRPr lang="en-US" sz="2400" b="1" dirty="0"/>
                        </a:p>
                      </a:txBody>
                      <a:tcPr anchor="ctr"/>
                    </a:tc>
                  </a:tr>
                  <a:tr h="145357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t="-37238" r="-199760" b="-2108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l="-100241" t="-37238" r="-100241" b="-2108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Strategic Planning Ability</a:t>
                          </a:r>
                          <a:endParaRPr lang="en-US" sz="2400" dirty="0"/>
                        </a:p>
                      </a:txBody>
                      <a:tcPr anchor="ctr"/>
                    </a:tc>
                  </a:tr>
                  <a:tr h="161404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t="-123774" r="-199760" b="-901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l="-100241" t="-123774" r="-100241" b="-901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Motivation</a:t>
                          </a:r>
                        </a:p>
                        <a:p>
                          <a:pPr algn="ctr"/>
                          <a:endParaRPr lang="en-US" sz="2400" dirty="0" smtClean="0"/>
                        </a:p>
                        <a:p>
                          <a:pPr algn="ctr"/>
                          <a:r>
                            <a:rPr lang="en-US" sz="2400" dirty="0" smtClean="0"/>
                            <a:t>Goal</a:t>
                          </a:r>
                          <a:endParaRPr lang="en-US" sz="2400" dirty="0"/>
                        </a:p>
                      </a:txBody>
                      <a:tcPr anchor="ctr"/>
                    </a:tc>
                  </a:tr>
                  <a:tr h="145357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t="-248117" r="-19976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l="-100241" t="-248117" r="-1002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Alternative</a:t>
                          </a:r>
                        </a:p>
                        <a:p>
                          <a:pPr algn="ctr"/>
                          <a:r>
                            <a:rPr lang="en-US" sz="2400" dirty="0" smtClean="0"/>
                            <a:t>Realities</a:t>
                          </a:r>
                          <a:endParaRPr lang="en-US" sz="2400" dirty="0"/>
                        </a:p>
                      </a:txBody>
                      <a:tcPr anchor="ctr"/>
                    </a:tc>
                  </a:tr>
                </a:tbl>
              </a:graphicData>
            </a:graphic>
          </p:graphicFrame>
        </mc:Fallback>
      </mc:AlternateContent>
      <p:sp>
        <p:nvSpPr>
          <p:cNvPr id="4" name="Oval 3"/>
          <p:cNvSpPr/>
          <p:nvPr/>
        </p:nvSpPr>
        <p:spPr>
          <a:xfrm>
            <a:off x="1548024" y="4757224"/>
            <a:ext cx="2163822" cy="118741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</a:rPr>
              <a:t>Beliefs about the world</a:t>
            </a:r>
          </a:p>
        </p:txBody>
      </p:sp>
      <p:sp>
        <p:nvSpPr>
          <p:cNvPr id="5" name="Oval 4"/>
          <p:cNvSpPr/>
          <p:nvPr/>
        </p:nvSpPr>
        <p:spPr>
          <a:xfrm>
            <a:off x="1637752" y="3153990"/>
            <a:ext cx="2119630" cy="11830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</a:rPr>
              <a:t>Goals / Motivation</a:t>
            </a:r>
          </a:p>
        </p:txBody>
      </p:sp>
      <p:sp>
        <p:nvSpPr>
          <p:cNvPr id="6" name="Oval 5"/>
          <p:cNvSpPr/>
          <p:nvPr/>
        </p:nvSpPr>
        <p:spPr>
          <a:xfrm>
            <a:off x="1548024" y="1657343"/>
            <a:ext cx="2132124" cy="10764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</a:rPr>
              <a:t>Decision </a:t>
            </a:r>
          </a:p>
          <a:p>
            <a:pPr algn="ctr">
              <a:defRPr/>
            </a:pPr>
            <a:r>
              <a:rPr lang="en-US" dirty="0">
                <a:solidFill>
                  <a:schemeClr val="tx1"/>
                </a:solidFill>
              </a:rPr>
              <a:t>Making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03E670-BF08-4DE4-8D9E-45D9BC311A3F}" type="slidenum">
              <a:rPr lang="en-US" smtClean="0"/>
              <a:t>32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325689" y="6360458"/>
            <a:ext cx="941546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LaMar, M. M. (2018). Markov Decision Process Measurement Model. </a:t>
            </a:r>
            <a:r>
              <a:rPr lang="en-US" i="1" dirty="0"/>
              <a:t>Psychometrika</a:t>
            </a:r>
            <a:r>
              <a:rPr lang="en-US" dirty="0"/>
              <a:t>, </a:t>
            </a:r>
            <a:r>
              <a:rPr lang="en-US" i="1" dirty="0"/>
              <a:t>83</a:t>
            </a:r>
            <a:r>
              <a:rPr lang="en-US" dirty="0"/>
              <a:t>(1), 67–88. </a:t>
            </a:r>
          </a:p>
        </p:txBody>
      </p:sp>
    </p:spTree>
    <p:extLst>
      <p:ext uri="{BB962C8B-B14F-4D97-AF65-F5344CB8AC3E}">
        <p14:creationId xmlns:p14="http://schemas.microsoft.com/office/powerpoint/2010/main" val="3730983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Cognitive Profile Inference</a:t>
            </a:r>
          </a:p>
        </p:txBody>
      </p:sp>
      <p:sp>
        <p:nvSpPr>
          <p:cNvPr id="4" name="Oval 3"/>
          <p:cNvSpPr/>
          <p:nvPr/>
        </p:nvSpPr>
        <p:spPr>
          <a:xfrm>
            <a:off x="1275114" y="1623349"/>
            <a:ext cx="3859591" cy="2298308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Oval 4"/>
              <p:cNvSpPr/>
              <p:nvPr/>
            </p:nvSpPr>
            <p:spPr>
              <a:xfrm>
                <a:off x="2492607" y="1700473"/>
                <a:ext cx="1057271" cy="886265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𝐺𝑜𝑎𝑙𝑠</m:t>
                      </m:r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Oval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2607" y="1700473"/>
                <a:ext cx="1057271" cy="886265"/>
              </a:xfrm>
              <a:prstGeom prst="ellipse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Oval 5"/>
              <p:cNvSpPr/>
              <p:nvPr/>
            </p:nvSpPr>
            <p:spPr>
              <a:xfrm>
                <a:off x="1691036" y="2541602"/>
                <a:ext cx="1330207" cy="985911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𝐵𝑒𝑙𝑖𝑒𝑓𝑠</m:t>
                      </m:r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Oval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1036" y="2541602"/>
                <a:ext cx="1330207" cy="985911"/>
              </a:xfrm>
              <a:prstGeom prst="ellipse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Oval 6"/>
              <p:cNvSpPr/>
              <p:nvPr/>
            </p:nvSpPr>
            <p:spPr>
              <a:xfrm>
                <a:off x="3389508" y="2598217"/>
                <a:ext cx="1142776" cy="886265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𝑆𝑘𝑖𝑙𝑙𝑠</m:t>
                      </m:r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Oval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9508" y="2598217"/>
                <a:ext cx="1142776" cy="886265"/>
              </a:xfrm>
              <a:prstGeom prst="ellipse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3727174" y="2067339"/>
            <a:ext cx="9207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/>
              <a:t>Profile 1</a:t>
            </a:r>
          </a:p>
        </p:txBody>
      </p:sp>
      <p:sp>
        <p:nvSpPr>
          <p:cNvPr id="10" name="Oval 9"/>
          <p:cNvSpPr/>
          <p:nvPr/>
        </p:nvSpPr>
        <p:spPr>
          <a:xfrm>
            <a:off x="2888566" y="3030728"/>
            <a:ext cx="3859591" cy="2298308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Oval 10"/>
              <p:cNvSpPr/>
              <p:nvPr/>
            </p:nvSpPr>
            <p:spPr>
              <a:xfrm>
                <a:off x="4106059" y="3107852"/>
                <a:ext cx="1057271" cy="886265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𝐺𝑜𝑎𝑙𝑠</m:t>
                      </m:r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Oval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6059" y="3107852"/>
                <a:ext cx="1057271" cy="886265"/>
              </a:xfrm>
              <a:prstGeom prst="ellipse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Oval 11"/>
              <p:cNvSpPr/>
              <p:nvPr/>
            </p:nvSpPr>
            <p:spPr>
              <a:xfrm>
                <a:off x="3304488" y="3948981"/>
                <a:ext cx="1330207" cy="985911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𝐵𝑒𝑙𝑖𝑒𝑓𝑠</m:t>
                      </m:r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Oval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4488" y="3948981"/>
                <a:ext cx="1330207" cy="985911"/>
              </a:xfrm>
              <a:prstGeom prst="ellipse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Oval 12"/>
              <p:cNvSpPr/>
              <p:nvPr/>
            </p:nvSpPr>
            <p:spPr>
              <a:xfrm>
                <a:off x="5002960" y="4005596"/>
                <a:ext cx="1142776" cy="886265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𝑆𝑘𝑖𝑙𝑙𝑠</m:t>
                      </m:r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Oval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2960" y="4005596"/>
                <a:ext cx="1142776" cy="886265"/>
              </a:xfrm>
              <a:prstGeom prst="ellipse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5340626" y="3474718"/>
            <a:ext cx="9207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/>
              <a:t>Profile 2</a:t>
            </a:r>
          </a:p>
        </p:txBody>
      </p:sp>
      <p:sp>
        <p:nvSpPr>
          <p:cNvPr id="15" name="Oval 14"/>
          <p:cNvSpPr/>
          <p:nvPr/>
        </p:nvSpPr>
        <p:spPr>
          <a:xfrm>
            <a:off x="5734470" y="4005596"/>
            <a:ext cx="3859591" cy="2298308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Oval 15"/>
              <p:cNvSpPr/>
              <p:nvPr/>
            </p:nvSpPr>
            <p:spPr>
              <a:xfrm>
                <a:off x="6951963" y="4082720"/>
                <a:ext cx="1057271" cy="886265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𝐺𝑜𝑎𝑙𝑠</m:t>
                      </m:r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Oval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1963" y="4082720"/>
                <a:ext cx="1057271" cy="886265"/>
              </a:xfrm>
              <a:prstGeom prst="ellipse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Oval 16"/>
              <p:cNvSpPr/>
              <p:nvPr/>
            </p:nvSpPr>
            <p:spPr>
              <a:xfrm>
                <a:off x="6150392" y="4923849"/>
                <a:ext cx="1330207" cy="985911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𝐵𝑒𝑙𝑖𝑒𝑓𝑠</m:t>
                      </m:r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Oval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0392" y="4923849"/>
                <a:ext cx="1330207" cy="985911"/>
              </a:xfrm>
              <a:prstGeom prst="ellipse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Oval 17"/>
              <p:cNvSpPr/>
              <p:nvPr/>
            </p:nvSpPr>
            <p:spPr>
              <a:xfrm>
                <a:off x="7848864" y="4980464"/>
                <a:ext cx="1142776" cy="886265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𝑆𝑘𝑖𝑙𝑙𝑠</m:t>
                      </m:r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Oval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8864" y="4980464"/>
                <a:ext cx="1142776" cy="886265"/>
              </a:xfrm>
              <a:prstGeom prst="ellipse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/>
          <p:cNvSpPr txBox="1"/>
          <p:nvPr/>
        </p:nvSpPr>
        <p:spPr>
          <a:xfrm>
            <a:off x="8186530" y="4449586"/>
            <a:ext cx="9207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/>
              <a:t>Profile 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94319" y="1430909"/>
            <a:ext cx="465366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Latent Class model allows </a:t>
            </a:r>
            <a:r>
              <a:rPr lang="en-US" sz="2400" dirty="0"/>
              <a:t>for the estimation of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Systemic misconceptions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Approaches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Strategies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03E670-BF08-4DE4-8D9E-45D9BC311A3F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3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Detecting Science Inquiry Strategies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/>
          </p:nvPr>
        </p:nvGraphicFramePr>
        <p:xfrm>
          <a:off x="3656724" y="2383226"/>
          <a:ext cx="4635064" cy="3762375"/>
        </p:xfrm>
        <a:graphic>
          <a:graphicData uri="http://schemas.openxmlformats.org/drawingml/2006/table">
            <a:tbl>
              <a:tblPr firstRow="1">
                <a:tableStyleId>{FABFCF23-3B69-468F-B69F-88F6DE6A72F2}</a:tableStyleId>
              </a:tblPr>
              <a:tblGrid>
                <a:gridCol w="1135117"/>
                <a:gridCol w="1166649"/>
                <a:gridCol w="1166649"/>
                <a:gridCol w="1166649"/>
              </a:tblGrid>
              <a:tr h="5436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Trial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Solute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Water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err="1" smtClean="0">
                          <a:effectLst/>
                        </a:rPr>
                        <a:t>Concen-tration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00359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25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100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20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00359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2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50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100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33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00359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3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75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100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43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00359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4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100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100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50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00359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5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125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100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56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00359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6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175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100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64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00359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7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200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100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67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300359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8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200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25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67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300359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9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200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75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67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300359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10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200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25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67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124635" y="1690688"/>
            <a:ext cx="64411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An actual student record.</a:t>
            </a:r>
            <a:endParaRPr lang="en-US" sz="24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03E670-BF08-4DE4-8D9E-45D9BC311A3F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082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Cognitive Model for Increase Solute Strategy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2265349"/>
              </p:ext>
            </p:extLst>
          </p:nvPr>
        </p:nvGraphicFramePr>
        <p:xfrm>
          <a:off x="1369849" y="1644573"/>
          <a:ext cx="8551917" cy="4115473"/>
        </p:xfrm>
        <a:graphic>
          <a:graphicData uri="http://schemas.openxmlformats.org/drawingml/2006/table">
            <a:tbl>
              <a:tblPr firstCol="1">
                <a:tableStyleId>{5C22544A-7EE6-4342-B048-85BDC9FD1C3A}</a:tableStyleId>
              </a:tblPr>
              <a:tblGrid>
                <a:gridCol w="2550510"/>
                <a:gridCol w="3150768"/>
                <a:gridCol w="2850639"/>
              </a:tblGrid>
              <a:tr h="1920913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Goal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To gather enough data to determine how increasing solute affects concentration at one water level</a:t>
                      </a:r>
                    </a:p>
                    <a:p>
                      <a:pPr algn="l"/>
                      <a:endParaRPr lang="en-US" dirty="0"/>
                    </a:p>
                  </a:txBody>
                  <a:tcPr marL="137160" marR="137160" marT="137160" marB="137160" anchor="ctr"/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dirty="0" smtClean="0"/>
                        <a:t>Rewards increase with:  </a:t>
                      </a:r>
                    </a:p>
                    <a:p>
                      <a:pPr marL="285750" lvl="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dirty="0" smtClean="0"/>
                        <a:t>More data</a:t>
                      </a:r>
                    </a:p>
                    <a:p>
                      <a:pPr marL="285750" lvl="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dirty="0" smtClean="0"/>
                        <a:t>Cover more of the range</a:t>
                      </a:r>
                    </a:p>
                    <a:p>
                      <a:pPr algn="l"/>
                      <a:endParaRPr lang="en-US" dirty="0"/>
                    </a:p>
                  </a:txBody>
                  <a:tcPr marL="137160" marR="137160" marT="137160" marB="137160" anchor="ctr"/>
                </a:tc>
              </a:tr>
              <a:tr h="1920913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Beliefs</a:t>
                      </a:r>
                      <a:endParaRPr lang="en-US" sz="32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lvl="0" algn="l"/>
                      <a:r>
                        <a:rPr lang="en-US" dirty="0" smtClean="0"/>
                        <a:t>Data =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Two trials with an increase in solute </a:t>
                      </a:r>
                    </a:p>
                    <a:p>
                      <a:pPr lvl="0" algn="l"/>
                      <a:r>
                        <a:rPr lang="en-US" dirty="0" smtClean="0"/>
                        <a:t>but constant water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Water amount unimportant as long as it doesn’t </a:t>
                      </a:r>
                      <a:r>
                        <a:rPr lang="en-US" dirty="0" smtClean="0"/>
                        <a:t>change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No</a:t>
                      </a:r>
                      <a:r>
                        <a:rPr lang="en-US" baseline="0" dirty="0" smtClean="0"/>
                        <a:t> idea of what concentrations will result</a:t>
                      </a:r>
                      <a:endParaRPr lang="en-US" dirty="0" smtClean="0"/>
                    </a:p>
                    <a:p>
                      <a:pPr lvl="0" algn="l"/>
                      <a:endParaRPr lang="en-US" dirty="0"/>
                    </a:p>
                  </a:txBody>
                  <a:tcPr marL="137160" marR="137160" marT="137160" marB="137160" anchor="ctr"/>
                </a:tc>
                <a:tc hMerge="1">
                  <a:txBody>
                    <a:bodyPr/>
                    <a:lstStyle/>
                    <a:p>
                      <a:pPr algn="l"/>
                      <a:endParaRPr lang="en-US" dirty="0"/>
                    </a:p>
                  </a:txBody>
                  <a:tcPr marL="137160" marR="137160" marT="137160" marB="137160" anchor="ctr">
                    <a:lnL w="1905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414C8F-94AB-42DA-89E4-33D52129BDF5}" type="slidenum">
              <a:rPr lang="en-US" smtClean="0"/>
              <a:t>35</a:t>
            </a:fld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123156" y="6561138"/>
            <a:ext cx="689768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altLang="en-US" sz="700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Copyright © 2016 by Educational Testing Service. All rights reserved. ETS and the ETS logo are registered trademarks of Educational Testing Service (ETS). MEASURING THE POWER OF LEARNING is a trademark of ETS. 30141</a:t>
            </a:r>
          </a:p>
        </p:txBody>
      </p:sp>
    </p:spTree>
    <p:extLst>
      <p:ext uri="{BB962C8B-B14F-4D97-AF65-F5344CB8AC3E}">
        <p14:creationId xmlns:p14="http://schemas.microsoft.com/office/powerpoint/2010/main" val="1368305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Increase Solute Strategy (ISS)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/>
          </p:nvPr>
        </p:nvGraphicFramePr>
        <p:xfrm>
          <a:off x="5909483" y="1690692"/>
          <a:ext cx="5727509" cy="3662793"/>
        </p:xfrm>
        <a:graphic>
          <a:graphicData uri="http://schemas.openxmlformats.org/drawingml/2006/table">
            <a:tbl>
              <a:tblPr firstRow="1">
                <a:tableStyleId>{10A1B5D5-9B99-4C35-A422-299274C87663}</a:tableStyleId>
              </a:tblPr>
              <a:tblGrid>
                <a:gridCol w="2396617"/>
                <a:gridCol w="1282784"/>
                <a:gridCol w="512027"/>
                <a:gridCol w="512027"/>
                <a:gridCol w="512027"/>
                <a:gridCol w="512027"/>
              </a:tblGrid>
              <a:tr h="406977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ISS Action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# Data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Q1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Q2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Q3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Q4</a:t>
                      </a:r>
                      <a:endParaRPr lang="en-US" sz="2000" dirty="0"/>
                    </a:p>
                  </a:txBody>
                  <a:tcPr anchor="ctr"/>
                </a:tc>
              </a:tr>
              <a:tr h="406977">
                <a:tc>
                  <a:txBody>
                    <a:bodyPr/>
                    <a:lstStyle/>
                    <a:p>
                      <a:r>
                        <a:rPr lang="en-US" sz="2000" dirty="0" err="1" smtClean="0"/>
                        <a:t>SetSolventOrig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0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smtClean="0"/>
                        <a:t>0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0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smtClean="0"/>
                        <a:t>0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smtClean="0"/>
                        <a:t>0</a:t>
                      </a:r>
                      <a:endParaRPr lang="en-US" sz="2000" dirty="0"/>
                    </a:p>
                  </a:txBody>
                  <a:tcPr anchor="ctr"/>
                </a:tc>
              </a:tr>
              <a:tr h="406977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SetSolute50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0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0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smtClean="0"/>
                        <a:t>0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smtClean="0"/>
                        <a:t>0</a:t>
                      </a:r>
                      <a:endParaRPr lang="en-US" sz="2000" dirty="0"/>
                    </a:p>
                  </a:txBody>
                  <a:tcPr anchor="ctr"/>
                </a:tc>
              </a:tr>
              <a:tr h="40697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SetSolute175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smtClean="0"/>
                        <a:t>1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0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0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</a:t>
                      </a:r>
                      <a:endParaRPr lang="en-US" sz="2000" dirty="0"/>
                    </a:p>
                  </a:txBody>
                  <a:tcPr anchor="ctr"/>
                </a:tc>
              </a:tr>
              <a:tr h="406977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SetSolute200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smtClean="0"/>
                        <a:t>1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smtClean="0"/>
                        <a:t>0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0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smtClean="0"/>
                        <a:t>1</a:t>
                      </a:r>
                      <a:endParaRPr lang="en-US" sz="2000" dirty="0"/>
                    </a:p>
                  </a:txBody>
                  <a:tcPr anchor="ctr"/>
                </a:tc>
              </a:tr>
              <a:tr h="406977">
                <a:tc>
                  <a:txBody>
                    <a:bodyPr/>
                    <a:lstStyle/>
                    <a:p>
                      <a:r>
                        <a:rPr lang="en-US" sz="2000" dirty="0" err="1" smtClean="0"/>
                        <a:t>ChangeSolvent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0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0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smtClean="0"/>
                        <a:t>1</a:t>
                      </a:r>
                      <a:endParaRPr lang="en-US" sz="2000" dirty="0"/>
                    </a:p>
                  </a:txBody>
                  <a:tcPr anchor="ctr"/>
                </a:tc>
              </a:tr>
              <a:tr h="406977">
                <a:tc>
                  <a:txBody>
                    <a:bodyPr/>
                    <a:lstStyle/>
                    <a:p>
                      <a:r>
                        <a:rPr lang="en-US" sz="2000" dirty="0" err="1" smtClean="0"/>
                        <a:t>ChangeSolvent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smtClean="0"/>
                        <a:t>1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smtClean="0"/>
                        <a:t>0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0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</a:t>
                      </a:r>
                      <a:endParaRPr lang="en-US" sz="2000" dirty="0"/>
                    </a:p>
                  </a:txBody>
                  <a:tcPr anchor="ctr"/>
                </a:tc>
              </a:tr>
              <a:tr h="406977">
                <a:tc>
                  <a:txBody>
                    <a:bodyPr/>
                    <a:lstStyle/>
                    <a:p>
                      <a:r>
                        <a:rPr lang="en-US" sz="2000" dirty="0" err="1" smtClean="0"/>
                        <a:t>ChangeSolvent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smtClean="0"/>
                        <a:t>0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0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</a:t>
                      </a:r>
                      <a:endParaRPr lang="en-US" sz="2000" dirty="0"/>
                    </a:p>
                  </a:txBody>
                  <a:tcPr anchor="ctr"/>
                </a:tc>
              </a:tr>
              <a:tr h="406977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End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0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0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</a:t>
                      </a:r>
                      <a:endParaRPr lang="en-US" sz="2000" dirty="0"/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4" name="Content Placeholder 5"/>
          <p:cNvGraphicFramePr>
            <a:graphicFrameLocks/>
          </p:cNvGraphicFramePr>
          <p:nvPr>
            <p:extLst/>
          </p:nvPr>
        </p:nvGraphicFramePr>
        <p:xfrm>
          <a:off x="555008" y="2104216"/>
          <a:ext cx="4635064" cy="2835744"/>
        </p:xfrm>
        <a:graphic>
          <a:graphicData uri="http://schemas.openxmlformats.org/drawingml/2006/table">
            <a:tbl>
              <a:tblPr firstRow="1">
                <a:tableStyleId>{FABFCF23-3B69-468F-B69F-88F6DE6A72F2}</a:tableStyleId>
              </a:tblPr>
              <a:tblGrid>
                <a:gridCol w="1135117"/>
                <a:gridCol w="1166649"/>
                <a:gridCol w="1166649"/>
                <a:gridCol w="1166649"/>
              </a:tblGrid>
              <a:tr h="438558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Trial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Solute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Water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effectLst/>
                        </a:rPr>
                        <a:t>Conc.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995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effectLst/>
                        </a:rPr>
                        <a:t>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effectLst/>
                        </a:rPr>
                        <a:t>50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100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effectLst/>
                        </a:rPr>
                        <a:t>33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995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effectLst/>
                        </a:rPr>
                        <a:t>2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175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100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64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995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effectLst/>
                        </a:rPr>
                        <a:t>3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200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100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67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995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effectLst/>
                        </a:rPr>
                        <a:t>4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200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25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67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995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effectLst/>
                        </a:rPr>
                        <a:t>5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200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75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67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995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effectLst/>
                        </a:rPr>
                        <a:t>6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200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25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67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6209731" y="5773002"/>
                <a:ext cx="5427261" cy="723331"/>
              </a:xfrm>
              <a:prstGeom prst="rect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spcBef>
                    <a:spcPts val="1200"/>
                  </a:spcBef>
                  <a:spcAft>
                    <a:spcPts val="1200"/>
                  </a:spcAft>
                </a:pPr>
                <a:r>
                  <a:rPr lang="en-US" sz="2400" dirty="0" smtClean="0"/>
                  <a:t>Reward  = 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 sz="2400" dirty="0" smtClean="0"/>
                  <a:t>(#Data, </a:t>
                </a:r>
                <a:r>
                  <a:rPr lang="en-US" sz="2400" dirty="0"/>
                  <a:t>Q1 + Q2 + Q3 + Q4)</a:t>
                </a: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9731" y="5773002"/>
                <a:ext cx="5427261" cy="723331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  <a:ln w="28575"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Arrow Connector 8"/>
          <p:cNvCxnSpPr/>
          <p:nvPr/>
        </p:nvCxnSpPr>
        <p:spPr>
          <a:xfrm flipV="1">
            <a:off x="5190072" y="2259875"/>
            <a:ext cx="719411" cy="44870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5194123" y="2708576"/>
            <a:ext cx="719411" cy="401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5194123" y="3115327"/>
            <a:ext cx="719411" cy="401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5194123" y="3499042"/>
            <a:ext cx="719411" cy="401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V="1">
            <a:off x="5194123" y="3871914"/>
            <a:ext cx="719411" cy="401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V="1">
            <a:off x="5194123" y="4297535"/>
            <a:ext cx="719411" cy="401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V="1">
            <a:off x="5194123" y="4703935"/>
            <a:ext cx="719411" cy="401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5190072" y="4946378"/>
            <a:ext cx="694011" cy="19766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414C8F-94AB-42DA-89E4-33D52129BDF5}" type="slidenum">
              <a:rPr lang="en-US" smtClean="0"/>
              <a:t>36</a:t>
            </a:fld>
            <a:endParaRPr lang="en-US"/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1123156" y="6561138"/>
            <a:ext cx="689768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altLang="en-US" sz="700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Copyright © 2016 by Educational Testing Service. All rights reserved. ETS and the ETS logo are registered trademarks of Educational Testing Service (ETS). MEASURING THE POWER OF LEARNING is a trademark of ETS. 30141</a:t>
            </a:r>
          </a:p>
        </p:txBody>
      </p:sp>
    </p:spTree>
    <p:extLst>
      <p:ext uri="{BB962C8B-B14F-4D97-AF65-F5344CB8AC3E}">
        <p14:creationId xmlns:p14="http://schemas.microsoft.com/office/powerpoint/2010/main" val="2720680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Cognitive Model for Find Saturation Strategy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5444192"/>
              </p:ext>
            </p:extLst>
          </p:nvPr>
        </p:nvGraphicFramePr>
        <p:xfrm>
          <a:off x="1369849" y="1644573"/>
          <a:ext cx="8551917" cy="4115473"/>
        </p:xfrm>
        <a:graphic>
          <a:graphicData uri="http://schemas.openxmlformats.org/drawingml/2006/table">
            <a:tbl>
              <a:tblPr firstCol="1">
                <a:tableStyleId>{5C22544A-7EE6-4342-B048-85BDC9FD1C3A}</a:tableStyleId>
              </a:tblPr>
              <a:tblGrid>
                <a:gridCol w="2550510"/>
                <a:gridCol w="3150768"/>
                <a:gridCol w="2850639"/>
              </a:tblGrid>
              <a:tr h="1920913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Goal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To determine if this solution will saturate.</a:t>
                      </a:r>
                    </a:p>
                    <a:p>
                      <a:pPr algn="l"/>
                      <a:endParaRPr lang="en-US" dirty="0"/>
                    </a:p>
                  </a:txBody>
                  <a:tcPr marL="137160" marR="137160" marT="137160" marB="137160" anchor="ctr"/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dirty="0" smtClean="0"/>
                        <a:t>Rewards increase with:  </a:t>
                      </a:r>
                    </a:p>
                    <a:p>
                      <a:pPr marL="285750" lvl="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dirty="0" smtClean="0"/>
                        <a:t>Finding Saturation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dirty="0" smtClean="0"/>
                        <a:t>More data</a:t>
                      </a:r>
                    </a:p>
                    <a:p>
                      <a:pPr algn="l"/>
                      <a:endParaRPr lang="en-US" dirty="0"/>
                    </a:p>
                  </a:txBody>
                  <a:tcPr marL="137160" marR="137160" marT="137160" marB="137160" anchor="ctr"/>
                </a:tc>
              </a:tr>
              <a:tr h="1920913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Beliefs</a:t>
                      </a:r>
                      <a:endParaRPr lang="en-US" sz="32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lvl="0" algn="l"/>
                      <a:r>
                        <a:rPr lang="en-US" dirty="0" smtClean="0"/>
                        <a:t>Data =</a:t>
                      </a:r>
                      <a:r>
                        <a:rPr lang="en-US" baseline="0" dirty="0" smtClean="0"/>
                        <a:t> Trial with high solute and low water</a:t>
                      </a:r>
                      <a:endParaRPr lang="en-US" dirty="0" smtClean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Saturation = More than one concentration result of the same </a:t>
                      </a:r>
                      <a:r>
                        <a:rPr lang="en-US" dirty="0" smtClean="0"/>
                        <a:t>value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Suspect</a:t>
                      </a:r>
                      <a:r>
                        <a:rPr lang="en-US" baseline="0" dirty="0" smtClean="0"/>
                        <a:t> that lower water will increase chance of saturation</a:t>
                      </a:r>
                      <a:endParaRPr lang="en-US" dirty="0" smtClean="0"/>
                    </a:p>
                    <a:p>
                      <a:pPr lvl="0" algn="l"/>
                      <a:endParaRPr lang="en-US" dirty="0"/>
                    </a:p>
                  </a:txBody>
                  <a:tcPr marL="137160" marR="137160" marT="137160" marB="137160" anchor="ctr"/>
                </a:tc>
                <a:tc hMerge="1">
                  <a:txBody>
                    <a:bodyPr/>
                    <a:lstStyle/>
                    <a:p>
                      <a:pPr algn="l"/>
                      <a:endParaRPr lang="en-US" dirty="0"/>
                    </a:p>
                  </a:txBody>
                  <a:tcPr marL="137160" marR="137160" marT="137160" marB="137160" anchor="ctr">
                    <a:lnL w="1905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414C8F-94AB-42DA-89E4-33D52129BDF5}" type="slidenum">
              <a:rPr lang="en-US" smtClean="0"/>
              <a:t>37</a:t>
            </a:fld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123156" y="6561138"/>
            <a:ext cx="689768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altLang="en-US" sz="700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Copyright © 2016 by Educational Testing Service. All rights reserved. ETS and the ETS logo are registered trademarks of Educational Testing Service (ETS). MEASURING THE POWER OF LEARNING is a trademark of ETS. 30141</a:t>
            </a:r>
          </a:p>
        </p:txBody>
      </p:sp>
    </p:spTree>
    <p:extLst>
      <p:ext uri="{BB962C8B-B14F-4D97-AF65-F5344CB8AC3E}">
        <p14:creationId xmlns:p14="http://schemas.microsoft.com/office/powerpoint/2010/main" val="2801172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Find Saturation Strategy (FSS)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/>
          </p:nvPr>
        </p:nvGraphicFramePr>
        <p:xfrm>
          <a:off x="5909483" y="1690692"/>
          <a:ext cx="5213442" cy="3662793"/>
        </p:xfrm>
        <a:graphic>
          <a:graphicData uri="http://schemas.openxmlformats.org/drawingml/2006/table">
            <a:tbl>
              <a:tblPr firstRow="1">
                <a:tableStyleId>{10A1B5D5-9B99-4C35-A422-299274C87663}</a:tableStyleId>
              </a:tblPr>
              <a:tblGrid>
                <a:gridCol w="2565777"/>
                <a:gridCol w="1555844"/>
                <a:gridCol w="1091821"/>
              </a:tblGrid>
              <a:tr h="406977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FSS Action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# Data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# </a:t>
                      </a:r>
                      <a:r>
                        <a:rPr lang="en-US" sz="2000" dirty="0" err="1" smtClean="0"/>
                        <a:t>Satur</a:t>
                      </a:r>
                      <a:r>
                        <a:rPr lang="en-US" sz="2000" dirty="0" smtClean="0"/>
                        <a:t>.</a:t>
                      </a:r>
                      <a:endParaRPr lang="en-US" sz="2000" dirty="0"/>
                    </a:p>
                  </a:txBody>
                  <a:tcPr anchor="ctr"/>
                </a:tc>
              </a:tr>
              <a:tr h="406977">
                <a:tc>
                  <a:txBody>
                    <a:bodyPr/>
                    <a:lstStyle/>
                    <a:p>
                      <a:r>
                        <a:rPr lang="en-US" sz="2000" dirty="0" err="1" smtClean="0"/>
                        <a:t>SetSoluteLow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0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smtClean="0"/>
                        <a:t>0</a:t>
                      </a:r>
                      <a:endParaRPr lang="en-US" sz="2000" dirty="0"/>
                    </a:p>
                  </a:txBody>
                  <a:tcPr anchor="ctr"/>
                </a:tc>
              </a:tr>
              <a:tr h="406977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SetSolvent100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0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0</a:t>
                      </a:r>
                      <a:endParaRPr lang="en-US" sz="2000" dirty="0"/>
                    </a:p>
                  </a:txBody>
                  <a:tcPr anchor="ctr"/>
                </a:tc>
              </a:tr>
              <a:tr h="40697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SetSolute175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0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0</a:t>
                      </a:r>
                      <a:endParaRPr lang="en-US" sz="2000" dirty="0"/>
                    </a:p>
                  </a:txBody>
                  <a:tcPr anchor="ctr"/>
                </a:tc>
              </a:tr>
              <a:tr h="406977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SetSolute200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0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0</a:t>
                      </a:r>
                      <a:endParaRPr lang="en-US" sz="2000" dirty="0"/>
                    </a:p>
                  </a:txBody>
                  <a:tcPr anchor="ctr"/>
                </a:tc>
              </a:tr>
              <a:tr h="406977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SetSolvent25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</a:t>
                      </a:r>
                      <a:endParaRPr lang="en-US" sz="2000" dirty="0"/>
                    </a:p>
                  </a:txBody>
                  <a:tcPr anchor="ctr"/>
                </a:tc>
              </a:tr>
              <a:tr h="406977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SetSolvent75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endParaRPr lang="en-US" sz="2000" dirty="0"/>
                    </a:p>
                  </a:txBody>
                  <a:tcPr anchor="ctr"/>
                </a:tc>
              </a:tr>
              <a:tr h="406977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SetSolvent25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endParaRPr lang="en-US" sz="2000" dirty="0"/>
                    </a:p>
                  </a:txBody>
                  <a:tcPr anchor="ctr"/>
                </a:tc>
              </a:tr>
              <a:tr h="406977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End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endParaRPr lang="en-US" sz="2000" dirty="0"/>
                    </a:p>
                  </a:txBody>
                  <a:tcPr anchor="ctr"/>
                </a:tc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6209731" y="5773002"/>
                <a:ext cx="5427261" cy="723331"/>
              </a:xfrm>
              <a:prstGeom prst="rect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spcBef>
                    <a:spcPts val="1200"/>
                  </a:spcBef>
                  <a:spcAft>
                    <a:spcPts val="1200"/>
                  </a:spcAft>
                </a:pPr>
                <a:r>
                  <a:rPr lang="en-US" sz="2400" dirty="0" smtClean="0"/>
                  <a:t>Reward  = 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 sz="2400" dirty="0" smtClean="0"/>
                  <a:t>(#Data, #Saturation)</a:t>
                </a:r>
                <a:endParaRPr lang="en-US" sz="24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9731" y="5773002"/>
                <a:ext cx="5427261" cy="723331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  <a:ln w="28575"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" name="Content Placeholder 5"/>
          <p:cNvGraphicFramePr>
            <a:graphicFrameLocks/>
          </p:cNvGraphicFramePr>
          <p:nvPr>
            <p:extLst/>
          </p:nvPr>
        </p:nvGraphicFramePr>
        <p:xfrm>
          <a:off x="555008" y="2104216"/>
          <a:ext cx="4635064" cy="2835744"/>
        </p:xfrm>
        <a:graphic>
          <a:graphicData uri="http://schemas.openxmlformats.org/drawingml/2006/table">
            <a:tbl>
              <a:tblPr firstRow="1">
                <a:tableStyleId>{FABFCF23-3B69-468F-B69F-88F6DE6A72F2}</a:tableStyleId>
              </a:tblPr>
              <a:tblGrid>
                <a:gridCol w="1135117"/>
                <a:gridCol w="1166649"/>
                <a:gridCol w="1166649"/>
                <a:gridCol w="1166649"/>
              </a:tblGrid>
              <a:tr h="438558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Trial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Solute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Water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effectLst/>
                        </a:rPr>
                        <a:t>Conc.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995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effectLst/>
                        </a:rPr>
                        <a:t>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effectLst/>
                        </a:rPr>
                        <a:t>50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100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effectLst/>
                        </a:rPr>
                        <a:t>33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995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effectLst/>
                        </a:rPr>
                        <a:t>2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175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100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64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995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effectLst/>
                        </a:rPr>
                        <a:t>3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200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100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67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995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effectLst/>
                        </a:rPr>
                        <a:t>4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200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25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67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995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effectLst/>
                        </a:rPr>
                        <a:t>5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200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75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67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995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effectLst/>
                        </a:rPr>
                        <a:t>6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200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25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67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cxnSp>
        <p:nvCxnSpPr>
          <p:cNvPr id="8" name="Straight Arrow Connector 7"/>
          <p:cNvCxnSpPr/>
          <p:nvPr/>
        </p:nvCxnSpPr>
        <p:spPr>
          <a:xfrm flipV="1">
            <a:off x="5190072" y="2259875"/>
            <a:ext cx="719411" cy="44870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5194123" y="2708576"/>
            <a:ext cx="719411" cy="401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5194123" y="3115327"/>
            <a:ext cx="719411" cy="401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5194123" y="3499042"/>
            <a:ext cx="719411" cy="401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5194123" y="3871914"/>
            <a:ext cx="719411" cy="401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5194123" y="4297535"/>
            <a:ext cx="719411" cy="401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5194123" y="4703935"/>
            <a:ext cx="719411" cy="401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5190072" y="4946378"/>
            <a:ext cx="694011" cy="19766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414C8F-94AB-42DA-89E4-33D52129BDF5}" type="slidenum">
              <a:rPr lang="en-US" smtClean="0"/>
              <a:t>38</a:t>
            </a:fld>
            <a:endParaRPr lang="en-US"/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1123156" y="6561138"/>
            <a:ext cx="689768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altLang="en-US" sz="700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Copyright © 2016 by Educational Testing Service. All rights reserved. ETS and the ETS logo are registered trademarks of Educational Testing Service (ETS). MEASURING THE POWER OF LEARNING is a trademark of ETS. 30141</a:t>
            </a:r>
          </a:p>
        </p:txBody>
      </p:sp>
    </p:spTree>
    <p:extLst>
      <p:ext uri="{BB962C8B-B14F-4D97-AF65-F5344CB8AC3E}">
        <p14:creationId xmlns:p14="http://schemas.microsoft.com/office/powerpoint/2010/main" val="624021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Detecting Science Inquiry Strategies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08893973"/>
              </p:ext>
            </p:extLst>
          </p:nvPr>
        </p:nvGraphicFramePr>
        <p:xfrm>
          <a:off x="3656724" y="2383226"/>
          <a:ext cx="4635064" cy="3762375"/>
        </p:xfrm>
        <a:graphic>
          <a:graphicData uri="http://schemas.openxmlformats.org/drawingml/2006/table">
            <a:tbl>
              <a:tblPr firstRow="1">
                <a:tableStyleId>{FABFCF23-3B69-468F-B69F-88F6DE6A72F2}</a:tableStyleId>
              </a:tblPr>
              <a:tblGrid>
                <a:gridCol w="1135117"/>
                <a:gridCol w="1166649"/>
                <a:gridCol w="1166649"/>
                <a:gridCol w="1166649"/>
              </a:tblGrid>
              <a:tr h="5436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Trial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Solute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Water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err="1" smtClean="0">
                          <a:effectLst/>
                        </a:rPr>
                        <a:t>Concen-tration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00359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25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100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20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00359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2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50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100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33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00359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3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75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100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43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00359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4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100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100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50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00359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5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125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100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56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00359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6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175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100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64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00359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7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200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100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67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</a:tr>
              <a:tr h="300359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8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200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25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67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</a:tr>
              <a:tr h="300359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9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200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75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67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</a:tr>
              <a:tr h="300359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10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200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25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67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710298" y="1561649"/>
            <a:ext cx="77337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Fit models to every possible sequential subset of actions.</a:t>
            </a:r>
            <a:endParaRPr lang="en-US" sz="24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03E670-BF08-4DE4-8D9E-45D9BC311A3F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866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989" r="720" b="3220"/>
          <a:stretch/>
        </p:blipFill>
        <p:spPr>
          <a:xfrm>
            <a:off x="1088136" y="91440"/>
            <a:ext cx="9985248" cy="649224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03E670-BF08-4DE4-8D9E-45D9BC311A3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893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Person Fit Metrics for Process-data Models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623437"/>
                <a:ext cx="8293443" cy="1614033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𝐿𝐿</m:t>
                      </m:r>
                      <m:r>
                        <a:rPr lang="en-US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m:rPr>
                              <m:nor/>
                            </m:rPr>
                            <a:rPr lang="en-US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nor/>
                                </m:rPr>
                                <a:rPr lang="en-US">
                                  <a:latin typeface="Cambria Math" panose="02040503050406030204" pitchFamily="18" charset="0"/>
                                </a:rPr>
                                <m:t>N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sup>
                        <m:e>
                          <m:func>
                            <m:func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  <m:d>
                                    <m:d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𝑎</m:t>
                                          </m:r>
                                        </m:e>
                                        <m:sub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sub>
                                      </m:sSub>
                                    </m:e>
                                    <m:e>
                                      <m:sSub>
                                        <m:sSub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𝑠</m:t>
                                          </m:r>
                                        </m:e>
                                        <m:sub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</m:d>
                            </m:e>
                          </m:func>
                        </m:e>
                      </m:nary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 smtClean="0"/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623437"/>
                <a:ext cx="8293443" cy="1614033"/>
              </a:xfr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7488194" y="1408670"/>
                <a:ext cx="3361037" cy="182880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5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Dependent on: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Number of </a:t>
                </a:r>
                <a:r>
                  <a:rPr lang="en-US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options (|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|)</a:t>
                </a:r>
                <a:endParaRPr lang="en-US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Record length </a:t>
                </a:r>
                <a:r>
                  <a:rPr lang="en-US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𝑁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)</a:t>
                </a: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88194" y="1408670"/>
                <a:ext cx="3361037" cy="1828800"/>
              </a:xfrm>
              <a:prstGeom prst="rect">
                <a:avLst/>
              </a:prstGeom>
              <a:blipFill rotWithShape="0">
                <a:blip r:embed="rId3"/>
                <a:stretch>
                  <a:fillRect l="-1447" r="-362"/>
                </a:stretch>
              </a:blipFill>
              <a:ln>
                <a:solidFill>
                  <a:schemeClr val="accent5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838200" y="3645243"/>
                <a:ext cx="8466438" cy="23984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𝐿𝐿𝑅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m:rPr>
                              <m:nor/>
                            </m:rPr>
                            <a:rPr lang="en-US" sz="200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nor/>
                                </m:rPr>
                                <a:rPr lang="en-US" sz="2000">
                                  <a:latin typeface="Cambria Math" panose="02040503050406030204" pitchFamily="18" charset="0"/>
                                </a:rPr>
                                <m:t>N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sup>
                        <m:e>
                          <m:d>
                            <m:d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2000">
                                      <a:latin typeface="Cambria Math" panose="02040503050406030204" pitchFamily="18" charset="0"/>
                                    </a:rPr>
                                    <m:t>log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  <m:d>
                                        <m:dPr>
                                          <m:ctrlPr>
                                            <a:rPr lang="en-US" sz="20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sz="20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sz="2000" i="1">
                                                  <a:latin typeface="Cambria Math" panose="02040503050406030204" pitchFamily="18" charset="0"/>
                                                </a:rPr>
                                                <m:t>𝑎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2000" i="1">
                                                  <a:latin typeface="Cambria Math" panose="02040503050406030204" pitchFamily="18" charset="0"/>
                                                </a:rPr>
                                                <m:t>𝑡</m:t>
                                              </m:r>
                                            </m:sub>
                                          </m:sSub>
                                        </m:e>
                                        <m:e>
                                          <m:sSub>
                                            <m:sSubPr>
                                              <m:ctrlPr>
                                                <a:rPr lang="en-US" sz="20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sz="2000" i="1">
                                                  <a:latin typeface="Cambria Math" panose="02040503050406030204" pitchFamily="18" charset="0"/>
                                                </a:rPr>
                                                <m:t>𝑠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2000" i="1">
                                                  <a:latin typeface="Cambria Math" panose="02040503050406030204" pitchFamily="18" charset="0"/>
                                                </a:rPr>
                                                <m:t>𝑡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</m:e>
                                  </m:d>
                                </m:e>
                              </m:func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m:rPr>
                                  <m:sty m:val="p"/>
                                </m:rPr>
                                <a:rPr lang="en-US" sz="200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  <m:d>
                                <m:d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d>
                                        <m:dPr>
                                          <m:begChr m:val="|"/>
                                          <m:endChr m:val="|"/>
                                          <m:ctrlPr>
                                            <a:rPr lang="en-US" sz="20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sz="20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sz="2000" i="1">
                                                  <a:latin typeface="Cambria Math" panose="02040503050406030204" pitchFamily="18" charset="0"/>
                                                </a:rPr>
                                                <m:t>𝐴</m:t>
                                              </m:r>
                                            </m:e>
                                            <m:sub>
                                              <m:sSub>
                                                <m:sSubPr>
                                                  <m:ctrlPr>
                                                    <a:rPr lang="en-US" sz="2000" i="1"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en-US" sz="2000" i="1">
                                                      <a:latin typeface="Cambria Math" panose="02040503050406030204" pitchFamily="18" charset="0"/>
                                                    </a:rPr>
                                                    <m:t>𝑠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en-US" sz="2000" i="1">
                                                      <a:latin typeface="Cambria Math" panose="02040503050406030204" pitchFamily="18" charset="0"/>
                                                    </a:rPr>
                                                    <m:t>𝑡</m:t>
                                                  </m:r>
                                                </m:sub>
                                              </m:sSub>
                                            </m:sub>
                                          </m:sSub>
                                        </m:e>
                                      </m:d>
                                    </m:den>
                                  </m:f>
                                </m:e>
                              </m:d>
                            </m:e>
                          </m:d>
                        </m:e>
                      </m:nary>
                    </m:oMath>
                  </m:oMathPara>
                </a14:m>
                <a:endParaRPr lang="en-US" sz="2000" dirty="0" smtClean="0"/>
              </a:p>
              <a:p>
                <a:endParaRPr lang="en-US" sz="20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 panose="02040503050406030204" pitchFamily="18" charset="0"/>
                        </a:rPr>
                        <m:t>𝐿𝐿𝑅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m:rPr>
                              <m:nor/>
                            </m:rPr>
                            <a:rPr lang="en-US" sz="200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nor/>
                                </m:rPr>
                                <a:rPr lang="en-US" sz="2000">
                                  <a:latin typeface="Cambria Math" panose="02040503050406030204" pitchFamily="18" charset="0"/>
                                </a:rPr>
                                <m:t>N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sup>
                        <m:e>
                          <m:d>
                            <m:d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en-US" sz="20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2000">
                                      <a:latin typeface="Cambria Math" panose="02040503050406030204" pitchFamily="18" charset="0"/>
                                    </a:rPr>
                                    <m:t>log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  <m:d>
                                        <m:dPr>
                                          <m:ctrlPr>
                                            <a:rPr lang="en-US" sz="20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sz="20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sz="2000" i="1">
                                                  <a:latin typeface="Cambria Math" panose="02040503050406030204" pitchFamily="18" charset="0"/>
                                                </a:rPr>
                                                <m:t>𝑎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2000" i="1">
                                                  <a:latin typeface="Cambria Math" panose="02040503050406030204" pitchFamily="18" charset="0"/>
                                                </a:rPr>
                                                <m:t>𝑡</m:t>
                                              </m:r>
                                            </m:sub>
                                          </m:sSub>
                                        </m:e>
                                        <m:e>
                                          <m:sSub>
                                            <m:sSubPr>
                                              <m:ctrlPr>
                                                <a:rPr lang="en-US" sz="20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sz="2000" i="1">
                                                  <a:latin typeface="Cambria Math" panose="02040503050406030204" pitchFamily="18" charset="0"/>
                                                </a:rPr>
                                                <m:t>𝑠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2000" i="1">
                                                  <a:latin typeface="Cambria Math" panose="02040503050406030204" pitchFamily="18" charset="0"/>
                                                </a:rPr>
                                                <m:t>𝑡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</m:e>
                                  </m:d>
                                </m:e>
                              </m:func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  <m:d>
                                    <m:dPr>
                                      <m:ctrlPr>
                                        <a:rPr lang="en-US" sz="20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sz="20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000" b="0" i="1" smtClean="0">
                                              <a:latin typeface="Cambria Math" panose="02040503050406030204" pitchFamily="18" charset="0"/>
                                            </a:rPr>
                                            <m:t>𝑎</m:t>
                                          </m:r>
                                        </m:e>
                                        <m:sub>
                                          <m:r>
                                            <a:rPr lang="en-US" sz="2000" b="0" i="1" smtClean="0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sub>
                                      </m:sSub>
                                    </m:e>
                                    <m:e>
                                      <m:sSub>
                                        <m:sSubPr>
                                          <m:ctrlPr>
                                            <a:rPr lang="en-US" sz="20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000" b="0" i="1" smtClean="0">
                                              <a:latin typeface="Cambria Math" panose="02040503050406030204" pitchFamily="18" charset="0"/>
                                            </a:rPr>
                                            <m:t>𝑠</m:t>
                                          </m:r>
                                        </m:e>
                                        <m:sub>
                                          <m:r>
                                            <a:rPr lang="en-US" sz="2000" b="0" i="1" smtClean="0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</m:d>
                            </m:e>
                          </m:d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3645243"/>
                <a:ext cx="8466438" cy="2398477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03E670-BF08-4DE4-8D9E-45D9BC311A3F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125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Detecting Science Inquiry Strategies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/>
          </p:nvPr>
        </p:nvGraphicFramePr>
        <p:xfrm>
          <a:off x="3656724" y="2383226"/>
          <a:ext cx="4635064" cy="3762375"/>
        </p:xfrm>
        <a:graphic>
          <a:graphicData uri="http://schemas.openxmlformats.org/drawingml/2006/table">
            <a:tbl>
              <a:tblPr firstRow="1">
                <a:tableStyleId>{FABFCF23-3B69-468F-B69F-88F6DE6A72F2}</a:tableStyleId>
              </a:tblPr>
              <a:tblGrid>
                <a:gridCol w="1135117"/>
                <a:gridCol w="1166649"/>
                <a:gridCol w="1166649"/>
                <a:gridCol w="1166649"/>
              </a:tblGrid>
              <a:tr h="5436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Trial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Solute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Water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err="1" smtClean="0">
                          <a:effectLst/>
                        </a:rPr>
                        <a:t>Concen-tration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00359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25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100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20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00359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2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50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100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33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00359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3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75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100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43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00359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4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100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100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50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00359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5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125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100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56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00359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6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175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100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64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00359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7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200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100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67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00359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8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200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25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67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00359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9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200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75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67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00359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10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200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25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67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7" name="Oval 6"/>
          <p:cNvSpPr/>
          <p:nvPr/>
        </p:nvSpPr>
        <p:spPr>
          <a:xfrm>
            <a:off x="1150882" y="1580329"/>
            <a:ext cx="1828800" cy="1213945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ysClr val="windowText" lastClr="000000"/>
                </a:solidFill>
              </a:rPr>
              <a:t>Increase Solute</a:t>
            </a:r>
          </a:p>
          <a:p>
            <a:pPr algn="ctr"/>
            <a:r>
              <a:rPr lang="en-US" sz="2000" b="1" dirty="0" smtClean="0">
                <a:solidFill>
                  <a:sysClr val="windowText" lastClr="000000"/>
                </a:solidFill>
              </a:rPr>
              <a:t>Strategy</a:t>
            </a:r>
            <a:endParaRPr lang="en-US" sz="2000" b="1" dirty="0">
              <a:solidFill>
                <a:sysClr val="windowText" lastClr="000000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9028386" y="1536810"/>
            <a:ext cx="1828800" cy="1213945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ysClr val="windowText" lastClr="000000"/>
                </a:solidFill>
              </a:rPr>
              <a:t>Find Saturation</a:t>
            </a:r>
          </a:p>
          <a:p>
            <a:pPr algn="ctr"/>
            <a:r>
              <a:rPr lang="en-US" sz="2000" b="1" dirty="0" smtClean="0">
                <a:solidFill>
                  <a:sysClr val="windowText" lastClr="000000"/>
                </a:solidFill>
              </a:rPr>
              <a:t>Strategy</a:t>
            </a:r>
            <a:endParaRPr lang="en-US" sz="2000" b="1" dirty="0">
              <a:solidFill>
                <a:sysClr val="windowText" lastClr="0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396154" y="1596149"/>
            <a:ext cx="52157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Compare all model likelihood ratios of each model on all subsets of action sequences: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909759" y="4246192"/>
            <a:ext cx="1470136" cy="56756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Very Likely</a:t>
            </a:r>
            <a:endParaRPr lang="en-US" sz="2000" b="1" dirty="0"/>
          </a:p>
        </p:txBody>
      </p:sp>
      <p:sp>
        <p:nvSpPr>
          <p:cNvPr id="16" name="Rectangle 15"/>
          <p:cNvSpPr/>
          <p:nvPr/>
        </p:nvSpPr>
        <p:spPr>
          <a:xfrm>
            <a:off x="515445" y="3256119"/>
            <a:ext cx="1470136" cy="637964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Somewhat Likely</a:t>
            </a:r>
            <a:endParaRPr lang="en-US" sz="2000" b="1" dirty="0"/>
          </a:p>
        </p:txBody>
      </p:sp>
      <p:sp>
        <p:nvSpPr>
          <p:cNvPr id="17" name="Rectangle 16"/>
          <p:cNvSpPr/>
          <p:nvPr/>
        </p:nvSpPr>
        <p:spPr>
          <a:xfrm>
            <a:off x="1112999" y="5385334"/>
            <a:ext cx="1470136" cy="5675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Not Likely</a:t>
            </a:r>
            <a:endParaRPr lang="en-US" sz="2000" b="1" dirty="0"/>
          </a:p>
        </p:txBody>
      </p:sp>
      <p:cxnSp>
        <p:nvCxnSpPr>
          <p:cNvPr id="19" name="Straight Arrow Connector 18"/>
          <p:cNvCxnSpPr/>
          <p:nvPr/>
        </p:nvCxnSpPr>
        <p:spPr>
          <a:xfrm flipH="1">
            <a:off x="2405556" y="4314869"/>
            <a:ext cx="839952" cy="195486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30" idx="1"/>
          </p:cNvCxnSpPr>
          <p:nvPr/>
        </p:nvCxnSpPr>
        <p:spPr>
          <a:xfrm flipH="1" flipV="1">
            <a:off x="2071724" y="3607338"/>
            <a:ext cx="736598" cy="179020"/>
          </a:xfrm>
          <a:prstGeom prst="straightConnector1">
            <a:avLst/>
          </a:prstGeom>
          <a:ln w="28575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38" idx="1"/>
            <a:endCxn id="17" idx="3"/>
          </p:cNvCxnSpPr>
          <p:nvPr/>
        </p:nvCxnSpPr>
        <p:spPr>
          <a:xfrm flipH="1">
            <a:off x="2583135" y="5518237"/>
            <a:ext cx="519410" cy="150877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Left Bracket 25"/>
          <p:cNvSpPr/>
          <p:nvPr/>
        </p:nvSpPr>
        <p:spPr>
          <a:xfrm>
            <a:off x="3245508" y="3030876"/>
            <a:ext cx="385555" cy="2075380"/>
          </a:xfrm>
          <a:prstGeom prst="leftBracket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Left Bracket 29"/>
          <p:cNvSpPr/>
          <p:nvPr/>
        </p:nvSpPr>
        <p:spPr>
          <a:xfrm>
            <a:off x="2808322" y="3326523"/>
            <a:ext cx="848402" cy="919669"/>
          </a:xfrm>
          <a:prstGeom prst="leftBracket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Left Bracket 37"/>
          <p:cNvSpPr/>
          <p:nvPr/>
        </p:nvSpPr>
        <p:spPr>
          <a:xfrm>
            <a:off x="3102545" y="4941871"/>
            <a:ext cx="528518" cy="1152732"/>
          </a:xfrm>
          <a:prstGeom prst="leftBracket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/>
          <p:cNvSpPr/>
          <p:nvPr/>
        </p:nvSpPr>
        <p:spPr>
          <a:xfrm>
            <a:off x="9397845" y="5234457"/>
            <a:ext cx="1470136" cy="56756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Very Likely</a:t>
            </a:r>
            <a:endParaRPr lang="en-US" sz="2000" b="1" dirty="0"/>
          </a:p>
        </p:txBody>
      </p:sp>
      <p:sp>
        <p:nvSpPr>
          <p:cNvPr id="44" name="Right Bracket 43"/>
          <p:cNvSpPr/>
          <p:nvPr/>
        </p:nvSpPr>
        <p:spPr>
          <a:xfrm>
            <a:off x="8317449" y="4941871"/>
            <a:ext cx="294464" cy="1152732"/>
          </a:xfrm>
          <a:prstGeom prst="rightBracket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5" name="Straight Arrow Connector 44"/>
          <p:cNvCxnSpPr>
            <a:stCxn id="44" idx="2"/>
          </p:cNvCxnSpPr>
          <p:nvPr/>
        </p:nvCxnSpPr>
        <p:spPr>
          <a:xfrm>
            <a:off x="8611913" y="5518237"/>
            <a:ext cx="785932" cy="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03E670-BF08-4DE4-8D9E-45D9BC311A3F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041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 and Conclusions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1741150" y="6570663"/>
            <a:ext cx="450850" cy="287337"/>
          </a:xfrm>
        </p:spPr>
        <p:txBody>
          <a:bodyPr/>
          <a:lstStyle/>
          <a:p>
            <a:fld id="{0E03E670-BF08-4DE4-8D9E-45D9BC311A3F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556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79388"/>
            <a:ext cx="4706566" cy="1022350"/>
          </a:xfrm>
        </p:spPr>
        <p:txBody>
          <a:bodyPr/>
          <a:lstStyle/>
          <a:p>
            <a:r>
              <a:rPr lang="en-US" dirty="0" smtClean="0"/>
              <a:t>Evidence Extraction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03E670-BF08-4DE4-8D9E-45D9BC311A3F}" type="slidenum">
              <a:rPr lang="en-US" smtClean="0"/>
              <a:t>43</a:t>
            </a:fld>
            <a:endParaRPr lang="en-US"/>
          </a:p>
        </p:txBody>
      </p:sp>
      <p:graphicFrame>
        <p:nvGraphicFramePr>
          <p:cNvPr id="6" name="Content Placeholder 4"/>
          <p:cNvGraphicFramePr>
            <a:graphicFrameLocks/>
          </p:cNvGraphicFramePr>
          <p:nvPr/>
        </p:nvGraphicFramePr>
        <p:xfrm>
          <a:off x="1249063" y="1921200"/>
          <a:ext cx="4023358" cy="43891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13235"/>
                <a:gridCol w="564204"/>
                <a:gridCol w="972766"/>
                <a:gridCol w="391051"/>
                <a:gridCol w="391051"/>
                <a:gridCol w="391051"/>
              </a:tblGrid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42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Drink Mix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51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102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33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43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Drink Mix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105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102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51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44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Drink Mix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164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102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62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45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Drink Mix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51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153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25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46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Drink Mix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101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153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40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47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Drink Mix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167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153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52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solidFill>
                      <a:srgbClr val="F9FB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48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rgbClr val="F9FB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Drink Mix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rgbClr val="F9FB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52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rgbClr val="F9FB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90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rgbClr val="F9FB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37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rgbClr val="F9FBFD"/>
                    </a:solidFill>
                  </a:tcPr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solidFill>
                      <a:srgbClr val="F9FB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49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rgbClr val="F9FB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Drink Mix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rgbClr val="F9FB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102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rgbClr val="F9FB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90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rgbClr val="F9FB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53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rgbClr val="F9FBFD"/>
                    </a:solidFill>
                  </a:tcPr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solidFill>
                      <a:srgbClr val="F9FB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50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rgbClr val="F9FB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Drink Mix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rgbClr val="F9FB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170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rgbClr val="F9FB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90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rgbClr val="F9FB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65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rgbClr val="F9FBFD"/>
                    </a:solidFill>
                  </a:tcPr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51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Drink Mix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54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47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53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52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Drink Mix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104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47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67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53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Drink Mix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200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47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67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solidFill>
                            <a:srgbClr val="C00000"/>
                          </a:solidFill>
                          <a:effectLst/>
                        </a:rPr>
                        <a:t>more </a:t>
                      </a:r>
                      <a:r>
                        <a:rPr lang="en-US" sz="12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data </a:t>
                      </a:r>
                      <a:r>
                        <a:rPr lang="en-US" sz="1200" u="none" strike="noStrike" dirty="0" smtClean="0">
                          <a:solidFill>
                            <a:srgbClr val="C00000"/>
                          </a:solidFill>
                          <a:effectLst/>
                        </a:rPr>
                        <a:t>button</a:t>
                      </a:r>
                      <a:endParaRPr lang="en-US" sz="12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54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Drink Mix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46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18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67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55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Drink Mix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94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18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67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56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Drink Mix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200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18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67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 rot="18069381">
            <a:off x="4048785" y="1298717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Solute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 rot="18069381">
            <a:off x="4426006" y="1350501"/>
            <a:ext cx="907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Water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 rot="18069381">
            <a:off x="4721761" y="1249848"/>
            <a:ext cx="10286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Concent</a:t>
            </a:r>
            <a:r>
              <a:rPr lang="en-US" dirty="0" smtClean="0"/>
              <a:t>.</a:t>
            </a:r>
            <a:endParaRPr lang="en-US" dirty="0"/>
          </a:p>
        </p:txBody>
      </p:sp>
      <p:graphicFrame>
        <p:nvGraphicFramePr>
          <p:cNvPr id="12" name="Content Placeholder 4"/>
          <p:cNvGraphicFramePr>
            <a:graphicFrameLocks/>
          </p:cNvGraphicFramePr>
          <p:nvPr/>
        </p:nvGraphicFramePr>
        <p:xfrm>
          <a:off x="6751676" y="1515989"/>
          <a:ext cx="4023358" cy="46634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13235"/>
                <a:gridCol w="564204"/>
                <a:gridCol w="972766"/>
                <a:gridCol w="391051"/>
                <a:gridCol w="391051"/>
                <a:gridCol w="391051"/>
              </a:tblGrid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sngStrike" dirty="0" smtClean="0">
                          <a:effectLst/>
                        </a:rPr>
                        <a:t>ran trial</a:t>
                      </a:r>
                      <a:endParaRPr lang="en-US" sz="1200" b="0" i="0" u="none" strike="sng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sng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sngStrike">
                          <a:effectLst/>
                        </a:rPr>
                        <a:t>Drink Mix</a:t>
                      </a:r>
                      <a:endParaRPr lang="en-US" sz="1200" b="0" i="0" u="none" strike="sng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sng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sng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sng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Drink Mix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Drink Mix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sngStrike" dirty="0" smtClean="0">
                          <a:effectLst/>
                        </a:rPr>
                        <a:t>ran trial</a:t>
                      </a:r>
                      <a:endParaRPr lang="en-US" sz="1200" b="0" i="0" u="none" strike="sng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sng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sngStrike" dirty="0">
                          <a:effectLst/>
                        </a:rPr>
                        <a:t>Drink Mix</a:t>
                      </a:r>
                      <a:endParaRPr lang="en-US" sz="1200" b="0" i="0" u="none" strike="sng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sng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sng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sng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9525" marR="9525" marT="9525" marB="0" anchor="b"/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sngStrike" dirty="0" smtClean="0">
                          <a:effectLst/>
                        </a:rPr>
                        <a:t>ran trial</a:t>
                      </a:r>
                      <a:endParaRPr lang="en-US" sz="1200" b="0" i="0" u="none" strike="sng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sng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sngStrike" dirty="0">
                          <a:effectLst/>
                        </a:rPr>
                        <a:t>Drink Mix</a:t>
                      </a:r>
                      <a:endParaRPr lang="en-US" sz="1200" b="0" i="0" u="none" strike="sng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sng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sng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sng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9525" marR="9525" marT="9525" marB="0" anchor="b"/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Drink Mix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Drink Mix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Drink Mix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Drink Mix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134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u="none" strike="noStrike" dirty="0" smtClean="0">
                          <a:effectLst/>
                        </a:rPr>
                        <a:t>Drink Mix</a:t>
                      </a:r>
                      <a:endParaRPr lang="en-US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166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Drink Mix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solidFill>
                            <a:srgbClr val="C00000"/>
                          </a:solidFill>
                          <a:effectLst/>
                        </a:rPr>
                        <a:t>more data button</a:t>
                      </a:r>
                      <a:endParaRPr lang="en-US" sz="12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Drink Mix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571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u="none" strike="noStrike" dirty="0" smtClean="0">
                          <a:solidFill>
                            <a:srgbClr val="C00000"/>
                          </a:solidFill>
                          <a:effectLst/>
                        </a:rPr>
                        <a:t>more data button</a:t>
                      </a:r>
                      <a:endParaRPr lang="en-US" sz="1200" b="0" i="0" u="none" strike="noStrike" dirty="0" smtClean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9" marR="1199" marT="1199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Drink Mix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Drink Mix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</a:t>
                      </a:r>
                    </a:p>
                  </a:txBody>
                  <a:tcPr marL="9525" marR="9525" marT="9525" marB="0" anchor="b"/>
                </a:tc>
              </a:tr>
              <a:tr h="257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ran trial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Drink Mix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</a:t>
                      </a: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 rot="18069381">
            <a:off x="9551398" y="893506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Solute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 rot="18069381">
            <a:off x="9928619" y="945290"/>
            <a:ext cx="907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Water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 rot="18069381">
            <a:off x="10212125" y="893398"/>
            <a:ext cx="10286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Concent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1591283" y="1970178"/>
            <a:ext cx="1600200" cy="6956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ISS</a:t>
            </a:r>
            <a:endParaRPr lang="en-US" sz="3200" dirty="0"/>
          </a:p>
        </p:txBody>
      </p:sp>
      <p:sp>
        <p:nvSpPr>
          <p:cNvPr id="16" name="Rectangle 15"/>
          <p:cNvSpPr/>
          <p:nvPr/>
        </p:nvSpPr>
        <p:spPr>
          <a:xfrm>
            <a:off x="1591283" y="2822666"/>
            <a:ext cx="1600200" cy="6956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ISS</a:t>
            </a:r>
            <a:endParaRPr lang="en-US" sz="3200" dirty="0"/>
          </a:p>
        </p:txBody>
      </p:sp>
      <p:sp>
        <p:nvSpPr>
          <p:cNvPr id="17" name="Rectangle 16"/>
          <p:cNvSpPr/>
          <p:nvPr/>
        </p:nvSpPr>
        <p:spPr>
          <a:xfrm>
            <a:off x="1660542" y="3664133"/>
            <a:ext cx="1600200" cy="6956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ISS</a:t>
            </a:r>
            <a:endParaRPr lang="en-US" sz="3200" dirty="0"/>
          </a:p>
        </p:txBody>
      </p:sp>
      <p:sp>
        <p:nvSpPr>
          <p:cNvPr id="18" name="Rectangle 17"/>
          <p:cNvSpPr/>
          <p:nvPr/>
        </p:nvSpPr>
        <p:spPr>
          <a:xfrm>
            <a:off x="1660542" y="4500026"/>
            <a:ext cx="1600200" cy="6956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ISS</a:t>
            </a:r>
            <a:endParaRPr lang="en-US" sz="3200" dirty="0"/>
          </a:p>
        </p:txBody>
      </p:sp>
      <p:sp>
        <p:nvSpPr>
          <p:cNvPr id="19" name="Rectangle 18"/>
          <p:cNvSpPr/>
          <p:nvPr/>
        </p:nvSpPr>
        <p:spPr>
          <a:xfrm>
            <a:off x="1660542" y="5567331"/>
            <a:ext cx="1600200" cy="6956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ISS</a:t>
            </a:r>
            <a:endParaRPr lang="en-US" sz="3200" dirty="0"/>
          </a:p>
        </p:txBody>
      </p:sp>
      <p:sp>
        <p:nvSpPr>
          <p:cNvPr id="20" name="Rectangle 19"/>
          <p:cNvSpPr/>
          <p:nvPr/>
        </p:nvSpPr>
        <p:spPr>
          <a:xfrm>
            <a:off x="7163154" y="2982882"/>
            <a:ext cx="1652233" cy="151714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ISS</a:t>
            </a:r>
            <a:endParaRPr lang="en-US" sz="3200" dirty="0"/>
          </a:p>
        </p:txBody>
      </p:sp>
      <p:sp>
        <p:nvSpPr>
          <p:cNvPr id="21" name="Rectangle 20"/>
          <p:cNvSpPr/>
          <p:nvPr/>
        </p:nvSpPr>
        <p:spPr>
          <a:xfrm>
            <a:off x="7215187" y="4728951"/>
            <a:ext cx="1600200" cy="145047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/>
              <a:t>F</a:t>
            </a:r>
            <a:r>
              <a:rPr lang="en-US" sz="3200" dirty="0" smtClean="0"/>
              <a:t>SS</a:t>
            </a:r>
            <a:endParaRPr lang="en-US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ounded Rectangle 4"/>
              <p:cNvSpPr/>
              <p:nvPr/>
            </p:nvSpPr>
            <p:spPr>
              <a:xfrm>
                <a:off x="714780" y="1243193"/>
                <a:ext cx="2748909" cy="612775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0" dirty="0" smtClean="0"/>
                  <a:t>External Measure: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=1.7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5" name="Rounded 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780" y="1243193"/>
                <a:ext cx="2748909" cy="612775"/>
              </a:xfrm>
              <a:prstGeom prst="roundRect">
                <a:avLst/>
              </a:prstGeom>
              <a:blipFill rotWithShape="0">
                <a:blip r:embed="rId2"/>
                <a:stretch>
                  <a:fillRect t="-11765" b="-29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ounded Rectangle 21"/>
              <p:cNvSpPr/>
              <p:nvPr/>
            </p:nvSpPr>
            <p:spPr>
              <a:xfrm>
                <a:off x="6454144" y="702295"/>
                <a:ext cx="2748909" cy="612775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0" dirty="0" smtClean="0"/>
                  <a:t>External Measure: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=0.7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2" name="Rounded 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4144" y="702295"/>
                <a:ext cx="2748909" cy="612775"/>
              </a:xfrm>
              <a:prstGeom prst="roundRect">
                <a:avLst/>
              </a:prstGeom>
              <a:blipFill rotWithShape="0">
                <a:blip r:embed="rId3"/>
                <a:stretch>
                  <a:fillRect t="-11650" b="-19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ounded Rectangle 9"/>
          <p:cNvSpPr/>
          <p:nvPr/>
        </p:nvSpPr>
        <p:spPr>
          <a:xfrm>
            <a:off x="295840" y="2665864"/>
            <a:ext cx="953224" cy="8524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8</a:t>
            </a:r>
            <a:r>
              <a:rPr lang="en-US" sz="2000" baseline="30000" dirty="0" smtClean="0"/>
              <a:t>th</a:t>
            </a:r>
            <a:endParaRPr lang="en-US" sz="2000" dirty="0" smtClean="0"/>
          </a:p>
          <a:p>
            <a:pPr algn="ctr"/>
            <a:r>
              <a:rPr lang="en-US" sz="2000" dirty="0" smtClean="0"/>
              <a:t>Grade</a:t>
            </a:r>
            <a:endParaRPr lang="en-US" sz="2000" dirty="0"/>
          </a:p>
        </p:txBody>
      </p:sp>
      <p:sp>
        <p:nvSpPr>
          <p:cNvPr id="23" name="Rounded Rectangle 22"/>
          <p:cNvSpPr/>
          <p:nvPr/>
        </p:nvSpPr>
        <p:spPr>
          <a:xfrm>
            <a:off x="10913299" y="1902367"/>
            <a:ext cx="953224" cy="8524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6</a:t>
            </a:r>
            <a:r>
              <a:rPr lang="en-US" sz="2000" baseline="30000" dirty="0" smtClean="0"/>
              <a:t>th</a:t>
            </a:r>
            <a:endParaRPr lang="en-US" sz="2000" dirty="0" smtClean="0"/>
          </a:p>
          <a:p>
            <a:pPr algn="ctr"/>
            <a:r>
              <a:rPr lang="en-US" sz="2000" dirty="0" smtClean="0"/>
              <a:t>Grade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862124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5" grpId="0" animBg="1"/>
      <p:bldP spid="22" grpId="0" animBg="1"/>
      <p:bldP spid="10" grpId="0" animBg="1"/>
      <p:bldP spid="23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Detecting Science Inquiry Behaviors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363663"/>
            <a:ext cx="10515600" cy="947051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Item scores based on detected Science Inquiry Behaviors correlated more strongly with our external measure of Science practice than anything else (N=500).</a:t>
            </a:r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1414119"/>
              </p:ext>
            </p:extLst>
          </p:nvPr>
        </p:nvGraphicFramePr>
        <p:xfrm>
          <a:off x="3037016" y="2745904"/>
          <a:ext cx="5196703" cy="1752600"/>
        </p:xfrm>
        <a:graphic>
          <a:graphicData uri="http://schemas.openxmlformats.org/drawingml/2006/table">
            <a:tbl>
              <a:tblPr firstRow="1">
                <a:tableStyleId>{9D7B26C5-4107-4FEC-AEDC-1716B250A1EF}</a:tableStyleId>
              </a:tblPr>
              <a:tblGrid>
                <a:gridCol w="3365565"/>
                <a:gridCol w="1831138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2PL Model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Correlation w/ Ext Measure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MC + COV process measure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0.41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MC + CV COV process measure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0.40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MC + MDP Inquiry Score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0.48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113638" y="5375189"/>
            <a:ext cx="62401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Note</a:t>
            </a:r>
            <a:r>
              <a:rPr lang="en-US" dirty="0" smtClean="0"/>
              <a:t>: These results are preliminary, and undoubtedly wrong.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7322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Claims and Assumptions of MDP Models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363663"/>
            <a:ext cx="10515600" cy="2366673"/>
          </a:xfrm>
        </p:spPr>
        <p:txBody>
          <a:bodyPr/>
          <a:lstStyle/>
          <a:p>
            <a:r>
              <a:rPr lang="en-US" dirty="0" smtClean="0"/>
              <a:t>The models encode goals, motivation, and beliefs.</a:t>
            </a:r>
          </a:p>
          <a:p>
            <a:pPr lvl="1"/>
            <a:r>
              <a:rPr lang="en-US" dirty="0" smtClean="0"/>
              <a:t>Some parameters can be estimated, but most are (currently) fixed by “expert opinion”</a:t>
            </a:r>
          </a:p>
          <a:p>
            <a:r>
              <a:rPr lang="en-US" dirty="0" smtClean="0"/>
              <a:t>The models encode the features of the task to which the player is attending.</a:t>
            </a:r>
          </a:p>
          <a:p>
            <a:r>
              <a:rPr lang="en-US" dirty="0" smtClean="0"/>
              <a:t>The models assume “rational” planning.</a:t>
            </a:r>
          </a:p>
        </p:txBody>
      </p:sp>
      <p:sp>
        <p:nvSpPr>
          <p:cNvPr id="6" name="Rectangle 5"/>
          <p:cNvSpPr/>
          <p:nvPr/>
        </p:nvSpPr>
        <p:spPr>
          <a:xfrm>
            <a:off x="3002973" y="4094018"/>
            <a:ext cx="6494318" cy="184958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Every empirical data set includes a significant proportion of records that fit </a:t>
            </a:r>
          </a:p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none</a:t>
            </a:r>
            <a:r>
              <a:rPr lang="en-US" sz="2800" dirty="0" smtClean="0">
                <a:solidFill>
                  <a:schemeClr val="tx1"/>
                </a:solidFill>
              </a:rPr>
              <a:t> of the models.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03E670-BF08-4DE4-8D9E-45D9BC311A3F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072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Decision models connect intentional actions to cognitive traits of interest</a:t>
            </a:r>
          </a:p>
          <a:p>
            <a:r>
              <a:rPr lang="en-US" dirty="0" smtClean="0"/>
              <a:t>Individual actions do not need to be scored</a:t>
            </a:r>
          </a:p>
          <a:p>
            <a:r>
              <a:rPr lang="en-US" dirty="0" smtClean="0"/>
              <a:t>Process data allows us to fit these models providing</a:t>
            </a:r>
          </a:p>
          <a:p>
            <a:pPr lvl="1"/>
            <a:r>
              <a:rPr lang="en-US" dirty="0" smtClean="0"/>
              <a:t>Inference as competency</a:t>
            </a:r>
          </a:p>
          <a:p>
            <a:pPr lvl="1"/>
            <a:r>
              <a:rPr lang="en-US" dirty="0" smtClean="0"/>
              <a:t>Inference as classification</a:t>
            </a:r>
          </a:p>
          <a:p>
            <a:pPr lvl="1"/>
            <a:r>
              <a:rPr lang="en-US" dirty="0" smtClean="0"/>
              <a:t>Validity metrics (fit)</a:t>
            </a:r>
          </a:p>
          <a:p>
            <a:endParaRPr lang="en-US" dirty="0" smtClean="0"/>
          </a:p>
          <a:p>
            <a:r>
              <a:rPr lang="en-US" dirty="0" smtClean="0"/>
              <a:t>Software to specify and estimate models: </a:t>
            </a:r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mdpmf</a:t>
            </a:r>
            <a:endParaRPr lang="en-US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 smtClean="0"/>
              <a:t>Open source and soon to be available on </a:t>
            </a:r>
            <a:r>
              <a:rPr lang="en-US" dirty="0" err="1" smtClean="0"/>
              <a:t>github</a:t>
            </a:r>
            <a:endParaRPr lang="en-US" dirty="0" smtClean="0"/>
          </a:p>
          <a:p>
            <a:pPr lvl="1"/>
            <a:r>
              <a:rPr lang="en-US" dirty="0" smtClean="0"/>
              <a:t>R-package in progress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03E670-BF08-4DE4-8D9E-45D9BC311A3F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109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977655" y="1976440"/>
            <a:ext cx="8689311" cy="2613025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Thank you!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 smtClean="0"/>
              <a:t/>
            </a:r>
            <a:br>
              <a:rPr lang="en-US" dirty="0" smtClean="0"/>
            </a:b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267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5"/>
          <p:cNvPicPr>
            <a:picLocks noChangeAspect="1"/>
          </p:cNvPicPr>
          <p:nvPr/>
        </p:nvPicPr>
        <p:blipFill rotWithShape="1">
          <a:blip r:embed="rId2"/>
          <a:srcRect l="123" r="332" b="915"/>
          <a:stretch/>
        </p:blipFill>
        <p:spPr>
          <a:xfrm>
            <a:off x="1088136" y="91440"/>
            <a:ext cx="10012680" cy="6491066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03E670-BF08-4DE4-8D9E-45D9BC311A3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462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520" r="647" b="2828"/>
          <a:stretch/>
        </p:blipFill>
        <p:spPr>
          <a:xfrm>
            <a:off x="1088136" y="91440"/>
            <a:ext cx="10017569" cy="6478556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03E670-BF08-4DE4-8D9E-45D9BC311A3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735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334" r="584" b="3290"/>
          <a:stretch/>
        </p:blipFill>
        <p:spPr>
          <a:xfrm>
            <a:off x="1086679" y="87795"/>
            <a:ext cx="10012680" cy="650916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03E670-BF08-4DE4-8D9E-45D9BC311A3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322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533" b="671"/>
          <a:stretch/>
        </p:blipFill>
        <p:spPr>
          <a:xfrm>
            <a:off x="1086678" y="88960"/>
            <a:ext cx="10075914" cy="652190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03E670-BF08-4DE4-8D9E-45D9BC311A3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869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03E670-BF08-4DE4-8D9E-45D9BC311A3F}" type="slidenum">
              <a:rPr lang="en-US" smtClean="0"/>
              <a:t>9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969"/>
          <a:stretch/>
        </p:blipFill>
        <p:spPr>
          <a:xfrm>
            <a:off x="1088136" y="91440"/>
            <a:ext cx="10009470" cy="6493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061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TS-PPT-2015-A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0141 Corp ETS PPT template A [Compatibility Mode]" id="{53209019-2032-4489-AAE0-CF1166F6A4FA}" vid="{4F28B7F3-E24A-40F1-AA06-4A83A21F4C3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59380</TotalTime>
  <Words>3203</Words>
  <Application>Microsoft Office PowerPoint</Application>
  <PresentationFormat>Widescreen</PresentationFormat>
  <Paragraphs>1572</Paragraphs>
  <Slides>47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3" baseType="lpstr">
      <vt:lpstr>Arial</vt:lpstr>
      <vt:lpstr>Calibri</vt:lpstr>
      <vt:lpstr>Cambria Math</vt:lpstr>
      <vt:lpstr>Courier New</vt:lpstr>
      <vt:lpstr>Verdana</vt:lpstr>
      <vt:lpstr>ETS-PPT-2015-A</vt:lpstr>
      <vt:lpstr>Modeling student choices within complex tasks using Markov decision processes</vt:lpstr>
      <vt:lpstr>Talk Outline</vt:lpstr>
      <vt:lpstr>Simulation-based Science Assessment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Performance Tasks</vt:lpstr>
      <vt:lpstr>Performance Data Log File</vt:lpstr>
      <vt:lpstr>Performance Data Log File</vt:lpstr>
      <vt:lpstr>Evidence Extraction from Log Data</vt:lpstr>
      <vt:lpstr>Evidence Extraction from Log Data</vt:lpstr>
      <vt:lpstr>Evidence Extraction</vt:lpstr>
      <vt:lpstr>Evidence Extraction</vt:lpstr>
      <vt:lpstr>Evidence Extraction from Log Data</vt:lpstr>
      <vt:lpstr>Models of Decision Making </vt:lpstr>
      <vt:lpstr>Decision Models</vt:lpstr>
      <vt:lpstr>Decision Models</vt:lpstr>
      <vt:lpstr>Decision Models</vt:lpstr>
      <vt:lpstr>Decision Models</vt:lpstr>
      <vt:lpstr>Markov Decision Process (MDP)</vt:lpstr>
      <vt:lpstr>Markov Decision Process (MDP)</vt:lpstr>
      <vt:lpstr>MDP as a Decision Response Model</vt:lpstr>
      <vt:lpstr>MDP as a Decision Response Model</vt:lpstr>
      <vt:lpstr>MDP as a Decision Response Model</vt:lpstr>
      <vt:lpstr>MDP as a Cognitive Model</vt:lpstr>
      <vt:lpstr>Cognitive Model Components</vt:lpstr>
      <vt:lpstr>Inference using MDP Models</vt:lpstr>
      <vt:lpstr>Likelihood based estimation</vt:lpstr>
      <vt:lpstr>Targeted Parameter Inference</vt:lpstr>
      <vt:lpstr>Cognitive Profile Inference</vt:lpstr>
      <vt:lpstr>Detecting Science Inquiry Strategies</vt:lpstr>
      <vt:lpstr>Cognitive Model for Increase Solute Strategy</vt:lpstr>
      <vt:lpstr>Increase Solute Strategy (ISS)</vt:lpstr>
      <vt:lpstr>Cognitive Model for Find Saturation Strategy</vt:lpstr>
      <vt:lpstr>Find Saturation Strategy (FSS)</vt:lpstr>
      <vt:lpstr>Detecting Science Inquiry Strategies</vt:lpstr>
      <vt:lpstr>Person Fit Metrics for Process-data Models</vt:lpstr>
      <vt:lpstr>Detecting Science Inquiry Strategies</vt:lpstr>
      <vt:lpstr>Results and Conclusions</vt:lpstr>
      <vt:lpstr>Evidence Extraction</vt:lpstr>
      <vt:lpstr>Detecting Science Inquiry Behaviors</vt:lpstr>
      <vt:lpstr>Claims and Assumptions of MDP Models</vt:lpstr>
      <vt:lpstr>Conclusions</vt:lpstr>
      <vt:lpstr>Thank you!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Using Process Data as Evidence for Constructs</dc:title>
  <dc:creator>Wendler, Cathy L</dc:creator>
  <cp:lastModifiedBy>LaMar, Michelle M</cp:lastModifiedBy>
  <cp:revision>263</cp:revision>
  <dcterms:modified xsi:type="dcterms:W3CDTF">2018-11-01T15:10:28Z</dcterms:modified>
</cp:coreProperties>
</file>