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0"/>
  </p:notesMasterIdLst>
  <p:sldIdLst>
    <p:sldId id="264" r:id="rId6"/>
    <p:sldId id="265" r:id="rId7"/>
    <p:sldId id="266" r:id="rId8"/>
    <p:sldId id="267" r:id="rId9"/>
    <p:sldId id="268" r:id="rId10"/>
    <p:sldId id="306" r:id="rId11"/>
    <p:sldId id="269" r:id="rId12"/>
    <p:sldId id="270" r:id="rId13"/>
    <p:sldId id="273"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307" r:id="rId32"/>
    <p:sldId id="289" r:id="rId33"/>
    <p:sldId id="290" r:id="rId34"/>
    <p:sldId id="291" r:id="rId35"/>
    <p:sldId id="292" r:id="rId36"/>
    <p:sldId id="293" r:id="rId37"/>
    <p:sldId id="294" r:id="rId38"/>
    <p:sldId id="295" r:id="rId39"/>
    <p:sldId id="296" r:id="rId40"/>
    <p:sldId id="297" r:id="rId41"/>
    <p:sldId id="300" r:id="rId42"/>
    <p:sldId id="298" r:id="rId43"/>
    <p:sldId id="299" r:id="rId44"/>
    <p:sldId id="301" r:id="rId45"/>
    <p:sldId id="302" r:id="rId46"/>
    <p:sldId id="308" r:id="rId47"/>
    <p:sldId id="310" r:id="rId48"/>
    <p:sldId id="309" r:id="rId4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7" autoAdjust="0"/>
    <p:restoredTop sz="94660"/>
  </p:normalViewPr>
  <p:slideViewPr>
    <p:cSldViewPr snapToGrid="0">
      <p:cViewPr varScale="1">
        <p:scale>
          <a:sx n="106" d="100"/>
          <a:sy n="106" d="100"/>
        </p:scale>
        <p:origin x="19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iagrams/_rels/data2.xml.rels><?xml version="1.0" encoding="UTF-8" standalone="yes"?>
<Relationships xmlns="http://schemas.openxmlformats.org/package/2006/relationships"><Relationship Id="rId1" Type="http://schemas.openxmlformats.org/officeDocument/2006/relationships/image" Target="../media/image42.emf"/></Relationships>
</file>

<file path=ppt/diagrams/_rels/data3.x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iagrams/_rels/drawing1.x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0.emf"/></Relationships>
</file>

<file path=ppt/diagrams/_rels/drawing2.xml.rels><?xml version="1.0" encoding="UTF-8" standalone="yes"?>
<Relationships xmlns="http://schemas.openxmlformats.org/package/2006/relationships"><Relationship Id="rId1" Type="http://schemas.openxmlformats.org/officeDocument/2006/relationships/image" Target="../media/image42.emf"/></Relationships>
</file>

<file path=ppt/diagrams/_rels/drawing3.x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0.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CB0F1-97AD-6147-9708-515A586CFA75}"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9A3323C2-2ADD-3F4A-8AAF-FFCDA5748A25}">
      <dgm:prSet phldrT="[Text]" custT="1"/>
      <dgm:spPr/>
      <dgm:t>
        <a:bodyPr/>
        <a:lstStyle/>
        <a:p>
          <a:r>
            <a:rPr lang="en-US" sz="3600" dirty="0" smtClean="0"/>
            <a:t>Density</a:t>
          </a:r>
          <a:endParaRPr lang="en-US" sz="3600" dirty="0"/>
        </a:p>
      </dgm:t>
    </dgm:pt>
    <dgm:pt modelId="{F2E3E78C-8597-9F4B-B3C7-E5AC03D2B637}" type="parTrans" cxnId="{4EB7B784-F78E-A246-B53A-75F72E327BFD}">
      <dgm:prSet/>
      <dgm:spPr/>
      <dgm:t>
        <a:bodyPr/>
        <a:lstStyle/>
        <a:p>
          <a:endParaRPr lang="en-US"/>
        </a:p>
      </dgm:t>
    </dgm:pt>
    <dgm:pt modelId="{66C87BEE-41AA-534F-A302-3949583E7F6A}" type="sibTrans" cxnId="{4EB7B784-F78E-A246-B53A-75F72E327BFD}">
      <dgm:prSet/>
      <dgm:spPr/>
      <dgm:t>
        <a:bodyPr/>
        <a:lstStyle/>
        <a:p>
          <a:endParaRPr lang="en-US"/>
        </a:p>
      </dgm:t>
    </dgm:pt>
    <dgm:pt modelId="{55E6756A-3D32-D344-9922-35DA28C03D97}">
      <dgm:prSet phldrT="[Text]" custT="1"/>
      <dgm:spPr/>
      <dgm:t>
        <a:bodyPr/>
        <a:lstStyle/>
        <a:p>
          <a:r>
            <a:rPr lang="en-US" sz="3600" dirty="0" smtClean="0"/>
            <a:t>Reciprocity</a:t>
          </a:r>
          <a:endParaRPr lang="en-US" sz="3600" dirty="0"/>
        </a:p>
      </dgm:t>
    </dgm:pt>
    <dgm:pt modelId="{B5531F4E-5D57-694C-B6E1-9FB08C909FFE}" type="parTrans" cxnId="{DD00E1EB-19C7-C046-9D20-69DA5DCB7078}">
      <dgm:prSet/>
      <dgm:spPr/>
      <dgm:t>
        <a:bodyPr/>
        <a:lstStyle/>
        <a:p>
          <a:endParaRPr lang="en-US"/>
        </a:p>
      </dgm:t>
    </dgm:pt>
    <dgm:pt modelId="{F4E91E06-DA1A-C94C-B52B-8DFA219A1645}" type="sibTrans" cxnId="{DD00E1EB-19C7-C046-9D20-69DA5DCB7078}">
      <dgm:prSet/>
      <dgm:spPr/>
      <dgm:t>
        <a:bodyPr/>
        <a:lstStyle/>
        <a:p>
          <a:endParaRPr lang="en-US"/>
        </a:p>
      </dgm:t>
    </dgm:pt>
    <dgm:pt modelId="{D25CE976-B7ED-A148-A676-059D9B4045D9}">
      <dgm:prSet phldrT="[Text]" custT="1"/>
      <dgm:spPr/>
      <dgm:t>
        <a:bodyPr/>
        <a:lstStyle/>
        <a:p>
          <a:r>
            <a:rPr lang="en-US" sz="3600" dirty="0" smtClean="0"/>
            <a:t>Triad Census </a:t>
          </a:r>
          <a:r>
            <a:rPr lang="en-US" sz="2500" dirty="0" smtClean="0"/>
            <a:t/>
          </a:r>
          <a:br>
            <a:rPr lang="en-US" sz="2500" dirty="0" smtClean="0"/>
          </a:br>
          <a:r>
            <a:rPr lang="en-US" sz="1800" dirty="0" smtClean="0"/>
            <a:t>(Davis &amp; </a:t>
          </a:r>
          <a:r>
            <a:rPr lang="en-US" sz="1800" dirty="0" err="1" smtClean="0"/>
            <a:t>Leinhardt</a:t>
          </a:r>
          <a:r>
            <a:rPr lang="en-US" sz="1800" dirty="0" smtClean="0"/>
            <a:t>, 1972)</a:t>
          </a:r>
          <a:endParaRPr lang="en-US" sz="1800" dirty="0"/>
        </a:p>
      </dgm:t>
    </dgm:pt>
    <dgm:pt modelId="{3D32844F-A7E1-7845-B7BD-79EE9E3ED9A0}" type="parTrans" cxnId="{8CA0F512-BCA4-1F47-B8C9-DEB7C5DA7F87}">
      <dgm:prSet/>
      <dgm:spPr/>
      <dgm:t>
        <a:bodyPr/>
        <a:lstStyle/>
        <a:p>
          <a:endParaRPr lang="en-US"/>
        </a:p>
      </dgm:t>
    </dgm:pt>
    <dgm:pt modelId="{3A1DD2B7-073C-5E45-B292-CCC5E4F48F0C}" type="sibTrans" cxnId="{8CA0F512-BCA4-1F47-B8C9-DEB7C5DA7F87}">
      <dgm:prSet/>
      <dgm:spPr/>
      <dgm:t>
        <a:bodyPr/>
        <a:lstStyle/>
        <a:p>
          <a:endParaRPr lang="en-US"/>
        </a:p>
      </dgm:t>
    </dgm:pt>
    <dgm:pt modelId="{699C7A8D-CD3F-034C-AE8D-18E5850354F0}">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4EB2884E-84CC-CF4D-AC6A-2C1EEC2F8B6F}" type="parTrans" cxnId="{EA18AB69-5E62-1647-8042-B4E24C9DBD31}">
      <dgm:prSet/>
      <dgm:spPr/>
      <dgm:t>
        <a:bodyPr/>
        <a:lstStyle/>
        <a:p>
          <a:endParaRPr lang="en-US"/>
        </a:p>
      </dgm:t>
    </dgm:pt>
    <dgm:pt modelId="{B480316B-4A2C-8D45-84FB-28B85366D47E}" type="sibTrans" cxnId="{EA18AB69-5E62-1647-8042-B4E24C9DBD31}">
      <dgm:prSet/>
      <dgm:spPr/>
      <dgm:t>
        <a:bodyPr/>
        <a:lstStyle/>
        <a:p>
          <a:endParaRPr lang="en-US"/>
        </a:p>
      </dgm:t>
    </dgm:pt>
    <dgm:pt modelId="{65EFA56A-D65D-9F4F-8881-486A6F6CF97A}">
      <dgm:prSet phldrT="[Text]"/>
      <dgm:spPr>
        <a:blipFill rotWithShape="0">
          <a:blip xmlns:r="http://schemas.openxmlformats.org/officeDocument/2006/relationships" r:embed="rId2"/>
          <a:stretch>
            <a:fillRect/>
          </a:stretch>
        </a:blipFill>
      </dgm:spPr>
      <dgm:t>
        <a:bodyPr/>
        <a:lstStyle/>
        <a:p>
          <a:endParaRPr lang="en-US" dirty="0"/>
        </a:p>
      </dgm:t>
    </dgm:pt>
    <dgm:pt modelId="{AA68080C-624C-AC42-8950-B67559B88E09}" type="parTrans" cxnId="{F7A4465C-4C56-1840-B0DF-A47AAE9FF0E8}">
      <dgm:prSet/>
      <dgm:spPr/>
      <dgm:t>
        <a:bodyPr/>
        <a:lstStyle/>
        <a:p>
          <a:endParaRPr lang="en-US"/>
        </a:p>
      </dgm:t>
    </dgm:pt>
    <dgm:pt modelId="{4C0F1569-40ED-A840-A89F-883FF5830099}" type="sibTrans" cxnId="{F7A4465C-4C56-1840-B0DF-A47AAE9FF0E8}">
      <dgm:prSet/>
      <dgm:spPr/>
      <dgm:t>
        <a:bodyPr/>
        <a:lstStyle/>
        <a:p>
          <a:endParaRPr lang="en-US"/>
        </a:p>
      </dgm:t>
    </dgm:pt>
    <dgm:pt modelId="{54991247-EBB5-2F41-A7FD-1B308EA41645}">
      <dgm:prSet phldrT="[Text]"/>
      <dgm:spPr>
        <a:blipFill rotWithShape="0">
          <a:blip xmlns:r="http://schemas.openxmlformats.org/officeDocument/2006/relationships" r:embed="rId3"/>
          <a:stretch>
            <a:fillRect/>
          </a:stretch>
        </a:blipFill>
      </dgm:spPr>
      <dgm:t>
        <a:bodyPr/>
        <a:lstStyle/>
        <a:p>
          <a:endParaRPr lang="en-US" dirty="0"/>
        </a:p>
      </dgm:t>
    </dgm:pt>
    <dgm:pt modelId="{8AA88C81-611E-1048-8D97-9C48FB397D6D}" type="parTrans" cxnId="{2BDF6ECF-8224-D04B-9C27-B2FB5C530DA7}">
      <dgm:prSet/>
      <dgm:spPr/>
      <dgm:t>
        <a:bodyPr/>
        <a:lstStyle/>
        <a:p>
          <a:endParaRPr lang="en-US"/>
        </a:p>
      </dgm:t>
    </dgm:pt>
    <dgm:pt modelId="{7843E2E8-75DD-8C4D-8CE3-ED4E787C079B}" type="sibTrans" cxnId="{2BDF6ECF-8224-D04B-9C27-B2FB5C530DA7}">
      <dgm:prSet/>
      <dgm:spPr/>
      <dgm:t>
        <a:bodyPr/>
        <a:lstStyle/>
        <a:p>
          <a:endParaRPr lang="en-US"/>
        </a:p>
      </dgm:t>
    </dgm:pt>
    <dgm:pt modelId="{99400061-58B2-984F-A3CB-AB913EE091F4}" type="pres">
      <dgm:prSet presAssocID="{5C6CB0F1-97AD-6147-9708-515A586CFA75}" presName="theList" presStyleCnt="0">
        <dgm:presLayoutVars>
          <dgm:dir/>
          <dgm:animLvl val="lvl"/>
          <dgm:resizeHandles val="exact"/>
        </dgm:presLayoutVars>
      </dgm:prSet>
      <dgm:spPr/>
      <dgm:t>
        <a:bodyPr/>
        <a:lstStyle/>
        <a:p>
          <a:endParaRPr lang="en-US"/>
        </a:p>
      </dgm:t>
    </dgm:pt>
    <dgm:pt modelId="{EA7474F0-D177-E94F-B084-E6BE62B40643}" type="pres">
      <dgm:prSet presAssocID="{9A3323C2-2ADD-3F4A-8AAF-FFCDA5748A25}" presName="compNode" presStyleCnt="0"/>
      <dgm:spPr/>
    </dgm:pt>
    <dgm:pt modelId="{8691167F-E006-F341-953F-186D75C26518}" type="pres">
      <dgm:prSet presAssocID="{9A3323C2-2ADD-3F4A-8AAF-FFCDA5748A25}" presName="aNode" presStyleLbl="bgShp" presStyleIdx="0" presStyleCnt="3"/>
      <dgm:spPr/>
      <dgm:t>
        <a:bodyPr/>
        <a:lstStyle/>
        <a:p>
          <a:endParaRPr lang="en-US"/>
        </a:p>
      </dgm:t>
    </dgm:pt>
    <dgm:pt modelId="{B0F31F08-8F74-B44D-9529-037E523B7CE5}" type="pres">
      <dgm:prSet presAssocID="{9A3323C2-2ADD-3F4A-8AAF-FFCDA5748A25}" presName="textNode" presStyleLbl="bgShp" presStyleIdx="0" presStyleCnt="3"/>
      <dgm:spPr/>
      <dgm:t>
        <a:bodyPr/>
        <a:lstStyle/>
        <a:p>
          <a:endParaRPr lang="en-US"/>
        </a:p>
      </dgm:t>
    </dgm:pt>
    <dgm:pt modelId="{7ADD02F1-14F1-734B-A7DC-1C98112FE7F1}" type="pres">
      <dgm:prSet presAssocID="{9A3323C2-2ADD-3F4A-8AAF-FFCDA5748A25}" presName="compChildNode" presStyleCnt="0"/>
      <dgm:spPr/>
    </dgm:pt>
    <dgm:pt modelId="{F1B275FE-2BB3-6A46-BEFD-78A3BFA5B1B0}" type="pres">
      <dgm:prSet presAssocID="{9A3323C2-2ADD-3F4A-8AAF-FFCDA5748A25}" presName="theInnerList" presStyleCnt="0"/>
      <dgm:spPr/>
    </dgm:pt>
    <dgm:pt modelId="{143170FB-09D3-F248-9E12-9399A51CBF40}" type="pres">
      <dgm:prSet presAssocID="{65EFA56A-D65D-9F4F-8881-486A6F6CF97A}" presName="childNode" presStyleLbl="node1" presStyleIdx="0" presStyleCnt="3">
        <dgm:presLayoutVars>
          <dgm:bulletEnabled val="1"/>
        </dgm:presLayoutVars>
      </dgm:prSet>
      <dgm:spPr/>
      <dgm:t>
        <a:bodyPr/>
        <a:lstStyle/>
        <a:p>
          <a:endParaRPr lang="en-US"/>
        </a:p>
      </dgm:t>
    </dgm:pt>
    <dgm:pt modelId="{A4FBDDFE-0D38-A44E-A998-C4521CFCCB92}" type="pres">
      <dgm:prSet presAssocID="{9A3323C2-2ADD-3F4A-8AAF-FFCDA5748A25}" presName="aSpace" presStyleCnt="0"/>
      <dgm:spPr/>
    </dgm:pt>
    <dgm:pt modelId="{7ECE4087-1AC9-C843-B4E2-D41B7978AF09}" type="pres">
      <dgm:prSet presAssocID="{55E6756A-3D32-D344-9922-35DA28C03D97}" presName="compNode" presStyleCnt="0"/>
      <dgm:spPr/>
    </dgm:pt>
    <dgm:pt modelId="{56F4B01F-E0BB-4445-B6A5-D384F7689846}" type="pres">
      <dgm:prSet presAssocID="{55E6756A-3D32-D344-9922-35DA28C03D97}" presName="aNode" presStyleLbl="bgShp" presStyleIdx="1" presStyleCnt="3"/>
      <dgm:spPr/>
      <dgm:t>
        <a:bodyPr/>
        <a:lstStyle/>
        <a:p>
          <a:endParaRPr lang="en-US"/>
        </a:p>
      </dgm:t>
    </dgm:pt>
    <dgm:pt modelId="{4BD17018-1C12-0845-8EE5-2BC784E16957}" type="pres">
      <dgm:prSet presAssocID="{55E6756A-3D32-D344-9922-35DA28C03D97}" presName="textNode" presStyleLbl="bgShp" presStyleIdx="1" presStyleCnt="3"/>
      <dgm:spPr/>
      <dgm:t>
        <a:bodyPr/>
        <a:lstStyle/>
        <a:p>
          <a:endParaRPr lang="en-US"/>
        </a:p>
      </dgm:t>
    </dgm:pt>
    <dgm:pt modelId="{BD417C02-E0D8-5046-9C58-05B75141001E}" type="pres">
      <dgm:prSet presAssocID="{55E6756A-3D32-D344-9922-35DA28C03D97}" presName="compChildNode" presStyleCnt="0"/>
      <dgm:spPr/>
    </dgm:pt>
    <dgm:pt modelId="{EB6D298A-BC83-BE40-88B5-466AF4FE426F}" type="pres">
      <dgm:prSet presAssocID="{55E6756A-3D32-D344-9922-35DA28C03D97}" presName="theInnerList" presStyleCnt="0"/>
      <dgm:spPr/>
    </dgm:pt>
    <dgm:pt modelId="{C49E74A3-6D1C-1C44-AFCD-3B6F4816EE53}" type="pres">
      <dgm:prSet presAssocID="{54991247-EBB5-2F41-A7FD-1B308EA41645}" presName="childNode" presStyleLbl="node1" presStyleIdx="1" presStyleCnt="3">
        <dgm:presLayoutVars>
          <dgm:bulletEnabled val="1"/>
        </dgm:presLayoutVars>
      </dgm:prSet>
      <dgm:spPr/>
      <dgm:t>
        <a:bodyPr/>
        <a:lstStyle/>
        <a:p>
          <a:endParaRPr lang="en-US"/>
        </a:p>
      </dgm:t>
    </dgm:pt>
    <dgm:pt modelId="{873FCE5F-AB4F-0C4C-AA1E-CDF72E7B66CD}" type="pres">
      <dgm:prSet presAssocID="{55E6756A-3D32-D344-9922-35DA28C03D97}" presName="aSpace" presStyleCnt="0"/>
      <dgm:spPr/>
    </dgm:pt>
    <dgm:pt modelId="{AF14D21E-480B-E24A-8966-9C64663CF14C}" type="pres">
      <dgm:prSet presAssocID="{D25CE976-B7ED-A148-A676-059D9B4045D9}" presName="compNode" presStyleCnt="0"/>
      <dgm:spPr/>
    </dgm:pt>
    <dgm:pt modelId="{569B251F-7C13-704D-9929-A63BB17F954D}" type="pres">
      <dgm:prSet presAssocID="{D25CE976-B7ED-A148-A676-059D9B4045D9}" presName="aNode" presStyleLbl="bgShp" presStyleIdx="2" presStyleCnt="3"/>
      <dgm:spPr/>
      <dgm:t>
        <a:bodyPr/>
        <a:lstStyle/>
        <a:p>
          <a:endParaRPr lang="en-US"/>
        </a:p>
      </dgm:t>
    </dgm:pt>
    <dgm:pt modelId="{CCF79A56-2BBB-A741-8361-EA815E46363D}" type="pres">
      <dgm:prSet presAssocID="{D25CE976-B7ED-A148-A676-059D9B4045D9}" presName="textNode" presStyleLbl="bgShp" presStyleIdx="2" presStyleCnt="3"/>
      <dgm:spPr/>
      <dgm:t>
        <a:bodyPr/>
        <a:lstStyle/>
        <a:p>
          <a:endParaRPr lang="en-US"/>
        </a:p>
      </dgm:t>
    </dgm:pt>
    <dgm:pt modelId="{8D13A24D-5842-5242-A719-CC0982065313}" type="pres">
      <dgm:prSet presAssocID="{D25CE976-B7ED-A148-A676-059D9B4045D9}" presName="compChildNode" presStyleCnt="0"/>
      <dgm:spPr/>
    </dgm:pt>
    <dgm:pt modelId="{C55D3BAF-041A-EB41-BA44-B03328A35F6B}" type="pres">
      <dgm:prSet presAssocID="{D25CE976-B7ED-A148-A676-059D9B4045D9}" presName="theInnerList" presStyleCnt="0"/>
      <dgm:spPr/>
    </dgm:pt>
    <dgm:pt modelId="{23557D4A-DDD0-324F-9F8B-A8893FB127EC}" type="pres">
      <dgm:prSet presAssocID="{699C7A8D-CD3F-034C-AE8D-18E5850354F0}" presName="childNode" presStyleLbl="node1" presStyleIdx="2" presStyleCnt="3" custLinFactNeighborX="479" custLinFactNeighborY="-288">
        <dgm:presLayoutVars>
          <dgm:bulletEnabled val="1"/>
        </dgm:presLayoutVars>
      </dgm:prSet>
      <dgm:spPr/>
      <dgm:t>
        <a:bodyPr/>
        <a:lstStyle/>
        <a:p>
          <a:endParaRPr lang="en-US"/>
        </a:p>
      </dgm:t>
    </dgm:pt>
  </dgm:ptLst>
  <dgm:cxnLst>
    <dgm:cxn modelId="{4EB7B784-F78E-A246-B53A-75F72E327BFD}" srcId="{5C6CB0F1-97AD-6147-9708-515A586CFA75}" destId="{9A3323C2-2ADD-3F4A-8AAF-FFCDA5748A25}" srcOrd="0" destOrd="0" parTransId="{F2E3E78C-8597-9F4B-B3C7-E5AC03D2B637}" sibTransId="{66C87BEE-41AA-534F-A302-3949583E7F6A}"/>
    <dgm:cxn modelId="{A21CF9E1-F521-EE40-BAD1-CCA62207F653}" type="presOf" srcId="{D25CE976-B7ED-A148-A676-059D9B4045D9}" destId="{CCF79A56-2BBB-A741-8361-EA815E46363D}" srcOrd="1" destOrd="0" presId="urn:microsoft.com/office/officeart/2005/8/layout/lProcess2"/>
    <dgm:cxn modelId="{EA18AB69-5E62-1647-8042-B4E24C9DBD31}" srcId="{D25CE976-B7ED-A148-A676-059D9B4045D9}" destId="{699C7A8D-CD3F-034C-AE8D-18E5850354F0}" srcOrd="0" destOrd="0" parTransId="{4EB2884E-84CC-CF4D-AC6A-2C1EEC2F8B6F}" sibTransId="{B480316B-4A2C-8D45-84FB-28B85366D47E}"/>
    <dgm:cxn modelId="{F7A4465C-4C56-1840-B0DF-A47AAE9FF0E8}" srcId="{9A3323C2-2ADD-3F4A-8AAF-FFCDA5748A25}" destId="{65EFA56A-D65D-9F4F-8881-486A6F6CF97A}" srcOrd="0" destOrd="0" parTransId="{AA68080C-624C-AC42-8950-B67559B88E09}" sibTransId="{4C0F1569-40ED-A840-A89F-883FF5830099}"/>
    <dgm:cxn modelId="{A2770163-548A-E945-A7BD-8C90D3568E80}" type="presOf" srcId="{9A3323C2-2ADD-3F4A-8AAF-FFCDA5748A25}" destId="{8691167F-E006-F341-953F-186D75C26518}" srcOrd="0" destOrd="0" presId="urn:microsoft.com/office/officeart/2005/8/layout/lProcess2"/>
    <dgm:cxn modelId="{EBF508EE-93D0-884D-BDC3-057553EDBBB1}" type="presOf" srcId="{55E6756A-3D32-D344-9922-35DA28C03D97}" destId="{56F4B01F-E0BB-4445-B6A5-D384F7689846}" srcOrd="0" destOrd="0" presId="urn:microsoft.com/office/officeart/2005/8/layout/lProcess2"/>
    <dgm:cxn modelId="{37E3792B-F641-9E4E-AB03-EEB4F10B1225}" type="presOf" srcId="{D25CE976-B7ED-A148-A676-059D9B4045D9}" destId="{569B251F-7C13-704D-9929-A63BB17F954D}" srcOrd="0" destOrd="0" presId="urn:microsoft.com/office/officeart/2005/8/layout/lProcess2"/>
    <dgm:cxn modelId="{037A51B9-7328-E44C-8591-E1A6FFF501D0}" type="presOf" srcId="{699C7A8D-CD3F-034C-AE8D-18E5850354F0}" destId="{23557D4A-DDD0-324F-9F8B-A8893FB127EC}" srcOrd="0" destOrd="0" presId="urn:microsoft.com/office/officeart/2005/8/layout/lProcess2"/>
    <dgm:cxn modelId="{2BDF6ECF-8224-D04B-9C27-B2FB5C530DA7}" srcId="{55E6756A-3D32-D344-9922-35DA28C03D97}" destId="{54991247-EBB5-2F41-A7FD-1B308EA41645}" srcOrd="0" destOrd="0" parTransId="{8AA88C81-611E-1048-8D97-9C48FB397D6D}" sibTransId="{7843E2E8-75DD-8C4D-8CE3-ED4E787C079B}"/>
    <dgm:cxn modelId="{15470DBD-62CC-244E-89F6-75EACDF3E51B}" type="presOf" srcId="{55E6756A-3D32-D344-9922-35DA28C03D97}" destId="{4BD17018-1C12-0845-8EE5-2BC784E16957}" srcOrd="1" destOrd="0" presId="urn:microsoft.com/office/officeart/2005/8/layout/lProcess2"/>
    <dgm:cxn modelId="{7B2B58EC-6A2C-4A48-BEEC-06728DE14D2E}" type="presOf" srcId="{9A3323C2-2ADD-3F4A-8AAF-FFCDA5748A25}" destId="{B0F31F08-8F74-B44D-9529-037E523B7CE5}" srcOrd="1" destOrd="0" presId="urn:microsoft.com/office/officeart/2005/8/layout/lProcess2"/>
    <dgm:cxn modelId="{EF633894-CEED-0A4D-AF76-CA254647F12A}" type="presOf" srcId="{65EFA56A-D65D-9F4F-8881-486A6F6CF97A}" destId="{143170FB-09D3-F248-9E12-9399A51CBF40}" srcOrd="0" destOrd="0" presId="urn:microsoft.com/office/officeart/2005/8/layout/lProcess2"/>
    <dgm:cxn modelId="{9673E10F-B3F2-0146-B330-8F1C00EDDBD2}" type="presOf" srcId="{54991247-EBB5-2F41-A7FD-1B308EA41645}" destId="{C49E74A3-6D1C-1C44-AFCD-3B6F4816EE53}" srcOrd="0" destOrd="0" presId="urn:microsoft.com/office/officeart/2005/8/layout/lProcess2"/>
    <dgm:cxn modelId="{8CA0F512-BCA4-1F47-B8C9-DEB7C5DA7F87}" srcId="{5C6CB0F1-97AD-6147-9708-515A586CFA75}" destId="{D25CE976-B7ED-A148-A676-059D9B4045D9}" srcOrd="2" destOrd="0" parTransId="{3D32844F-A7E1-7845-B7BD-79EE9E3ED9A0}" sibTransId="{3A1DD2B7-073C-5E45-B292-CCC5E4F48F0C}"/>
    <dgm:cxn modelId="{DD00E1EB-19C7-C046-9D20-69DA5DCB7078}" srcId="{5C6CB0F1-97AD-6147-9708-515A586CFA75}" destId="{55E6756A-3D32-D344-9922-35DA28C03D97}" srcOrd="1" destOrd="0" parTransId="{B5531F4E-5D57-694C-B6E1-9FB08C909FFE}" sibTransId="{F4E91E06-DA1A-C94C-B52B-8DFA219A1645}"/>
    <dgm:cxn modelId="{4360B652-910C-144A-B066-8B03F6D63057}" type="presOf" srcId="{5C6CB0F1-97AD-6147-9708-515A586CFA75}" destId="{99400061-58B2-984F-A3CB-AB913EE091F4}" srcOrd="0" destOrd="0" presId="urn:microsoft.com/office/officeart/2005/8/layout/lProcess2"/>
    <dgm:cxn modelId="{4651BD5B-D8E3-C24F-ACA8-694303A5D591}" type="presParOf" srcId="{99400061-58B2-984F-A3CB-AB913EE091F4}" destId="{EA7474F0-D177-E94F-B084-E6BE62B40643}" srcOrd="0" destOrd="0" presId="urn:microsoft.com/office/officeart/2005/8/layout/lProcess2"/>
    <dgm:cxn modelId="{257568D4-A953-004B-BA50-C4EE436C1767}" type="presParOf" srcId="{EA7474F0-D177-E94F-B084-E6BE62B40643}" destId="{8691167F-E006-F341-953F-186D75C26518}" srcOrd="0" destOrd="0" presId="urn:microsoft.com/office/officeart/2005/8/layout/lProcess2"/>
    <dgm:cxn modelId="{90EF1B7D-ADE8-0142-B153-CBD2D19B5F98}" type="presParOf" srcId="{EA7474F0-D177-E94F-B084-E6BE62B40643}" destId="{B0F31F08-8F74-B44D-9529-037E523B7CE5}" srcOrd="1" destOrd="0" presId="urn:microsoft.com/office/officeart/2005/8/layout/lProcess2"/>
    <dgm:cxn modelId="{4ECD3CE3-8FDA-4B44-9BD4-F35B2089D594}" type="presParOf" srcId="{EA7474F0-D177-E94F-B084-E6BE62B40643}" destId="{7ADD02F1-14F1-734B-A7DC-1C98112FE7F1}" srcOrd="2" destOrd="0" presId="urn:microsoft.com/office/officeart/2005/8/layout/lProcess2"/>
    <dgm:cxn modelId="{83F89CD2-4D4B-A547-B9D0-11B0A44759D8}" type="presParOf" srcId="{7ADD02F1-14F1-734B-A7DC-1C98112FE7F1}" destId="{F1B275FE-2BB3-6A46-BEFD-78A3BFA5B1B0}" srcOrd="0" destOrd="0" presId="urn:microsoft.com/office/officeart/2005/8/layout/lProcess2"/>
    <dgm:cxn modelId="{3D1D4811-4A40-224A-8997-87D047AA3653}" type="presParOf" srcId="{F1B275FE-2BB3-6A46-BEFD-78A3BFA5B1B0}" destId="{143170FB-09D3-F248-9E12-9399A51CBF40}" srcOrd="0" destOrd="0" presId="urn:microsoft.com/office/officeart/2005/8/layout/lProcess2"/>
    <dgm:cxn modelId="{58F74D69-9117-8441-88D5-860E4AB341F6}" type="presParOf" srcId="{99400061-58B2-984F-A3CB-AB913EE091F4}" destId="{A4FBDDFE-0D38-A44E-A998-C4521CFCCB92}" srcOrd="1" destOrd="0" presId="urn:microsoft.com/office/officeart/2005/8/layout/lProcess2"/>
    <dgm:cxn modelId="{4E8C2772-C803-0A47-82F9-CBF678101589}" type="presParOf" srcId="{99400061-58B2-984F-A3CB-AB913EE091F4}" destId="{7ECE4087-1AC9-C843-B4E2-D41B7978AF09}" srcOrd="2" destOrd="0" presId="urn:microsoft.com/office/officeart/2005/8/layout/lProcess2"/>
    <dgm:cxn modelId="{B9C4CC48-16A9-6449-B199-0E1E8A7C2406}" type="presParOf" srcId="{7ECE4087-1AC9-C843-B4E2-D41B7978AF09}" destId="{56F4B01F-E0BB-4445-B6A5-D384F7689846}" srcOrd="0" destOrd="0" presId="urn:microsoft.com/office/officeart/2005/8/layout/lProcess2"/>
    <dgm:cxn modelId="{6634E927-F9DA-5E4C-9935-F4DFC6BCE892}" type="presParOf" srcId="{7ECE4087-1AC9-C843-B4E2-D41B7978AF09}" destId="{4BD17018-1C12-0845-8EE5-2BC784E16957}" srcOrd="1" destOrd="0" presId="urn:microsoft.com/office/officeart/2005/8/layout/lProcess2"/>
    <dgm:cxn modelId="{A118EC83-CC92-6F41-A34B-9FEEB9039548}" type="presParOf" srcId="{7ECE4087-1AC9-C843-B4E2-D41B7978AF09}" destId="{BD417C02-E0D8-5046-9C58-05B75141001E}" srcOrd="2" destOrd="0" presId="urn:microsoft.com/office/officeart/2005/8/layout/lProcess2"/>
    <dgm:cxn modelId="{DD077E13-9F18-754A-A829-667514088655}" type="presParOf" srcId="{BD417C02-E0D8-5046-9C58-05B75141001E}" destId="{EB6D298A-BC83-BE40-88B5-466AF4FE426F}" srcOrd="0" destOrd="0" presId="urn:microsoft.com/office/officeart/2005/8/layout/lProcess2"/>
    <dgm:cxn modelId="{7B9B23EB-7E92-E249-8DCE-57E99584ED59}" type="presParOf" srcId="{EB6D298A-BC83-BE40-88B5-466AF4FE426F}" destId="{C49E74A3-6D1C-1C44-AFCD-3B6F4816EE53}" srcOrd="0" destOrd="0" presId="urn:microsoft.com/office/officeart/2005/8/layout/lProcess2"/>
    <dgm:cxn modelId="{C9FC0085-6082-CF4D-902A-DB56EE47A119}" type="presParOf" srcId="{99400061-58B2-984F-A3CB-AB913EE091F4}" destId="{873FCE5F-AB4F-0C4C-AA1E-CDF72E7B66CD}" srcOrd="3" destOrd="0" presId="urn:microsoft.com/office/officeart/2005/8/layout/lProcess2"/>
    <dgm:cxn modelId="{7C6E2F12-5AD6-9549-8BD9-0E7D7824549F}" type="presParOf" srcId="{99400061-58B2-984F-A3CB-AB913EE091F4}" destId="{AF14D21E-480B-E24A-8966-9C64663CF14C}" srcOrd="4" destOrd="0" presId="urn:microsoft.com/office/officeart/2005/8/layout/lProcess2"/>
    <dgm:cxn modelId="{C9AF4D7D-C58B-F547-9E7D-900F164F5151}" type="presParOf" srcId="{AF14D21E-480B-E24A-8966-9C64663CF14C}" destId="{569B251F-7C13-704D-9929-A63BB17F954D}" srcOrd="0" destOrd="0" presId="urn:microsoft.com/office/officeart/2005/8/layout/lProcess2"/>
    <dgm:cxn modelId="{1301E36F-E64F-614C-9BBF-B167F821F6B3}" type="presParOf" srcId="{AF14D21E-480B-E24A-8966-9C64663CF14C}" destId="{CCF79A56-2BBB-A741-8361-EA815E46363D}" srcOrd="1" destOrd="0" presId="urn:microsoft.com/office/officeart/2005/8/layout/lProcess2"/>
    <dgm:cxn modelId="{B5E4F90A-C90C-584E-A31C-4AB4FC4BF058}" type="presParOf" srcId="{AF14D21E-480B-E24A-8966-9C64663CF14C}" destId="{8D13A24D-5842-5242-A719-CC0982065313}" srcOrd="2" destOrd="0" presId="urn:microsoft.com/office/officeart/2005/8/layout/lProcess2"/>
    <dgm:cxn modelId="{5E4F9764-F311-F843-88A0-2ED0BBAE2846}" type="presParOf" srcId="{8D13A24D-5842-5242-A719-CC0982065313}" destId="{C55D3BAF-041A-EB41-BA44-B03328A35F6B}" srcOrd="0" destOrd="0" presId="urn:microsoft.com/office/officeart/2005/8/layout/lProcess2"/>
    <dgm:cxn modelId="{7D2DA02C-5527-A545-996F-F5D9CE0D48AD}" type="presParOf" srcId="{C55D3BAF-041A-EB41-BA44-B03328A35F6B}" destId="{23557D4A-DDD0-324F-9F8B-A8893FB127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CB0F1-97AD-6147-9708-515A586CFA75}"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9A3323C2-2ADD-3F4A-8AAF-FFCDA5748A25}">
      <dgm:prSet phldrT="[Text]" custT="1"/>
      <dgm:spPr/>
      <dgm:t>
        <a:bodyPr/>
        <a:lstStyle/>
        <a:p>
          <a:r>
            <a:rPr lang="en-US" sz="3600" dirty="0" smtClean="0"/>
            <a:t>Centralization</a:t>
          </a:r>
          <a:endParaRPr lang="en-US" sz="3600" dirty="0"/>
        </a:p>
      </dgm:t>
    </dgm:pt>
    <dgm:pt modelId="{F2E3E78C-8597-9F4B-B3C7-E5AC03D2B637}" type="parTrans" cxnId="{4EB7B784-F78E-A246-B53A-75F72E327BFD}">
      <dgm:prSet/>
      <dgm:spPr/>
      <dgm:t>
        <a:bodyPr/>
        <a:lstStyle/>
        <a:p>
          <a:endParaRPr lang="en-US"/>
        </a:p>
      </dgm:t>
    </dgm:pt>
    <dgm:pt modelId="{66C87BEE-41AA-534F-A302-3949583E7F6A}" type="sibTrans" cxnId="{4EB7B784-F78E-A246-B53A-75F72E327BFD}">
      <dgm:prSet/>
      <dgm:spPr/>
      <dgm:t>
        <a:bodyPr/>
        <a:lstStyle/>
        <a:p>
          <a:endParaRPr lang="en-US"/>
        </a:p>
      </dgm:t>
    </dgm:pt>
    <dgm:pt modelId="{65EFA56A-D65D-9F4F-8881-486A6F6CF97A}">
      <dgm:prSet phldrT="[Text]"/>
      <dgm:spPr>
        <a:blipFill rotWithShape="0">
          <a:blip xmlns:r="http://schemas.openxmlformats.org/officeDocument/2006/relationships" r:embed="rId1"/>
          <a:stretch>
            <a:fillRect/>
          </a:stretch>
        </a:blipFill>
      </dgm:spPr>
      <dgm:t>
        <a:bodyPr/>
        <a:lstStyle/>
        <a:p>
          <a:endParaRPr lang="en-US" dirty="0"/>
        </a:p>
      </dgm:t>
    </dgm:pt>
    <dgm:pt modelId="{AA68080C-624C-AC42-8950-B67559B88E09}" type="parTrans" cxnId="{F7A4465C-4C56-1840-B0DF-A47AAE9FF0E8}">
      <dgm:prSet/>
      <dgm:spPr/>
      <dgm:t>
        <a:bodyPr/>
        <a:lstStyle/>
        <a:p>
          <a:endParaRPr lang="en-US"/>
        </a:p>
      </dgm:t>
    </dgm:pt>
    <dgm:pt modelId="{4C0F1569-40ED-A840-A89F-883FF5830099}" type="sibTrans" cxnId="{F7A4465C-4C56-1840-B0DF-A47AAE9FF0E8}">
      <dgm:prSet/>
      <dgm:spPr/>
      <dgm:t>
        <a:bodyPr/>
        <a:lstStyle/>
        <a:p>
          <a:endParaRPr lang="en-US"/>
        </a:p>
      </dgm:t>
    </dgm:pt>
    <dgm:pt modelId="{99400061-58B2-984F-A3CB-AB913EE091F4}" type="pres">
      <dgm:prSet presAssocID="{5C6CB0F1-97AD-6147-9708-515A586CFA75}" presName="theList" presStyleCnt="0">
        <dgm:presLayoutVars>
          <dgm:dir/>
          <dgm:animLvl val="lvl"/>
          <dgm:resizeHandles val="exact"/>
        </dgm:presLayoutVars>
      </dgm:prSet>
      <dgm:spPr/>
      <dgm:t>
        <a:bodyPr/>
        <a:lstStyle/>
        <a:p>
          <a:endParaRPr lang="en-US"/>
        </a:p>
      </dgm:t>
    </dgm:pt>
    <dgm:pt modelId="{EA7474F0-D177-E94F-B084-E6BE62B40643}" type="pres">
      <dgm:prSet presAssocID="{9A3323C2-2ADD-3F4A-8AAF-FFCDA5748A25}" presName="compNode" presStyleCnt="0"/>
      <dgm:spPr/>
    </dgm:pt>
    <dgm:pt modelId="{8691167F-E006-F341-953F-186D75C26518}" type="pres">
      <dgm:prSet presAssocID="{9A3323C2-2ADD-3F4A-8AAF-FFCDA5748A25}" presName="aNode" presStyleLbl="bgShp" presStyleIdx="0" presStyleCnt="1"/>
      <dgm:spPr/>
      <dgm:t>
        <a:bodyPr/>
        <a:lstStyle/>
        <a:p>
          <a:endParaRPr lang="en-US"/>
        </a:p>
      </dgm:t>
    </dgm:pt>
    <dgm:pt modelId="{B0F31F08-8F74-B44D-9529-037E523B7CE5}" type="pres">
      <dgm:prSet presAssocID="{9A3323C2-2ADD-3F4A-8AAF-FFCDA5748A25}" presName="textNode" presStyleLbl="bgShp" presStyleIdx="0" presStyleCnt="1"/>
      <dgm:spPr/>
      <dgm:t>
        <a:bodyPr/>
        <a:lstStyle/>
        <a:p>
          <a:endParaRPr lang="en-US"/>
        </a:p>
      </dgm:t>
    </dgm:pt>
    <dgm:pt modelId="{7ADD02F1-14F1-734B-A7DC-1C98112FE7F1}" type="pres">
      <dgm:prSet presAssocID="{9A3323C2-2ADD-3F4A-8AAF-FFCDA5748A25}" presName="compChildNode" presStyleCnt="0"/>
      <dgm:spPr/>
    </dgm:pt>
    <dgm:pt modelId="{F1B275FE-2BB3-6A46-BEFD-78A3BFA5B1B0}" type="pres">
      <dgm:prSet presAssocID="{9A3323C2-2ADD-3F4A-8AAF-FFCDA5748A25}" presName="theInnerList" presStyleCnt="0"/>
      <dgm:spPr/>
    </dgm:pt>
    <dgm:pt modelId="{143170FB-09D3-F248-9E12-9399A51CBF40}" type="pres">
      <dgm:prSet presAssocID="{65EFA56A-D65D-9F4F-8881-486A6F6CF97A}" presName="childNode" presStyleLbl="node1" presStyleIdx="0" presStyleCnt="1">
        <dgm:presLayoutVars>
          <dgm:bulletEnabled val="1"/>
        </dgm:presLayoutVars>
      </dgm:prSet>
      <dgm:spPr/>
      <dgm:t>
        <a:bodyPr/>
        <a:lstStyle/>
        <a:p>
          <a:endParaRPr lang="en-US"/>
        </a:p>
      </dgm:t>
    </dgm:pt>
  </dgm:ptLst>
  <dgm:cxnLst>
    <dgm:cxn modelId="{F7A4465C-4C56-1840-B0DF-A47AAE9FF0E8}" srcId="{9A3323C2-2ADD-3F4A-8AAF-FFCDA5748A25}" destId="{65EFA56A-D65D-9F4F-8881-486A6F6CF97A}" srcOrd="0" destOrd="0" parTransId="{AA68080C-624C-AC42-8950-B67559B88E09}" sibTransId="{4C0F1569-40ED-A840-A89F-883FF5830099}"/>
    <dgm:cxn modelId="{43778A4C-07F7-7843-95C4-72CDF42B07E1}" type="presOf" srcId="{9A3323C2-2ADD-3F4A-8AAF-FFCDA5748A25}" destId="{B0F31F08-8F74-B44D-9529-037E523B7CE5}" srcOrd="1" destOrd="0" presId="urn:microsoft.com/office/officeart/2005/8/layout/lProcess2"/>
    <dgm:cxn modelId="{DF9DC396-6CFF-AE43-A032-8423CD5B039E}" type="presOf" srcId="{9A3323C2-2ADD-3F4A-8AAF-FFCDA5748A25}" destId="{8691167F-E006-F341-953F-186D75C26518}" srcOrd="0" destOrd="0" presId="urn:microsoft.com/office/officeart/2005/8/layout/lProcess2"/>
    <dgm:cxn modelId="{BD625F7A-6B59-B14A-8E46-2517AC9FAD0D}" type="presOf" srcId="{5C6CB0F1-97AD-6147-9708-515A586CFA75}" destId="{99400061-58B2-984F-A3CB-AB913EE091F4}" srcOrd="0" destOrd="0" presId="urn:microsoft.com/office/officeart/2005/8/layout/lProcess2"/>
    <dgm:cxn modelId="{2650DF32-97A0-5B4F-BFD7-DAB770E7913F}" type="presOf" srcId="{65EFA56A-D65D-9F4F-8881-486A6F6CF97A}" destId="{143170FB-09D3-F248-9E12-9399A51CBF40}" srcOrd="0" destOrd="0" presId="urn:microsoft.com/office/officeart/2005/8/layout/lProcess2"/>
    <dgm:cxn modelId="{4EB7B784-F78E-A246-B53A-75F72E327BFD}" srcId="{5C6CB0F1-97AD-6147-9708-515A586CFA75}" destId="{9A3323C2-2ADD-3F4A-8AAF-FFCDA5748A25}" srcOrd="0" destOrd="0" parTransId="{F2E3E78C-8597-9F4B-B3C7-E5AC03D2B637}" sibTransId="{66C87BEE-41AA-534F-A302-3949583E7F6A}"/>
    <dgm:cxn modelId="{C7B4F906-BC0C-5548-ADBD-4186EC21172E}" type="presParOf" srcId="{99400061-58B2-984F-A3CB-AB913EE091F4}" destId="{EA7474F0-D177-E94F-B084-E6BE62B40643}" srcOrd="0" destOrd="0" presId="urn:microsoft.com/office/officeart/2005/8/layout/lProcess2"/>
    <dgm:cxn modelId="{8547303E-25AA-FC4D-9D5A-F40D90D47B4C}" type="presParOf" srcId="{EA7474F0-D177-E94F-B084-E6BE62B40643}" destId="{8691167F-E006-F341-953F-186D75C26518}" srcOrd="0" destOrd="0" presId="urn:microsoft.com/office/officeart/2005/8/layout/lProcess2"/>
    <dgm:cxn modelId="{0DF1B5ED-A224-AF4A-8E77-CD5DD1A43DA3}" type="presParOf" srcId="{EA7474F0-D177-E94F-B084-E6BE62B40643}" destId="{B0F31F08-8F74-B44D-9529-037E523B7CE5}" srcOrd="1" destOrd="0" presId="urn:microsoft.com/office/officeart/2005/8/layout/lProcess2"/>
    <dgm:cxn modelId="{6FD07C33-BE91-1247-A53A-BF345A2E9BAC}" type="presParOf" srcId="{EA7474F0-D177-E94F-B084-E6BE62B40643}" destId="{7ADD02F1-14F1-734B-A7DC-1C98112FE7F1}" srcOrd="2" destOrd="0" presId="urn:microsoft.com/office/officeart/2005/8/layout/lProcess2"/>
    <dgm:cxn modelId="{6C18FABB-4400-2E46-B680-B06A49FC5E3E}" type="presParOf" srcId="{7ADD02F1-14F1-734B-A7DC-1C98112FE7F1}" destId="{F1B275FE-2BB3-6A46-BEFD-78A3BFA5B1B0}" srcOrd="0" destOrd="0" presId="urn:microsoft.com/office/officeart/2005/8/layout/lProcess2"/>
    <dgm:cxn modelId="{7D25122D-9E14-B842-A6A7-17BFDD748B42}" type="presParOf" srcId="{F1B275FE-2BB3-6A46-BEFD-78A3BFA5B1B0}" destId="{143170FB-09D3-F248-9E12-9399A51CBF4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6CB0F1-97AD-6147-9708-515A586CFA75}"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9A3323C2-2ADD-3F4A-8AAF-FFCDA5748A25}">
      <dgm:prSet phldrT="[Text]" custT="1"/>
      <dgm:spPr/>
      <dgm:t>
        <a:bodyPr/>
        <a:lstStyle/>
        <a:p>
          <a:r>
            <a:rPr lang="en-US" sz="2400" dirty="0" smtClean="0"/>
            <a:t>Density</a:t>
          </a:r>
          <a:endParaRPr lang="en-US" sz="2400" dirty="0"/>
        </a:p>
      </dgm:t>
    </dgm:pt>
    <dgm:pt modelId="{F2E3E78C-8597-9F4B-B3C7-E5AC03D2B637}" type="parTrans" cxnId="{4EB7B784-F78E-A246-B53A-75F72E327BFD}">
      <dgm:prSet/>
      <dgm:spPr/>
      <dgm:t>
        <a:bodyPr/>
        <a:lstStyle/>
        <a:p>
          <a:endParaRPr lang="en-US" sz="1200"/>
        </a:p>
      </dgm:t>
    </dgm:pt>
    <dgm:pt modelId="{66C87BEE-41AA-534F-A302-3949583E7F6A}" type="sibTrans" cxnId="{4EB7B784-F78E-A246-B53A-75F72E327BFD}">
      <dgm:prSet/>
      <dgm:spPr/>
      <dgm:t>
        <a:bodyPr/>
        <a:lstStyle/>
        <a:p>
          <a:endParaRPr lang="en-US" sz="1200"/>
        </a:p>
      </dgm:t>
    </dgm:pt>
    <dgm:pt modelId="{55E6756A-3D32-D344-9922-35DA28C03D97}">
      <dgm:prSet phldrT="[Text]" custT="1"/>
      <dgm:spPr/>
      <dgm:t>
        <a:bodyPr/>
        <a:lstStyle/>
        <a:p>
          <a:r>
            <a:rPr lang="en-US" sz="2400" dirty="0" smtClean="0"/>
            <a:t>Reciprocity</a:t>
          </a:r>
          <a:endParaRPr lang="en-US" sz="2400" dirty="0"/>
        </a:p>
      </dgm:t>
    </dgm:pt>
    <dgm:pt modelId="{B5531F4E-5D57-694C-B6E1-9FB08C909FFE}" type="parTrans" cxnId="{DD00E1EB-19C7-C046-9D20-69DA5DCB7078}">
      <dgm:prSet/>
      <dgm:spPr/>
      <dgm:t>
        <a:bodyPr/>
        <a:lstStyle/>
        <a:p>
          <a:endParaRPr lang="en-US" sz="1200"/>
        </a:p>
      </dgm:t>
    </dgm:pt>
    <dgm:pt modelId="{F4E91E06-DA1A-C94C-B52B-8DFA219A1645}" type="sibTrans" cxnId="{DD00E1EB-19C7-C046-9D20-69DA5DCB7078}">
      <dgm:prSet/>
      <dgm:spPr/>
      <dgm:t>
        <a:bodyPr/>
        <a:lstStyle/>
        <a:p>
          <a:endParaRPr lang="en-US" sz="1200"/>
        </a:p>
      </dgm:t>
    </dgm:pt>
    <dgm:pt modelId="{D25CE976-B7ED-A148-A676-059D9B4045D9}">
      <dgm:prSet phldrT="[Text]" custT="1"/>
      <dgm:spPr/>
      <dgm:t>
        <a:bodyPr/>
        <a:lstStyle/>
        <a:p>
          <a:r>
            <a:rPr lang="en-US" sz="2400" dirty="0" smtClean="0"/>
            <a:t>Triad Census </a:t>
          </a:r>
          <a:r>
            <a:rPr lang="en-US" sz="1800" dirty="0" smtClean="0"/>
            <a:t/>
          </a:r>
          <a:br>
            <a:rPr lang="en-US" sz="1800" dirty="0" smtClean="0"/>
          </a:br>
          <a:r>
            <a:rPr lang="en-US" sz="1200" dirty="0" smtClean="0"/>
            <a:t>(Davis &amp; </a:t>
          </a:r>
          <a:r>
            <a:rPr lang="en-US" sz="1200" dirty="0" err="1" smtClean="0"/>
            <a:t>Leinhardt</a:t>
          </a:r>
          <a:r>
            <a:rPr lang="en-US" sz="1200" dirty="0" smtClean="0"/>
            <a:t>, 1972)</a:t>
          </a:r>
          <a:endParaRPr lang="en-US" sz="1200" dirty="0"/>
        </a:p>
      </dgm:t>
    </dgm:pt>
    <dgm:pt modelId="{3D32844F-A7E1-7845-B7BD-79EE9E3ED9A0}" type="parTrans" cxnId="{8CA0F512-BCA4-1F47-B8C9-DEB7C5DA7F87}">
      <dgm:prSet/>
      <dgm:spPr/>
      <dgm:t>
        <a:bodyPr/>
        <a:lstStyle/>
        <a:p>
          <a:endParaRPr lang="en-US" sz="1200"/>
        </a:p>
      </dgm:t>
    </dgm:pt>
    <dgm:pt modelId="{3A1DD2B7-073C-5E45-B292-CCC5E4F48F0C}" type="sibTrans" cxnId="{8CA0F512-BCA4-1F47-B8C9-DEB7C5DA7F87}">
      <dgm:prSet/>
      <dgm:spPr/>
      <dgm:t>
        <a:bodyPr/>
        <a:lstStyle/>
        <a:p>
          <a:endParaRPr lang="en-US" sz="1200"/>
        </a:p>
      </dgm:t>
    </dgm:pt>
    <dgm:pt modelId="{699C7A8D-CD3F-034C-AE8D-18E5850354F0}">
      <dgm:prSet phldrT="[Text]" custT="1"/>
      <dgm:spPr>
        <a:blipFill rotWithShape="0">
          <a:blip xmlns:r="http://schemas.openxmlformats.org/officeDocument/2006/relationships" r:embed="rId1"/>
          <a:stretch>
            <a:fillRect/>
          </a:stretch>
        </a:blipFill>
      </dgm:spPr>
      <dgm:t>
        <a:bodyPr/>
        <a:lstStyle/>
        <a:p>
          <a:r>
            <a:rPr lang="en-US" sz="4800" dirty="0" smtClean="0"/>
            <a:t> </a:t>
          </a:r>
          <a:endParaRPr lang="en-US" sz="4800" dirty="0"/>
        </a:p>
      </dgm:t>
    </dgm:pt>
    <dgm:pt modelId="{4EB2884E-84CC-CF4D-AC6A-2C1EEC2F8B6F}" type="parTrans" cxnId="{EA18AB69-5E62-1647-8042-B4E24C9DBD31}">
      <dgm:prSet/>
      <dgm:spPr/>
      <dgm:t>
        <a:bodyPr/>
        <a:lstStyle/>
        <a:p>
          <a:endParaRPr lang="en-US" sz="1200"/>
        </a:p>
      </dgm:t>
    </dgm:pt>
    <dgm:pt modelId="{B480316B-4A2C-8D45-84FB-28B85366D47E}" type="sibTrans" cxnId="{EA18AB69-5E62-1647-8042-B4E24C9DBD31}">
      <dgm:prSet/>
      <dgm:spPr/>
      <dgm:t>
        <a:bodyPr/>
        <a:lstStyle/>
        <a:p>
          <a:endParaRPr lang="en-US" sz="1200"/>
        </a:p>
      </dgm:t>
    </dgm:pt>
    <dgm:pt modelId="{65EFA56A-D65D-9F4F-8881-486A6F6CF97A}">
      <dgm:prSet phldrT="[Text]" custT="1"/>
      <dgm:spPr>
        <a:blipFill rotWithShape="0">
          <a:blip xmlns:r="http://schemas.openxmlformats.org/officeDocument/2006/relationships" r:embed="rId2"/>
          <a:stretch>
            <a:fillRect/>
          </a:stretch>
        </a:blipFill>
      </dgm:spPr>
      <dgm:t>
        <a:bodyPr/>
        <a:lstStyle/>
        <a:p>
          <a:endParaRPr lang="en-US" sz="4800" dirty="0"/>
        </a:p>
      </dgm:t>
    </dgm:pt>
    <dgm:pt modelId="{AA68080C-624C-AC42-8950-B67559B88E09}" type="parTrans" cxnId="{F7A4465C-4C56-1840-B0DF-A47AAE9FF0E8}">
      <dgm:prSet/>
      <dgm:spPr/>
      <dgm:t>
        <a:bodyPr/>
        <a:lstStyle/>
        <a:p>
          <a:endParaRPr lang="en-US" sz="1200"/>
        </a:p>
      </dgm:t>
    </dgm:pt>
    <dgm:pt modelId="{4C0F1569-40ED-A840-A89F-883FF5830099}" type="sibTrans" cxnId="{F7A4465C-4C56-1840-B0DF-A47AAE9FF0E8}">
      <dgm:prSet/>
      <dgm:spPr/>
      <dgm:t>
        <a:bodyPr/>
        <a:lstStyle/>
        <a:p>
          <a:endParaRPr lang="en-US" sz="1200"/>
        </a:p>
      </dgm:t>
    </dgm:pt>
    <dgm:pt modelId="{54991247-EBB5-2F41-A7FD-1B308EA41645}">
      <dgm:prSet phldrT="[Text]" custT="1"/>
      <dgm:spPr>
        <a:blipFill rotWithShape="0">
          <a:blip xmlns:r="http://schemas.openxmlformats.org/officeDocument/2006/relationships" r:embed="rId3"/>
          <a:stretch>
            <a:fillRect/>
          </a:stretch>
        </a:blipFill>
      </dgm:spPr>
      <dgm:t>
        <a:bodyPr/>
        <a:lstStyle/>
        <a:p>
          <a:endParaRPr lang="en-US" sz="4800" dirty="0"/>
        </a:p>
      </dgm:t>
    </dgm:pt>
    <dgm:pt modelId="{8AA88C81-611E-1048-8D97-9C48FB397D6D}" type="parTrans" cxnId="{2BDF6ECF-8224-D04B-9C27-B2FB5C530DA7}">
      <dgm:prSet/>
      <dgm:spPr/>
      <dgm:t>
        <a:bodyPr/>
        <a:lstStyle/>
        <a:p>
          <a:endParaRPr lang="en-US" sz="1200"/>
        </a:p>
      </dgm:t>
    </dgm:pt>
    <dgm:pt modelId="{7843E2E8-75DD-8C4D-8CE3-ED4E787C079B}" type="sibTrans" cxnId="{2BDF6ECF-8224-D04B-9C27-B2FB5C530DA7}">
      <dgm:prSet/>
      <dgm:spPr/>
      <dgm:t>
        <a:bodyPr/>
        <a:lstStyle/>
        <a:p>
          <a:endParaRPr lang="en-US" sz="1200"/>
        </a:p>
      </dgm:t>
    </dgm:pt>
    <dgm:pt modelId="{99400061-58B2-984F-A3CB-AB913EE091F4}" type="pres">
      <dgm:prSet presAssocID="{5C6CB0F1-97AD-6147-9708-515A586CFA75}" presName="theList" presStyleCnt="0">
        <dgm:presLayoutVars>
          <dgm:dir/>
          <dgm:animLvl val="lvl"/>
          <dgm:resizeHandles val="exact"/>
        </dgm:presLayoutVars>
      </dgm:prSet>
      <dgm:spPr/>
      <dgm:t>
        <a:bodyPr/>
        <a:lstStyle/>
        <a:p>
          <a:endParaRPr lang="en-US"/>
        </a:p>
      </dgm:t>
    </dgm:pt>
    <dgm:pt modelId="{EA7474F0-D177-E94F-B084-E6BE62B40643}" type="pres">
      <dgm:prSet presAssocID="{9A3323C2-2ADD-3F4A-8AAF-FFCDA5748A25}" presName="compNode" presStyleCnt="0"/>
      <dgm:spPr/>
    </dgm:pt>
    <dgm:pt modelId="{8691167F-E006-F341-953F-186D75C26518}" type="pres">
      <dgm:prSet presAssocID="{9A3323C2-2ADD-3F4A-8AAF-FFCDA5748A25}" presName="aNode" presStyleLbl="bgShp" presStyleIdx="0" presStyleCnt="3"/>
      <dgm:spPr/>
      <dgm:t>
        <a:bodyPr/>
        <a:lstStyle/>
        <a:p>
          <a:endParaRPr lang="en-US"/>
        </a:p>
      </dgm:t>
    </dgm:pt>
    <dgm:pt modelId="{B0F31F08-8F74-B44D-9529-037E523B7CE5}" type="pres">
      <dgm:prSet presAssocID="{9A3323C2-2ADD-3F4A-8AAF-FFCDA5748A25}" presName="textNode" presStyleLbl="bgShp" presStyleIdx="0" presStyleCnt="3"/>
      <dgm:spPr/>
      <dgm:t>
        <a:bodyPr/>
        <a:lstStyle/>
        <a:p>
          <a:endParaRPr lang="en-US"/>
        </a:p>
      </dgm:t>
    </dgm:pt>
    <dgm:pt modelId="{7ADD02F1-14F1-734B-A7DC-1C98112FE7F1}" type="pres">
      <dgm:prSet presAssocID="{9A3323C2-2ADD-3F4A-8AAF-FFCDA5748A25}" presName="compChildNode" presStyleCnt="0"/>
      <dgm:spPr/>
    </dgm:pt>
    <dgm:pt modelId="{F1B275FE-2BB3-6A46-BEFD-78A3BFA5B1B0}" type="pres">
      <dgm:prSet presAssocID="{9A3323C2-2ADD-3F4A-8AAF-FFCDA5748A25}" presName="theInnerList" presStyleCnt="0"/>
      <dgm:spPr/>
    </dgm:pt>
    <dgm:pt modelId="{143170FB-09D3-F248-9E12-9399A51CBF40}" type="pres">
      <dgm:prSet presAssocID="{65EFA56A-D65D-9F4F-8881-486A6F6CF97A}" presName="childNode" presStyleLbl="node1" presStyleIdx="0" presStyleCnt="3">
        <dgm:presLayoutVars>
          <dgm:bulletEnabled val="1"/>
        </dgm:presLayoutVars>
      </dgm:prSet>
      <dgm:spPr/>
      <dgm:t>
        <a:bodyPr/>
        <a:lstStyle/>
        <a:p>
          <a:endParaRPr lang="en-US"/>
        </a:p>
      </dgm:t>
    </dgm:pt>
    <dgm:pt modelId="{A4FBDDFE-0D38-A44E-A998-C4521CFCCB92}" type="pres">
      <dgm:prSet presAssocID="{9A3323C2-2ADD-3F4A-8AAF-FFCDA5748A25}" presName="aSpace" presStyleCnt="0"/>
      <dgm:spPr/>
    </dgm:pt>
    <dgm:pt modelId="{7ECE4087-1AC9-C843-B4E2-D41B7978AF09}" type="pres">
      <dgm:prSet presAssocID="{55E6756A-3D32-D344-9922-35DA28C03D97}" presName="compNode" presStyleCnt="0"/>
      <dgm:spPr/>
    </dgm:pt>
    <dgm:pt modelId="{56F4B01F-E0BB-4445-B6A5-D384F7689846}" type="pres">
      <dgm:prSet presAssocID="{55E6756A-3D32-D344-9922-35DA28C03D97}" presName="aNode" presStyleLbl="bgShp" presStyleIdx="1" presStyleCnt="3"/>
      <dgm:spPr/>
      <dgm:t>
        <a:bodyPr/>
        <a:lstStyle/>
        <a:p>
          <a:endParaRPr lang="en-US"/>
        </a:p>
      </dgm:t>
    </dgm:pt>
    <dgm:pt modelId="{4BD17018-1C12-0845-8EE5-2BC784E16957}" type="pres">
      <dgm:prSet presAssocID="{55E6756A-3D32-D344-9922-35DA28C03D97}" presName="textNode" presStyleLbl="bgShp" presStyleIdx="1" presStyleCnt="3"/>
      <dgm:spPr/>
      <dgm:t>
        <a:bodyPr/>
        <a:lstStyle/>
        <a:p>
          <a:endParaRPr lang="en-US"/>
        </a:p>
      </dgm:t>
    </dgm:pt>
    <dgm:pt modelId="{BD417C02-E0D8-5046-9C58-05B75141001E}" type="pres">
      <dgm:prSet presAssocID="{55E6756A-3D32-D344-9922-35DA28C03D97}" presName="compChildNode" presStyleCnt="0"/>
      <dgm:spPr/>
    </dgm:pt>
    <dgm:pt modelId="{EB6D298A-BC83-BE40-88B5-466AF4FE426F}" type="pres">
      <dgm:prSet presAssocID="{55E6756A-3D32-D344-9922-35DA28C03D97}" presName="theInnerList" presStyleCnt="0"/>
      <dgm:spPr/>
    </dgm:pt>
    <dgm:pt modelId="{C49E74A3-6D1C-1C44-AFCD-3B6F4816EE53}" type="pres">
      <dgm:prSet presAssocID="{54991247-EBB5-2F41-A7FD-1B308EA41645}" presName="childNode" presStyleLbl="node1" presStyleIdx="1" presStyleCnt="3">
        <dgm:presLayoutVars>
          <dgm:bulletEnabled val="1"/>
        </dgm:presLayoutVars>
      </dgm:prSet>
      <dgm:spPr/>
      <dgm:t>
        <a:bodyPr/>
        <a:lstStyle/>
        <a:p>
          <a:endParaRPr lang="en-US"/>
        </a:p>
      </dgm:t>
    </dgm:pt>
    <dgm:pt modelId="{873FCE5F-AB4F-0C4C-AA1E-CDF72E7B66CD}" type="pres">
      <dgm:prSet presAssocID="{55E6756A-3D32-D344-9922-35DA28C03D97}" presName="aSpace" presStyleCnt="0"/>
      <dgm:spPr/>
    </dgm:pt>
    <dgm:pt modelId="{AF14D21E-480B-E24A-8966-9C64663CF14C}" type="pres">
      <dgm:prSet presAssocID="{D25CE976-B7ED-A148-A676-059D9B4045D9}" presName="compNode" presStyleCnt="0"/>
      <dgm:spPr/>
    </dgm:pt>
    <dgm:pt modelId="{569B251F-7C13-704D-9929-A63BB17F954D}" type="pres">
      <dgm:prSet presAssocID="{D25CE976-B7ED-A148-A676-059D9B4045D9}" presName="aNode" presStyleLbl="bgShp" presStyleIdx="2" presStyleCnt="3"/>
      <dgm:spPr/>
      <dgm:t>
        <a:bodyPr/>
        <a:lstStyle/>
        <a:p>
          <a:endParaRPr lang="en-US"/>
        </a:p>
      </dgm:t>
    </dgm:pt>
    <dgm:pt modelId="{CCF79A56-2BBB-A741-8361-EA815E46363D}" type="pres">
      <dgm:prSet presAssocID="{D25CE976-B7ED-A148-A676-059D9B4045D9}" presName="textNode" presStyleLbl="bgShp" presStyleIdx="2" presStyleCnt="3"/>
      <dgm:spPr/>
      <dgm:t>
        <a:bodyPr/>
        <a:lstStyle/>
        <a:p>
          <a:endParaRPr lang="en-US"/>
        </a:p>
      </dgm:t>
    </dgm:pt>
    <dgm:pt modelId="{8D13A24D-5842-5242-A719-CC0982065313}" type="pres">
      <dgm:prSet presAssocID="{D25CE976-B7ED-A148-A676-059D9B4045D9}" presName="compChildNode" presStyleCnt="0"/>
      <dgm:spPr/>
    </dgm:pt>
    <dgm:pt modelId="{C55D3BAF-041A-EB41-BA44-B03328A35F6B}" type="pres">
      <dgm:prSet presAssocID="{D25CE976-B7ED-A148-A676-059D9B4045D9}" presName="theInnerList" presStyleCnt="0"/>
      <dgm:spPr/>
    </dgm:pt>
    <dgm:pt modelId="{23557D4A-DDD0-324F-9F8B-A8893FB127EC}" type="pres">
      <dgm:prSet presAssocID="{699C7A8D-CD3F-034C-AE8D-18E5850354F0}" presName="childNode" presStyleLbl="node1" presStyleIdx="2" presStyleCnt="3" custLinFactNeighborX="479" custLinFactNeighborY="-288">
        <dgm:presLayoutVars>
          <dgm:bulletEnabled val="1"/>
        </dgm:presLayoutVars>
      </dgm:prSet>
      <dgm:spPr/>
      <dgm:t>
        <a:bodyPr/>
        <a:lstStyle/>
        <a:p>
          <a:endParaRPr lang="en-US"/>
        </a:p>
      </dgm:t>
    </dgm:pt>
  </dgm:ptLst>
  <dgm:cxnLst>
    <dgm:cxn modelId="{4EB7B784-F78E-A246-B53A-75F72E327BFD}" srcId="{5C6CB0F1-97AD-6147-9708-515A586CFA75}" destId="{9A3323C2-2ADD-3F4A-8AAF-FFCDA5748A25}" srcOrd="0" destOrd="0" parTransId="{F2E3E78C-8597-9F4B-B3C7-E5AC03D2B637}" sibTransId="{66C87BEE-41AA-534F-A302-3949583E7F6A}"/>
    <dgm:cxn modelId="{EA18AB69-5E62-1647-8042-B4E24C9DBD31}" srcId="{D25CE976-B7ED-A148-A676-059D9B4045D9}" destId="{699C7A8D-CD3F-034C-AE8D-18E5850354F0}" srcOrd="0" destOrd="0" parTransId="{4EB2884E-84CC-CF4D-AC6A-2C1EEC2F8B6F}" sibTransId="{B480316B-4A2C-8D45-84FB-28B85366D47E}"/>
    <dgm:cxn modelId="{F7A4465C-4C56-1840-B0DF-A47AAE9FF0E8}" srcId="{9A3323C2-2ADD-3F4A-8AAF-FFCDA5748A25}" destId="{65EFA56A-D65D-9F4F-8881-486A6F6CF97A}" srcOrd="0" destOrd="0" parTransId="{AA68080C-624C-AC42-8950-B67559B88E09}" sibTransId="{4C0F1569-40ED-A840-A89F-883FF5830099}"/>
    <dgm:cxn modelId="{2BDF6ECF-8224-D04B-9C27-B2FB5C530DA7}" srcId="{55E6756A-3D32-D344-9922-35DA28C03D97}" destId="{54991247-EBB5-2F41-A7FD-1B308EA41645}" srcOrd="0" destOrd="0" parTransId="{8AA88C81-611E-1048-8D97-9C48FB397D6D}" sibTransId="{7843E2E8-75DD-8C4D-8CE3-ED4E787C079B}"/>
    <dgm:cxn modelId="{376B56A6-FC55-B048-9A97-EDFF80C7DD13}" type="presOf" srcId="{55E6756A-3D32-D344-9922-35DA28C03D97}" destId="{4BD17018-1C12-0845-8EE5-2BC784E16957}" srcOrd="1" destOrd="0" presId="urn:microsoft.com/office/officeart/2005/8/layout/lProcess2"/>
    <dgm:cxn modelId="{B8E185AF-BC9D-5942-8DC1-A17CAFE9A58A}" type="presOf" srcId="{5C6CB0F1-97AD-6147-9708-515A586CFA75}" destId="{99400061-58B2-984F-A3CB-AB913EE091F4}" srcOrd="0" destOrd="0" presId="urn:microsoft.com/office/officeart/2005/8/layout/lProcess2"/>
    <dgm:cxn modelId="{CA22776F-9A58-DF4A-8580-A4D531CF297A}" type="presOf" srcId="{9A3323C2-2ADD-3F4A-8AAF-FFCDA5748A25}" destId="{B0F31F08-8F74-B44D-9529-037E523B7CE5}" srcOrd="1" destOrd="0" presId="urn:microsoft.com/office/officeart/2005/8/layout/lProcess2"/>
    <dgm:cxn modelId="{8594A02E-EF01-784B-B42D-F3D320C38FF1}" type="presOf" srcId="{699C7A8D-CD3F-034C-AE8D-18E5850354F0}" destId="{23557D4A-DDD0-324F-9F8B-A8893FB127EC}" srcOrd="0" destOrd="0" presId="urn:microsoft.com/office/officeart/2005/8/layout/lProcess2"/>
    <dgm:cxn modelId="{228D2316-8388-0C4E-8AE9-85927C01B834}" type="presOf" srcId="{65EFA56A-D65D-9F4F-8881-486A6F6CF97A}" destId="{143170FB-09D3-F248-9E12-9399A51CBF40}" srcOrd="0" destOrd="0" presId="urn:microsoft.com/office/officeart/2005/8/layout/lProcess2"/>
    <dgm:cxn modelId="{596E9381-EC27-C845-A06A-95F995DE292E}" type="presOf" srcId="{55E6756A-3D32-D344-9922-35DA28C03D97}" destId="{56F4B01F-E0BB-4445-B6A5-D384F7689846}" srcOrd="0" destOrd="0" presId="urn:microsoft.com/office/officeart/2005/8/layout/lProcess2"/>
    <dgm:cxn modelId="{F3F1B62F-D8A6-A045-8C56-CE2FCD345624}" type="presOf" srcId="{D25CE976-B7ED-A148-A676-059D9B4045D9}" destId="{569B251F-7C13-704D-9929-A63BB17F954D}" srcOrd="0" destOrd="0" presId="urn:microsoft.com/office/officeart/2005/8/layout/lProcess2"/>
    <dgm:cxn modelId="{85B6C54F-8441-4F40-AD22-3984986CE74F}" type="presOf" srcId="{54991247-EBB5-2F41-A7FD-1B308EA41645}" destId="{C49E74A3-6D1C-1C44-AFCD-3B6F4816EE53}" srcOrd="0" destOrd="0" presId="urn:microsoft.com/office/officeart/2005/8/layout/lProcess2"/>
    <dgm:cxn modelId="{8CA0F512-BCA4-1F47-B8C9-DEB7C5DA7F87}" srcId="{5C6CB0F1-97AD-6147-9708-515A586CFA75}" destId="{D25CE976-B7ED-A148-A676-059D9B4045D9}" srcOrd="2" destOrd="0" parTransId="{3D32844F-A7E1-7845-B7BD-79EE9E3ED9A0}" sibTransId="{3A1DD2B7-073C-5E45-B292-CCC5E4F48F0C}"/>
    <dgm:cxn modelId="{B04EFFB6-05D1-B44B-ADEA-149757AEB595}" type="presOf" srcId="{D25CE976-B7ED-A148-A676-059D9B4045D9}" destId="{CCF79A56-2BBB-A741-8361-EA815E46363D}" srcOrd="1" destOrd="0" presId="urn:microsoft.com/office/officeart/2005/8/layout/lProcess2"/>
    <dgm:cxn modelId="{DD00E1EB-19C7-C046-9D20-69DA5DCB7078}" srcId="{5C6CB0F1-97AD-6147-9708-515A586CFA75}" destId="{55E6756A-3D32-D344-9922-35DA28C03D97}" srcOrd="1" destOrd="0" parTransId="{B5531F4E-5D57-694C-B6E1-9FB08C909FFE}" sibTransId="{F4E91E06-DA1A-C94C-B52B-8DFA219A1645}"/>
    <dgm:cxn modelId="{6F232F40-F4A1-5442-91BB-9187CA416A55}" type="presOf" srcId="{9A3323C2-2ADD-3F4A-8AAF-FFCDA5748A25}" destId="{8691167F-E006-F341-953F-186D75C26518}" srcOrd="0" destOrd="0" presId="urn:microsoft.com/office/officeart/2005/8/layout/lProcess2"/>
    <dgm:cxn modelId="{F50852A2-B131-F846-94F1-6156FA7AB435}" type="presParOf" srcId="{99400061-58B2-984F-A3CB-AB913EE091F4}" destId="{EA7474F0-D177-E94F-B084-E6BE62B40643}" srcOrd="0" destOrd="0" presId="urn:microsoft.com/office/officeart/2005/8/layout/lProcess2"/>
    <dgm:cxn modelId="{0D415635-689B-9542-B39C-C7BC47B5E39A}" type="presParOf" srcId="{EA7474F0-D177-E94F-B084-E6BE62B40643}" destId="{8691167F-E006-F341-953F-186D75C26518}" srcOrd="0" destOrd="0" presId="urn:microsoft.com/office/officeart/2005/8/layout/lProcess2"/>
    <dgm:cxn modelId="{11997822-B6E5-D344-B388-19394EAE6B0D}" type="presParOf" srcId="{EA7474F0-D177-E94F-B084-E6BE62B40643}" destId="{B0F31F08-8F74-B44D-9529-037E523B7CE5}" srcOrd="1" destOrd="0" presId="urn:microsoft.com/office/officeart/2005/8/layout/lProcess2"/>
    <dgm:cxn modelId="{7058142A-526A-1E41-B1B3-F98D11556A6D}" type="presParOf" srcId="{EA7474F0-D177-E94F-B084-E6BE62B40643}" destId="{7ADD02F1-14F1-734B-A7DC-1C98112FE7F1}" srcOrd="2" destOrd="0" presId="urn:microsoft.com/office/officeart/2005/8/layout/lProcess2"/>
    <dgm:cxn modelId="{3CFD2B97-1F7A-DF45-A908-B25127093F25}" type="presParOf" srcId="{7ADD02F1-14F1-734B-A7DC-1C98112FE7F1}" destId="{F1B275FE-2BB3-6A46-BEFD-78A3BFA5B1B0}" srcOrd="0" destOrd="0" presId="urn:microsoft.com/office/officeart/2005/8/layout/lProcess2"/>
    <dgm:cxn modelId="{45AF789C-9C28-EF4E-828B-79D770310084}" type="presParOf" srcId="{F1B275FE-2BB3-6A46-BEFD-78A3BFA5B1B0}" destId="{143170FB-09D3-F248-9E12-9399A51CBF40}" srcOrd="0" destOrd="0" presId="urn:microsoft.com/office/officeart/2005/8/layout/lProcess2"/>
    <dgm:cxn modelId="{A2887DC5-9DDD-4D43-B993-FCAEE5A69A23}" type="presParOf" srcId="{99400061-58B2-984F-A3CB-AB913EE091F4}" destId="{A4FBDDFE-0D38-A44E-A998-C4521CFCCB92}" srcOrd="1" destOrd="0" presId="urn:microsoft.com/office/officeart/2005/8/layout/lProcess2"/>
    <dgm:cxn modelId="{986AB85B-C1CE-C94C-9724-8F61761235E9}" type="presParOf" srcId="{99400061-58B2-984F-A3CB-AB913EE091F4}" destId="{7ECE4087-1AC9-C843-B4E2-D41B7978AF09}" srcOrd="2" destOrd="0" presId="urn:microsoft.com/office/officeart/2005/8/layout/lProcess2"/>
    <dgm:cxn modelId="{482331FF-ED67-1243-B131-1AFA4576E984}" type="presParOf" srcId="{7ECE4087-1AC9-C843-B4E2-D41B7978AF09}" destId="{56F4B01F-E0BB-4445-B6A5-D384F7689846}" srcOrd="0" destOrd="0" presId="urn:microsoft.com/office/officeart/2005/8/layout/lProcess2"/>
    <dgm:cxn modelId="{8768565D-3AC1-BD4B-84EB-72DFDE880884}" type="presParOf" srcId="{7ECE4087-1AC9-C843-B4E2-D41B7978AF09}" destId="{4BD17018-1C12-0845-8EE5-2BC784E16957}" srcOrd="1" destOrd="0" presId="urn:microsoft.com/office/officeart/2005/8/layout/lProcess2"/>
    <dgm:cxn modelId="{2926A4E3-F19C-114E-BEFF-5EF3B70DE025}" type="presParOf" srcId="{7ECE4087-1AC9-C843-B4E2-D41B7978AF09}" destId="{BD417C02-E0D8-5046-9C58-05B75141001E}" srcOrd="2" destOrd="0" presId="urn:microsoft.com/office/officeart/2005/8/layout/lProcess2"/>
    <dgm:cxn modelId="{50ABB4DE-31EB-374C-8DF6-03B02834DC9A}" type="presParOf" srcId="{BD417C02-E0D8-5046-9C58-05B75141001E}" destId="{EB6D298A-BC83-BE40-88B5-466AF4FE426F}" srcOrd="0" destOrd="0" presId="urn:microsoft.com/office/officeart/2005/8/layout/lProcess2"/>
    <dgm:cxn modelId="{D014C7D0-CED4-4648-A17F-D1BFC9B7FF4F}" type="presParOf" srcId="{EB6D298A-BC83-BE40-88B5-466AF4FE426F}" destId="{C49E74A3-6D1C-1C44-AFCD-3B6F4816EE53}" srcOrd="0" destOrd="0" presId="urn:microsoft.com/office/officeart/2005/8/layout/lProcess2"/>
    <dgm:cxn modelId="{E46D5009-98BA-C147-B562-FC976B587DCB}" type="presParOf" srcId="{99400061-58B2-984F-A3CB-AB913EE091F4}" destId="{873FCE5F-AB4F-0C4C-AA1E-CDF72E7B66CD}" srcOrd="3" destOrd="0" presId="urn:microsoft.com/office/officeart/2005/8/layout/lProcess2"/>
    <dgm:cxn modelId="{1BD8D18B-788F-6845-8E99-5CA239769A31}" type="presParOf" srcId="{99400061-58B2-984F-A3CB-AB913EE091F4}" destId="{AF14D21E-480B-E24A-8966-9C64663CF14C}" srcOrd="4" destOrd="0" presId="urn:microsoft.com/office/officeart/2005/8/layout/lProcess2"/>
    <dgm:cxn modelId="{0E8870CC-2F78-5B43-BCE6-DC2FF8002068}" type="presParOf" srcId="{AF14D21E-480B-E24A-8966-9C64663CF14C}" destId="{569B251F-7C13-704D-9929-A63BB17F954D}" srcOrd="0" destOrd="0" presId="urn:microsoft.com/office/officeart/2005/8/layout/lProcess2"/>
    <dgm:cxn modelId="{D5E170F1-6B64-6D4A-8F02-F8E05C298C41}" type="presParOf" srcId="{AF14D21E-480B-E24A-8966-9C64663CF14C}" destId="{CCF79A56-2BBB-A741-8361-EA815E46363D}" srcOrd="1" destOrd="0" presId="urn:microsoft.com/office/officeart/2005/8/layout/lProcess2"/>
    <dgm:cxn modelId="{1A935277-6330-874B-94B1-C316617686C6}" type="presParOf" srcId="{AF14D21E-480B-E24A-8966-9C64663CF14C}" destId="{8D13A24D-5842-5242-A719-CC0982065313}" srcOrd="2" destOrd="0" presId="urn:microsoft.com/office/officeart/2005/8/layout/lProcess2"/>
    <dgm:cxn modelId="{2F8A9B2C-7F2D-C64E-B56C-FAC347F79916}" type="presParOf" srcId="{8D13A24D-5842-5242-A719-CC0982065313}" destId="{C55D3BAF-041A-EB41-BA44-B03328A35F6B}" srcOrd="0" destOrd="0" presId="urn:microsoft.com/office/officeart/2005/8/layout/lProcess2"/>
    <dgm:cxn modelId="{92964C9E-B8DC-894B-837E-D4BBF26B2172}" type="presParOf" srcId="{C55D3BAF-041A-EB41-BA44-B03328A35F6B}" destId="{23557D4A-DDD0-324F-9F8B-A8893FB127EC}"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167F-E006-F341-953F-186D75C26518}">
      <dsp:nvSpPr>
        <dsp:cNvPr id="0" name=""/>
        <dsp:cNvSpPr/>
      </dsp:nvSpPr>
      <dsp:spPr>
        <a:xfrm>
          <a:off x="1332" y="0"/>
          <a:ext cx="3464881" cy="3869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Density</a:t>
          </a:r>
          <a:endParaRPr lang="en-US" sz="3600" kern="1200" dirty="0"/>
        </a:p>
      </dsp:txBody>
      <dsp:txXfrm>
        <a:off x="1332" y="0"/>
        <a:ext cx="3464881" cy="1160842"/>
      </dsp:txXfrm>
    </dsp:sp>
    <dsp:sp modelId="{143170FB-09D3-F248-9E12-9399A51CBF40}">
      <dsp:nvSpPr>
        <dsp:cNvPr id="0" name=""/>
        <dsp:cNvSpPr/>
      </dsp:nvSpPr>
      <dsp:spPr>
        <a:xfrm>
          <a:off x="347820" y="1160842"/>
          <a:ext cx="2771905" cy="2515158"/>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1486" y="1234508"/>
        <a:ext cx="2624573" cy="2367826"/>
      </dsp:txXfrm>
    </dsp:sp>
    <dsp:sp modelId="{56F4B01F-E0BB-4445-B6A5-D384F7689846}">
      <dsp:nvSpPr>
        <dsp:cNvPr id="0" name=""/>
        <dsp:cNvSpPr/>
      </dsp:nvSpPr>
      <dsp:spPr>
        <a:xfrm>
          <a:off x="3726080" y="0"/>
          <a:ext cx="3464881" cy="3869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Reciprocity</a:t>
          </a:r>
          <a:endParaRPr lang="en-US" sz="3600" kern="1200" dirty="0"/>
        </a:p>
      </dsp:txBody>
      <dsp:txXfrm>
        <a:off x="3726080" y="0"/>
        <a:ext cx="3464881" cy="1160842"/>
      </dsp:txXfrm>
    </dsp:sp>
    <dsp:sp modelId="{C49E74A3-6D1C-1C44-AFCD-3B6F4816EE53}">
      <dsp:nvSpPr>
        <dsp:cNvPr id="0" name=""/>
        <dsp:cNvSpPr/>
      </dsp:nvSpPr>
      <dsp:spPr>
        <a:xfrm>
          <a:off x="4072568" y="1160842"/>
          <a:ext cx="2771905" cy="2515158"/>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146234" y="1234508"/>
        <a:ext cx="2624573" cy="2367826"/>
      </dsp:txXfrm>
    </dsp:sp>
    <dsp:sp modelId="{569B251F-7C13-704D-9929-A63BB17F954D}">
      <dsp:nvSpPr>
        <dsp:cNvPr id="0" name=""/>
        <dsp:cNvSpPr/>
      </dsp:nvSpPr>
      <dsp:spPr>
        <a:xfrm>
          <a:off x="7450828" y="0"/>
          <a:ext cx="3464881" cy="3869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Triad Census </a:t>
          </a:r>
          <a:r>
            <a:rPr lang="en-US" sz="2500" kern="1200" dirty="0" smtClean="0"/>
            <a:t/>
          </a:r>
          <a:br>
            <a:rPr lang="en-US" sz="2500" kern="1200" dirty="0" smtClean="0"/>
          </a:br>
          <a:r>
            <a:rPr lang="en-US" sz="1800" kern="1200" dirty="0" smtClean="0"/>
            <a:t>(Davis &amp; </a:t>
          </a:r>
          <a:r>
            <a:rPr lang="en-US" sz="1800" kern="1200" dirty="0" err="1" smtClean="0"/>
            <a:t>Leinhardt</a:t>
          </a:r>
          <a:r>
            <a:rPr lang="en-US" sz="1800" kern="1200" dirty="0" smtClean="0"/>
            <a:t>, 1972)</a:t>
          </a:r>
          <a:endParaRPr lang="en-US" sz="1800" kern="1200" dirty="0"/>
        </a:p>
      </dsp:txBody>
      <dsp:txXfrm>
        <a:off x="7450828" y="0"/>
        <a:ext cx="3464881" cy="1160842"/>
      </dsp:txXfrm>
    </dsp:sp>
    <dsp:sp modelId="{23557D4A-DDD0-324F-9F8B-A8893FB127EC}">
      <dsp:nvSpPr>
        <dsp:cNvPr id="0" name=""/>
        <dsp:cNvSpPr/>
      </dsp:nvSpPr>
      <dsp:spPr>
        <a:xfrm>
          <a:off x="7810594" y="1153598"/>
          <a:ext cx="2771905" cy="2515158"/>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7884260" y="1227264"/>
        <a:ext cx="2624573" cy="2367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167F-E006-F341-953F-186D75C26518}">
      <dsp:nvSpPr>
        <dsp:cNvPr id="0" name=""/>
        <dsp:cNvSpPr/>
      </dsp:nvSpPr>
      <dsp:spPr>
        <a:xfrm>
          <a:off x="0" y="0"/>
          <a:ext cx="3668751" cy="3902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Centralization</a:t>
          </a:r>
          <a:endParaRPr lang="en-US" sz="3600" kern="1200" dirty="0"/>
        </a:p>
      </dsp:txBody>
      <dsp:txXfrm>
        <a:off x="0" y="0"/>
        <a:ext cx="3668751" cy="1170877"/>
      </dsp:txXfrm>
    </dsp:sp>
    <dsp:sp modelId="{143170FB-09D3-F248-9E12-9399A51CBF40}">
      <dsp:nvSpPr>
        <dsp:cNvPr id="0" name=""/>
        <dsp:cNvSpPr/>
      </dsp:nvSpPr>
      <dsp:spPr>
        <a:xfrm>
          <a:off x="366875" y="1170877"/>
          <a:ext cx="2935000" cy="2536901"/>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41178" y="1245180"/>
        <a:ext cx="2786394" cy="238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167F-E006-F341-953F-186D75C26518}">
      <dsp:nvSpPr>
        <dsp:cNvPr id="0" name=""/>
        <dsp:cNvSpPr/>
      </dsp:nvSpPr>
      <dsp:spPr>
        <a:xfrm>
          <a:off x="931" y="0"/>
          <a:ext cx="2420816" cy="2977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Density</a:t>
          </a:r>
          <a:endParaRPr lang="en-US" sz="2400" kern="1200" dirty="0"/>
        </a:p>
      </dsp:txBody>
      <dsp:txXfrm>
        <a:off x="931" y="0"/>
        <a:ext cx="2420816" cy="893212"/>
      </dsp:txXfrm>
    </dsp:sp>
    <dsp:sp modelId="{143170FB-09D3-F248-9E12-9399A51CBF40}">
      <dsp:nvSpPr>
        <dsp:cNvPr id="0" name=""/>
        <dsp:cNvSpPr/>
      </dsp:nvSpPr>
      <dsp:spPr>
        <a:xfrm>
          <a:off x="243012" y="893212"/>
          <a:ext cx="1936653" cy="1935293"/>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a:lnSpc>
              <a:spcPct val="90000"/>
            </a:lnSpc>
            <a:spcBef>
              <a:spcPct val="0"/>
            </a:spcBef>
            <a:spcAft>
              <a:spcPct val="35000"/>
            </a:spcAft>
          </a:pPr>
          <a:endParaRPr lang="en-US" sz="4800" kern="1200" dirty="0"/>
        </a:p>
      </dsp:txBody>
      <dsp:txXfrm>
        <a:off x="299695" y="949895"/>
        <a:ext cx="1823287" cy="1821927"/>
      </dsp:txXfrm>
    </dsp:sp>
    <dsp:sp modelId="{56F4B01F-E0BB-4445-B6A5-D384F7689846}">
      <dsp:nvSpPr>
        <dsp:cNvPr id="0" name=""/>
        <dsp:cNvSpPr/>
      </dsp:nvSpPr>
      <dsp:spPr>
        <a:xfrm>
          <a:off x="2603309" y="0"/>
          <a:ext cx="2420816" cy="2977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Reciprocity</a:t>
          </a:r>
          <a:endParaRPr lang="en-US" sz="2400" kern="1200" dirty="0"/>
        </a:p>
      </dsp:txBody>
      <dsp:txXfrm>
        <a:off x="2603309" y="0"/>
        <a:ext cx="2420816" cy="893212"/>
      </dsp:txXfrm>
    </dsp:sp>
    <dsp:sp modelId="{C49E74A3-6D1C-1C44-AFCD-3B6F4816EE53}">
      <dsp:nvSpPr>
        <dsp:cNvPr id="0" name=""/>
        <dsp:cNvSpPr/>
      </dsp:nvSpPr>
      <dsp:spPr>
        <a:xfrm>
          <a:off x="2845390" y="893212"/>
          <a:ext cx="1936653" cy="1935293"/>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a:lnSpc>
              <a:spcPct val="90000"/>
            </a:lnSpc>
            <a:spcBef>
              <a:spcPct val="0"/>
            </a:spcBef>
            <a:spcAft>
              <a:spcPct val="35000"/>
            </a:spcAft>
          </a:pPr>
          <a:endParaRPr lang="en-US" sz="4800" kern="1200" dirty="0"/>
        </a:p>
      </dsp:txBody>
      <dsp:txXfrm>
        <a:off x="2902073" y="949895"/>
        <a:ext cx="1823287" cy="1821927"/>
      </dsp:txXfrm>
    </dsp:sp>
    <dsp:sp modelId="{569B251F-7C13-704D-9929-A63BB17F954D}">
      <dsp:nvSpPr>
        <dsp:cNvPr id="0" name=""/>
        <dsp:cNvSpPr/>
      </dsp:nvSpPr>
      <dsp:spPr>
        <a:xfrm>
          <a:off x="5205687" y="0"/>
          <a:ext cx="2420816" cy="2977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Triad Census </a:t>
          </a:r>
          <a:r>
            <a:rPr lang="en-US" sz="1800" kern="1200" dirty="0" smtClean="0"/>
            <a:t/>
          </a:r>
          <a:br>
            <a:rPr lang="en-US" sz="1800" kern="1200" dirty="0" smtClean="0"/>
          </a:br>
          <a:r>
            <a:rPr lang="en-US" sz="1200" kern="1200" dirty="0" smtClean="0"/>
            <a:t>(Davis &amp; </a:t>
          </a:r>
          <a:r>
            <a:rPr lang="en-US" sz="1200" kern="1200" dirty="0" err="1" smtClean="0"/>
            <a:t>Leinhardt</a:t>
          </a:r>
          <a:r>
            <a:rPr lang="en-US" sz="1200" kern="1200" dirty="0" smtClean="0"/>
            <a:t>, 1972)</a:t>
          </a:r>
          <a:endParaRPr lang="en-US" sz="1200" kern="1200" dirty="0"/>
        </a:p>
      </dsp:txBody>
      <dsp:txXfrm>
        <a:off x="5205687" y="0"/>
        <a:ext cx="2420816" cy="893212"/>
      </dsp:txXfrm>
    </dsp:sp>
    <dsp:sp modelId="{23557D4A-DDD0-324F-9F8B-A8893FB127EC}">
      <dsp:nvSpPr>
        <dsp:cNvPr id="0" name=""/>
        <dsp:cNvSpPr/>
      </dsp:nvSpPr>
      <dsp:spPr>
        <a:xfrm>
          <a:off x="5457045" y="887638"/>
          <a:ext cx="1936653" cy="1935293"/>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a:lnSpc>
              <a:spcPct val="90000"/>
            </a:lnSpc>
            <a:spcBef>
              <a:spcPct val="0"/>
            </a:spcBef>
            <a:spcAft>
              <a:spcPct val="35000"/>
            </a:spcAft>
          </a:pPr>
          <a:r>
            <a:rPr lang="en-US" sz="4800" kern="1200" dirty="0" smtClean="0"/>
            <a:t> </a:t>
          </a:r>
          <a:endParaRPr lang="en-US" sz="4800" kern="1200" dirty="0"/>
        </a:p>
      </dsp:txBody>
      <dsp:txXfrm>
        <a:off x="5513728" y="944321"/>
        <a:ext cx="1823287" cy="18219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A21A7EE7-F682-41A1-9EBC-EFAB8E3D19BE}" type="datetimeFigureOut">
              <a:rPr lang="en-US"/>
              <a:pPr>
                <a:defRPr/>
              </a:pPr>
              <a:t>10/31/18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2355590D-8BEC-4566-94C5-E7EA260C5EF4}" type="slidenum">
              <a:rPr lang="en-US"/>
              <a:pPr>
                <a:defRPr/>
              </a:pPr>
              <a:t>‹#›</a:t>
            </a:fld>
            <a:endParaRPr lang="en-US"/>
          </a:p>
        </p:txBody>
      </p:sp>
    </p:spTree>
    <p:extLst>
      <p:ext uri="{BB962C8B-B14F-4D97-AF65-F5344CB8AC3E}">
        <p14:creationId xmlns:p14="http://schemas.microsoft.com/office/powerpoint/2010/main" val="214798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nces.ed.gov/nationsreportcard/t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4</a:t>
            </a:fld>
            <a:endParaRPr lang="en-US"/>
          </a:p>
        </p:txBody>
      </p:sp>
    </p:spTree>
    <p:extLst>
      <p:ext uri="{BB962C8B-B14F-4D97-AF65-F5344CB8AC3E}">
        <p14:creationId xmlns:p14="http://schemas.microsoft.com/office/powerpoint/2010/main" val="12323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-eye-gaze patterns are similar among participants with similar science backgrounds</a:t>
            </a:r>
            <a:r>
              <a:rPr lang="en-US" dirty="0"/>
              <a:t> and different across different disciplines. </a:t>
            </a:r>
          </a:p>
          <a:p>
            <a:r>
              <a:rPr lang="en-US" b="1" dirty="0"/>
              <a:t>-Successful students tend to look at relevant areas.</a:t>
            </a:r>
          </a:p>
          <a:p>
            <a:endParaRPr lang="en-US" dirty="0"/>
          </a:p>
        </p:txBody>
      </p:sp>
      <p:sp>
        <p:nvSpPr>
          <p:cNvPr id="4" name="Slide Number Placeholder 3"/>
          <p:cNvSpPr>
            <a:spLocks noGrp="1"/>
          </p:cNvSpPr>
          <p:nvPr>
            <p:ph type="sldNum" sz="quarter" idx="10"/>
          </p:nvPr>
        </p:nvSpPr>
        <p:spPr/>
        <p:txBody>
          <a:bodyPr/>
          <a:lstStyle/>
          <a:p>
            <a:pPr>
              <a:defRPr/>
            </a:pPr>
            <a:fld id="{CE281425-852E-46E8-8542-ED402F064C76}" type="slidenum">
              <a:rPr lang="en-US" smtClean="0"/>
              <a:pPr>
                <a:defRPr/>
              </a:pPr>
              <a:t>8</a:t>
            </a:fld>
            <a:endParaRPr lang="en-US"/>
          </a:p>
        </p:txBody>
      </p:sp>
    </p:spTree>
    <p:extLst>
      <p:ext uri="{BB962C8B-B14F-4D97-AF65-F5344CB8AC3E}">
        <p14:creationId xmlns:p14="http://schemas.microsoft.com/office/powerpoint/2010/main" val="16826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fontAlgn="base">
              <a:spcBef>
                <a:spcPct val="20000"/>
              </a:spcBef>
              <a:spcAft>
                <a:spcPct val="0"/>
              </a:spcAft>
              <a:buFont typeface="Arial" pitchFamily="34" charset="0"/>
              <a:buChar char="•"/>
            </a:pPr>
            <a:r>
              <a:rPr lang="en-US" sz="2400" dirty="0" smtClean="0">
                <a:latin typeface="Verdana" pitchFamily="34" charset="0"/>
              </a:rPr>
              <a:t>NAEP - National Assessment of Educational Progress (NAEP) project for </a:t>
            </a:r>
            <a:r>
              <a:rPr lang="en-US" sz="2400" b="1" i="1" dirty="0" smtClean="0">
                <a:latin typeface="Verdana" pitchFamily="34" charset="0"/>
              </a:rPr>
              <a:t>National Center for Education Statistics</a:t>
            </a:r>
          </a:p>
          <a:p>
            <a:pPr marL="457200" indent="-457200" fontAlgn="base">
              <a:spcBef>
                <a:spcPct val="20000"/>
              </a:spcBef>
              <a:spcAft>
                <a:spcPct val="0"/>
              </a:spcAft>
              <a:buFont typeface="Arial" pitchFamily="34" charset="0"/>
              <a:buChar char="•"/>
            </a:pPr>
            <a:endParaRPr lang="en-US" sz="2400" b="1" i="1" dirty="0" smtClean="0">
              <a:latin typeface="Verdana" pitchFamily="34" charset="0"/>
            </a:endParaRPr>
          </a:p>
          <a:p>
            <a:pPr marL="457200" indent="-457200" fontAlgn="base">
              <a:spcBef>
                <a:spcPct val="20000"/>
              </a:spcBef>
              <a:spcAft>
                <a:spcPct val="0"/>
              </a:spcAft>
              <a:buFont typeface="Arial" pitchFamily="34" charset="0"/>
              <a:buChar char="•"/>
            </a:pPr>
            <a:r>
              <a:rPr lang="en-US" sz="2400" dirty="0" smtClean="0">
                <a:latin typeface="Verdana" pitchFamily="34" charset="0"/>
              </a:rPr>
              <a:t>TEL - Technology and Engineering Literacy (TEL) assessment</a:t>
            </a:r>
          </a:p>
          <a:p>
            <a:pPr fontAlgn="base">
              <a:spcBef>
                <a:spcPct val="20000"/>
              </a:spcBef>
              <a:spcAft>
                <a:spcPct val="0"/>
              </a:spcAft>
            </a:pPr>
            <a:endParaRPr lang="en-US" sz="2400" dirty="0" smtClean="0">
              <a:latin typeface="Verdana" pitchFamily="34" charset="0"/>
              <a:hlinkClick r:id="rId3"/>
            </a:endParaRPr>
          </a:p>
          <a:p>
            <a:pPr fontAlgn="base">
              <a:spcBef>
                <a:spcPct val="20000"/>
              </a:spcBef>
              <a:spcAft>
                <a:spcPct val="0"/>
              </a:spcAft>
            </a:pPr>
            <a:r>
              <a:rPr lang="en-US" sz="2400" dirty="0" smtClean="0">
                <a:latin typeface="Verdana" pitchFamily="34" charset="0"/>
                <a:hlinkClick r:id="rId3"/>
              </a:rPr>
              <a:t>http://nces.ed.gov/nationsreportcard/tel/</a:t>
            </a:r>
            <a:r>
              <a:rPr lang="en-US" sz="2400" dirty="0" smtClean="0">
                <a:latin typeface="Verdana" pitchFamily="34" charset="0"/>
              </a:rPr>
              <a:t> </a:t>
            </a:r>
          </a:p>
          <a:p>
            <a:pPr marL="0" indent="0">
              <a:buNone/>
            </a:pPr>
            <a:endParaRPr lang="en-US" sz="2400" b="1" dirty="0" smtClean="0"/>
          </a:p>
          <a:p>
            <a:pPr marL="0" indent="0">
              <a:buNone/>
            </a:pPr>
            <a:r>
              <a:rPr lang="en-US" sz="2400" b="1" dirty="0" smtClean="0"/>
              <a:t>Mission </a:t>
            </a:r>
            <a:r>
              <a:rPr lang="en-US" sz="2400" dirty="0" smtClean="0"/>
              <a:t>of </a:t>
            </a:r>
            <a:r>
              <a:rPr lang="en-US" sz="2400" i="1" dirty="0" smtClean="0"/>
              <a:t>Wells</a:t>
            </a:r>
          </a:p>
          <a:p>
            <a:pPr lvl="1"/>
            <a:r>
              <a:rPr lang="en-US" sz="2000" b="1" dirty="0" smtClean="0"/>
              <a:t>To fix </a:t>
            </a:r>
            <a:r>
              <a:rPr lang="en-US" sz="2000" i="1" dirty="0" smtClean="0"/>
              <a:t>a Well </a:t>
            </a:r>
            <a:r>
              <a:rPr lang="en-US" sz="2000" dirty="0" smtClean="0"/>
              <a:t>that could not pump water out</a:t>
            </a:r>
          </a:p>
          <a:p>
            <a:pPr lvl="2"/>
            <a:r>
              <a:rPr lang="en-US" sz="1600" b="1" dirty="0" smtClean="0"/>
              <a:t>5 problems </a:t>
            </a:r>
            <a:r>
              <a:rPr lang="en-US" sz="1600" dirty="0" smtClean="0"/>
              <a:t>that could cause the problem</a:t>
            </a:r>
          </a:p>
          <a:p>
            <a:pPr lvl="2"/>
            <a:r>
              <a:rPr lang="en-US" sz="1600" b="1" dirty="0" smtClean="0"/>
              <a:t>Problems </a:t>
            </a:r>
            <a:r>
              <a:rPr lang="en-US" sz="1600" b="1" dirty="0" smtClean="0">
                <a:solidFill>
                  <a:srgbClr val="FF0000"/>
                </a:solidFill>
              </a:rPr>
              <a:t>4</a:t>
            </a:r>
            <a:r>
              <a:rPr lang="en-US" sz="1600" b="1" dirty="0" smtClean="0"/>
              <a:t> and </a:t>
            </a:r>
            <a:r>
              <a:rPr lang="en-US" sz="1600" b="1" dirty="0" smtClean="0">
                <a:solidFill>
                  <a:srgbClr val="FF0000"/>
                </a:solidFill>
              </a:rPr>
              <a:t>5</a:t>
            </a:r>
            <a:r>
              <a:rPr lang="en-US" sz="1600" b="1" dirty="0" smtClean="0"/>
              <a:t> </a:t>
            </a:r>
            <a:r>
              <a:rPr lang="en-US" sz="1600" dirty="0" smtClean="0"/>
              <a:t>are the reasons</a:t>
            </a:r>
          </a:p>
          <a:p>
            <a:pPr lvl="1"/>
            <a:r>
              <a:rPr lang="en-US" sz="2000" b="1" dirty="0" smtClean="0"/>
              <a:t>Through 11 options </a:t>
            </a:r>
          </a:p>
          <a:p>
            <a:pPr lvl="2"/>
            <a:r>
              <a:rPr lang="en-US" sz="1600" b="1" dirty="0" smtClean="0"/>
              <a:t>5 Checking Options,  </a:t>
            </a:r>
            <a:r>
              <a:rPr lang="en-US" sz="1600" dirty="0" smtClean="0"/>
              <a:t>to find out if the selected part of the well is malfunction: </a:t>
            </a:r>
            <a:r>
              <a:rPr lang="en-US" sz="1600" b="1" dirty="0" smtClean="0">
                <a:solidFill>
                  <a:srgbClr val="FF0000"/>
                </a:solidFill>
              </a:rPr>
              <a:t>C1, C2, C3, C4, C5</a:t>
            </a:r>
          </a:p>
          <a:p>
            <a:pPr lvl="2"/>
            <a:r>
              <a:rPr lang="en-US" sz="1600" b="1" dirty="0" smtClean="0"/>
              <a:t>5 Repairing Options,</a:t>
            </a:r>
            <a:r>
              <a:rPr lang="en-US" sz="1600" dirty="0" smtClean="0"/>
              <a:t> to fix the parts that may cause the Well’s malfunction: </a:t>
            </a:r>
            <a:r>
              <a:rPr lang="en-US" sz="1600" b="1" dirty="0" smtClean="0">
                <a:solidFill>
                  <a:srgbClr val="FF0000"/>
                </a:solidFill>
              </a:rPr>
              <a:t>R1, R2, R3, R4, R5</a:t>
            </a:r>
          </a:p>
          <a:p>
            <a:pPr lvl="2"/>
            <a:r>
              <a:rPr lang="en-US" sz="1600" b="1" dirty="0" smtClean="0"/>
              <a:t>1 Pumping Options, </a:t>
            </a:r>
            <a:r>
              <a:rPr lang="en-US" sz="1600" dirty="0" smtClean="0"/>
              <a:t>to run the well if pumping water out: </a:t>
            </a:r>
            <a:r>
              <a:rPr lang="en-US" sz="1600" b="1" dirty="0" smtClean="0">
                <a:solidFill>
                  <a:srgbClr val="FF0000"/>
                </a:solidFill>
              </a:rPr>
              <a:t>P</a:t>
            </a:r>
          </a:p>
          <a:p>
            <a:endParaRPr lang="en-US" dirty="0"/>
          </a:p>
        </p:txBody>
      </p:sp>
      <p:sp>
        <p:nvSpPr>
          <p:cNvPr id="4" name="Slide Number Placeholder 3"/>
          <p:cNvSpPr>
            <a:spLocks noGrp="1"/>
          </p:cNvSpPr>
          <p:nvPr>
            <p:ph type="sldNum" sz="quarter" idx="10"/>
          </p:nvPr>
        </p:nvSpPr>
        <p:spPr/>
        <p:txBody>
          <a:bodyPr/>
          <a:lstStyle/>
          <a:p>
            <a:fld id="{5DE03CA9-511C-4CBB-B3BF-1946700EF68B}" type="slidenum">
              <a:rPr lang="en-US" smtClean="0"/>
              <a:pPr/>
              <a:t>20</a:t>
            </a:fld>
            <a:endParaRPr lang="en-US" dirty="0"/>
          </a:p>
        </p:txBody>
      </p:sp>
    </p:spTree>
    <p:extLst>
      <p:ext uri="{BB962C8B-B14F-4D97-AF65-F5344CB8AC3E}">
        <p14:creationId xmlns:p14="http://schemas.microsoft.com/office/powerpoint/2010/main" val="135155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3401" y="2059828"/>
            <a:ext cx="9107311" cy="1672696"/>
          </a:xfrm>
        </p:spPr>
        <p:txBody>
          <a:bodyP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00791" y="3988432"/>
            <a:ext cx="7992533" cy="614362"/>
          </a:xfrm>
        </p:spPr>
        <p:txBody>
          <a:bodyPr anchor="ct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69984" y="5518785"/>
            <a:ext cx="1454149" cy="376238"/>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110147BA-1589-4088-AA00-875DBC6C5A67}" type="datetime1">
              <a:rPr lang="en-US"/>
              <a:pPr>
                <a:defRPr/>
              </a:pPr>
              <a:t>10/31/18</a:t>
            </a:fld>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4911F52D-220A-452C-9166-0F2F55CF25EC}" type="slidenum">
              <a:rPr lang="en-US"/>
              <a:pPr>
                <a:defRPr/>
              </a:pPr>
              <a:t>‹#›</a:t>
            </a:fld>
            <a:endParaRPr lang="en-US" dirty="0"/>
          </a:p>
        </p:txBody>
      </p:sp>
    </p:spTree>
    <p:extLst>
      <p:ext uri="{BB962C8B-B14F-4D97-AF65-F5344CB8AC3E}">
        <p14:creationId xmlns:p14="http://schemas.microsoft.com/office/powerpoint/2010/main" val="270798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4090CA4-F0BB-44AE-B956-36B9DB324A8E}" type="slidenum">
              <a:rPr lang="en-US"/>
              <a:pPr>
                <a:defRPr/>
              </a:pPr>
              <a:t>‹#›</a:t>
            </a:fld>
            <a:endParaRPr lang="en-US" dirty="0"/>
          </a:p>
        </p:txBody>
      </p:sp>
    </p:spTree>
    <p:extLst>
      <p:ext uri="{BB962C8B-B14F-4D97-AF65-F5344CB8AC3E}">
        <p14:creationId xmlns:p14="http://schemas.microsoft.com/office/powerpoint/2010/main" val="28775927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613025"/>
          </a:xfrm>
        </p:spPr>
        <p:txBody>
          <a:bodyPr anchor="b">
            <a:normAutofit/>
          </a:bodyPr>
          <a:lstStyle>
            <a:lvl1pP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600603"/>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165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54EE85D-78B2-4A15-8079-5862937F0E24}" type="slidenum">
              <a:rPr lang="en-US"/>
              <a:pPr>
                <a:defRPr/>
              </a:pPr>
              <a:t>‹#›</a:t>
            </a:fld>
            <a:endParaRPr lang="en-US" dirty="0"/>
          </a:p>
        </p:txBody>
      </p:sp>
    </p:spTree>
    <p:extLst>
      <p:ext uri="{BB962C8B-B14F-4D97-AF65-F5344CB8AC3E}">
        <p14:creationId xmlns:p14="http://schemas.microsoft.com/office/powerpoint/2010/main" val="273287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04F55D3-33B5-4EA1-9C25-83E3C61FA62F}" type="slidenum">
              <a:rPr lang="en-US"/>
              <a:pPr>
                <a:defRPr/>
              </a:pPr>
              <a:t>‹#›</a:t>
            </a:fld>
            <a:endParaRPr lang="en-US" dirty="0"/>
          </a:p>
        </p:txBody>
      </p:sp>
    </p:spTree>
    <p:extLst>
      <p:ext uri="{BB962C8B-B14F-4D97-AF65-F5344CB8AC3E}">
        <p14:creationId xmlns:p14="http://schemas.microsoft.com/office/powerpoint/2010/main" val="304633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6C52170-BF3A-478B-BF90-6E2D6725A1B9}" type="slidenum">
              <a:rPr lang="en-US"/>
              <a:pPr>
                <a:defRPr/>
              </a:pPr>
              <a:t>‹#›</a:t>
            </a:fld>
            <a:endParaRPr lang="en-US" dirty="0"/>
          </a:p>
        </p:txBody>
      </p:sp>
    </p:spTree>
    <p:extLst>
      <p:ext uri="{BB962C8B-B14F-4D97-AF65-F5344CB8AC3E}">
        <p14:creationId xmlns:p14="http://schemas.microsoft.com/office/powerpoint/2010/main" val="327133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DD4DB7F-1161-4B71-8C0A-32C5A9549B28}" type="slidenum">
              <a:rPr lang="en-US"/>
              <a:pPr>
                <a:defRPr/>
              </a:pPr>
              <a:t>‹#›</a:t>
            </a:fld>
            <a:endParaRPr lang="en-US" dirty="0"/>
          </a:p>
        </p:txBody>
      </p:sp>
    </p:spTree>
    <p:extLst>
      <p:ext uri="{BB962C8B-B14F-4D97-AF65-F5344CB8AC3E}">
        <p14:creationId xmlns:p14="http://schemas.microsoft.com/office/powerpoint/2010/main" val="136702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7ED07F-74D3-4E11-BFB3-73DB840E9C28}" type="slidenum">
              <a:rPr lang="en-US"/>
              <a:pPr>
                <a:defRPr/>
              </a:pPr>
              <a:t>‹#›</a:t>
            </a:fld>
            <a:endParaRPr lang="en-US" dirty="0"/>
          </a:p>
        </p:txBody>
      </p:sp>
    </p:spTree>
    <p:extLst>
      <p:ext uri="{BB962C8B-B14F-4D97-AF65-F5344CB8AC3E}">
        <p14:creationId xmlns:p14="http://schemas.microsoft.com/office/powerpoint/2010/main" val="335352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382755-8C7A-414C-9A83-A7187B4AF92A}" type="slidenum">
              <a:rPr lang="en-US"/>
              <a:pPr>
                <a:defRPr/>
              </a:pPr>
              <a:t>‹#›</a:t>
            </a:fld>
            <a:endParaRPr lang="en-US" dirty="0"/>
          </a:p>
        </p:txBody>
      </p:sp>
    </p:spTree>
    <p:extLst>
      <p:ext uri="{BB962C8B-B14F-4D97-AF65-F5344CB8AC3E}">
        <p14:creationId xmlns:p14="http://schemas.microsoft.com/office/powerpoint/2010/main" val="2833988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179388"/>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838200" y="1363663"/>
            <a:ext cx="10515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6" name="Slide Number Placeholder 5"/>
          <p:cNvSpPr>
            <a:spLocks noGrp="1"/>
          </p:cNvSpPr>
          <p:nvPr>
            <p:ph type="sldNum" sz="quarter" idx="4"/>
          </p:nvPr>
        </p:nvSpPr>
        <p:spPr>
          <a:xfrm>
            <a:off x="11841480" y="6570664"/>
            <a:ext cx="350521" cy="2873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bg1"/>
                </a:solidFill>
                <a:latin typeface="+mn-lt"/>
              </a:defRPr>
            </a:lvl1pPr>
          </a:lstStyle>
          <a:p>
            <a:pPr>
              <a:defRPr/>
            </a:pPr>
            <a:fld id="{273AD836-4994-40C0-AA68-92A2F7861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77" r:id="rId2"/>
    <p:sldLayoutId id="2147483785"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1pPr>
      <a:lvl2pPr marL="6858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2pPr>
      <a:lvl3pPr marL="11430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caida.org/home/"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147" y="1440902"/>
            <a:ext cx="8552466" cy="1672696"/>
          </a:xfrm>
        </p:spPr>
        <p:txBody>
          <a:bodyPr>
            <a:normAutofit/>
          </a:bodyPr>
          <a:lstStyle/>
          <a:p>
            <a:r>
              <a:rPr lang="en-US" dirty="0" smtClean="0"/>
              <a:t>Network Analysis for Learning Analytics</a:t>
            </a:r>
            <a:endParaRPr lang="en-US" dirty="0"/>
          </a:p>
        </p:txBody>
      </p:sp>
      <p:sp>
        <p:nvSpPr>
          <p:cNvPr id="3" name="Subtitle 2"/>
          <p:cNvSpPr>
            <a:spLocks noGrp="1"/>
          </p:cNvSpPr>
          <p:nvPr>
            <p:ph type="subTitle" idx="1"/>
          </p:nvPr>
        </p:nvSpPr>
        <p:spPr>
          <a:xfrm>
            <a:off x="2100791" y="3988432"/>
            <a:ext cx="8703567" cy="614362"/>
          </a:xfrm>
        </p:spPr>
        <p:txBody>
          <a:bodyPr>
            <a:noAutofit/>
          </a:bodyPr>
          <a:lstStyle/>
          <a:p>
            <a:r>
              <a:rPr lang="en-US" sz="2400" b="1" dirty="0"/>
              <a:t>Mengxiao </a:t>
            </a:r>
            <a:r>
              <a:rPr lang="en-US" sz="2400" b="1" dirty="0" smtClean="0"/>
              <a:t>Zhu</a:t>
            </a:r>
          </a:p>
          <a:p>
            <a:r>
              <a:rPr lang="en-US" sz="2400" dirty="0"/>
              <a:t>Next Generation Psychometrics &amp; Data Sciences (NGP&amp;DS) </a:t>
            </a:r>
            <a:r>
              <a:rPr lang="en-US" sz="2400" dirty="0" smtClean="0"/>
              <a:t>Center</a:t>
            </a:r>
            <a:endParaRPr lang="en-US" sz="2400" dirty="0"/>
          </a:p>
          <a:p>
            <a:r>
              <a:rPr lang="en-US" sz="2400" dirty="0"/>
              <a:t>Educational Testing Service</a:t>
            </a:r>
          </a:p>
          <a:p>
            <a:r>
              <a:rPr lang="en-US" sz="2400" dirty="0" smtClean="0"/>
              <a:t>mzhu@ets.org</a:t>
            </a:r>
            <a:endParaRPr lang="en-US" sz="2400" dirty="0"/>
          </a:p>
        </p:txBody>
      </p:sp>
      <p:sp>
        <p:nvSpPr>
          <p:cNvPr id="4" name="Date Placeholder 3"/>
          <p:cNvSpPr>
            <a:spLocks noGrp="1"/>
          </p:cNvSpPr>
          <p:nvPr>
            <p:ph type="dt" sz="half" idx="10"/>
          </p:nvPr>
        </p:nvSpPr>
        <p:spPr/>
        <p:txBody>
          <a:bodyPr/>
          <a:lstStyle/>
          <a:p>
            <a:pPr>
              <a:defRPr/>
            </a:pPr>
            <a:fld id="{110147BA-1589-4088-AA00-875DBC6C5A67}" type="datetime1">
              <a:rPr lang="en-US" smtClean="0"/>
              <a:pPr>
                <a:defRPr/>
              </a:pPr>
              <a:t>10/31/18</a:t>
            </a:fld>
            <a:endParaRPr lang="en-US" dirty="0"/>
          </a:p>
        </p:txBody>
      </p:sp>
      <p:sp>
        <p:nvSpPr>
          <p:cNvPr id="5" name="Slide Number Placeholder 4"/>
          <p:cNvSpPr>
            <a:spLocks noGrp="1"/>
          </p:cNvSpPr>
          <p:nvPr>
            <p:ph type="sldNum" sz="quarter" idx="11"/>
          </p:nvPr>
        </p:nvSpPr>
        <p:spPr/>
        <p:txBody>
          <a:bodyPr/>
          <a:lstStyle/>
          <a:p>
            <a:pPr>
              <a:defRPr/>
            </a:pPr>
            <a:fld id="{4911F52D-220A-452C-9166-0F2F55CF25EC}" type="slidenum">
              <a:rPr lang="en-US" smtClean="0"/>
              <a:pPr>
                <a:defRPr/>
              </a:pPr>
              <a:t>1</a:t>
            </a:fld>
            <a:endParaRPr lang="en-US" dirty="0"/>
          </a:p>
        </p:txBody>
      </p:sp>
    </p:spTree>
    <p:extLst>
      <p:ext uri="{BB962C8B-B14F-4D97-AF65-F5344CB8AC3E}">
        <p14:creationId xmlns:p14="http://schemas.microsoft.com/office/powerpoint/2010/main" val="75187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9388"/>
            <a:ext cx="8242395" cy="1022350"/>
          </a:xfrm>
        </p:spPr>
        <p:txBody>
          <a:bodyPr>
            <a:normAutofit/>
          </a:bodyPr>
          <a:lstStyle/>
          <a:p>
            <a:r>
              <a:rPr lang="en-US" dirty="0"/>
              <a:t>The Moving Sidewalks One-Rider Task</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5" name="Text Placeholder 4"/>
          <p:cNvSpPr>
            <a:spLocks noGrp="1"/>
          </p:cNvSpPr>
          <p:nvPr>
            <p:ph idx="1"/>
          </p:nvPr>
        </p:nvSpPr>
        <p:spPr>
          <a:xfrm>
            <a:off x="1981200" y="2209800"/>
            <a:ext cx="8229600" cy="3124200"/>
          </a:xfrm>
          <a:prstGeom prst="rect">
            <a:avLst/>
          </a:prstGeom>
        </p:spPr>
        <p:txBody>
          <a:bodyPr/>
          <a:lstStyle/>
          <a:p>
            <a:endParaRPr lang="en-US"/>
          </a:p>
        </p:txBody>
      </p:sp>
      <p:sp>
        <p:nvSpPr>
          <p:cNvPr id="4" name="Slide Number Placeholder 3"/>
          <p:cNvSpPr>
            <a:spLocks noGrp="1"/>
          </p:cNvSpPr>
          <p:nvPr>
            <p:ph type="sldNum" sz="quarter" idx="10"/>
          </p:nvPr>
        </p:nvSpPr>
        <p:spPr>
          <a:xfrm>
            <a:off x="1676400" y="6492876"/>
            <a:ext cx="457200" cy="288925"/>
          </a:xfrm>
          <a:prstGeom prst="rect">
            <a:avLst/>
          </a:prstGeom>
        </p:spPr>
        <p:txBody>
          <a:bodyPr/>
          <a:lstStyle/>
          <a:p>
            <a:pPr>
              <a:defRPr/>
            </a:pPr>
            <a:fld id="{20169860-7434-4443-9030-A467C3E92756}" type="slidenum">
              <a:rPr lang="en-US" smtClean="0"/>
              <a:pPr>
                <a:defRPr/>
              </a:pPr>
              <a:t>10</a:t>
            </a:fld>
            <a:endParaRPr lang="en-US" dirty="0"/>
          </a:p>
        </p:txBody>
      </p:sp>
      <p:pic>
        <p:nvPicPr>
          <p:cNvPr id="6" name="Picture 5"/>
          <p:cNvPicPr>
            <a:picLocks noChangeAspect="1"/>
          </p:cNvPicPr>
          <p:nvPr/>
        </p:nvPicPr>
        <p:blipFill>
          <a:blip r:embed="rId2" cstate="print"/>
          <a:stretch>
            <a:fillRect/>
          </a:stretch>
        </p:blipFill>
        <p:spPr>
          <a:xfrm>
            <a:off x="710820" y="1136316"/>
            <a:ext cx="9144000" cy="5721684"/>
          </a:xfrm>
          <a:prstGeom prst="rect">
            <a:avLst/>
          </a:prstGeom>
        </p:spPr>
      </p:pic>
      <p:sp>
        <p:nvSpPr>
          <p:cNvPr id="3" name="TextBox 2"/>
          <p:cNvSpPr txBox="1"/>
          <p:nvPr/>
        </p:nvSpPr>
        <p:spPr>
          <a:xfrm>
            <a:off x="5282820" y="4589999"/>
            <a:ext cx="690918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000" dirty="0">
                <a:solidFill>
                  <a:schemeClr val="bg1"/>
                </a:solidFill>
              </a:rPr>
              <a:t>Part of the CBAL initiative (Cognitively Based Assessment of, for, and as Learning; Bennett, 2010) </a:t>
            </a:r>
          </a:p>
          <a:p>
            <a:pPr marL="342900" indent="-342900">
              <a:buFont typeface="Arial" panose="020B0604020202020204" pitchFamily="34" charset="0"/>
              <a:buChar char="•"/>
            </a:pPr>
            <a:r>
              <a:rPr lang="en-US" sz="2000" dirty="0">
                <a:solidFill>
                  <a:schemeClr val="bg1"/>
                </a:solidFill>
              </a:rPr>
              <a:t>A scenario-based mathematics assessment of students’ understanding of linear functions (Graf et al., 2010)</a:t>
            </a:r>
            <a:endParaRPr lang="en-US" sz="2000" dirty="0"/>
          </a:p>
        </p:txBody>
      </p:sp>
    </p:spTree>
    <p:extLst>
      <p:ext uri="{BB962C8B-B14F-4D97-AF65-F5344CB8AC3E}">
        <p14:creationId xmlns:p14="http://schemas.microsoft.com/office/powerpoint/2010/main" val="18692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&amp; Linear Functions Learning </a:t>
            </a:r>
            <a:r>
              <a:rPr lang="en-US" dirty="0" smtClean="0"/>
              <a:t>Progression</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11</a:t>
            </a:fld>
            <a:endParaRPr lang="en-US" dirty="0"/>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t="8779"/>
          <a:stretch/>
        </p:blipFill>
        <p:spPr bwMode="auto">
          <a:xfrm>
            <a:off x="2743200" y="1981201"/>
            <a:ext cx="6248400" cy="4095635"/>
          </a:xfrm>
          <a:prstGeom prst="rect">
            <a:avLst/>
          </a:prstGeom>
          <a:solidFill>
            <a:schemeClr val="bg1"/>
          </a:solidFill>
          <a:ln w="9525">
            <a:noFill/>
            <a:miter lim="800000"/>
            <a:headEnd/>
            <a:tailEnd/>
          </a:ln>
          <a:effectLst/>
        </p:spPr>
      </p:pic>
      <p:sp>
        <p:nvSpPr>
          <p:cNvPr id="6" name="Rectangle 5"/>
          <p:cNvSpPr/>
          <p:nvPr/>
        </p:nvSpPr>
        <p:spPr>
          <a:xfrm>
            <a:off x="2590800" y="3733802"/>
            <a:ext cx="6364988" cy="2113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31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0" y="1272300"/>
            <a:ext cx="9144000" cy="5721350"/>
            <a:chOff x="0" y="146050"/>
            <a:chExt cx="9144000" cy="5721350"/>
          </a:xfrm>
        </p:grpSpPr>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050"/>
              <a:ext cx="91440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591" t="33195"/>
            <a:stretch>
              <a:fillRect/>
            </a:stretch>
          </p:blipFill>
          <p:spPr bwMode="auto">
            <a:xfrm>
              <a:off x="304800" y="83185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n-US" dirty="0"/>
              <a:t>Eye Tracking Scan </a:t>
            </a:r>
            <a:r>
              <a:rPr lang="en-US" dirty="0" smtClean="0"/>
              <a:t>Path</a:t>
            </a:r>
            <a:endParaRPr lang="en-US" sz="2000"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12</a:t>
            </a:fld>
            <a:endParaRPr lang="en-US" dirty="0"/>
          </a:p>
        </p:txBody>
      </p:sp>
      <p:grpSp>
        <p:nvGrpSpPr>
          <p:cNvPr id="6" name="Group 5"/>
          <p:cNvGrpSpPr>
            <a:grpSpLocks/>
          </p:cNvGrpSpPr>
          <p:nvPr/>
        </p:nvGrpSpPr>
        <p:grpSpPr bwMode="auto">
          <a:xfrm>
            <a:off x="6705601" y="6477000"/>
            <a:ext cx="4931979" cy="491808"/>
            <a:chOff x="6369" y="6241"/>
            <a:chExt cx="4278" cy="349"/>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7776" y="4834"/>
              <a:ext cx="122" cy="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11"/>
            <p:cNvCxnSpPr>
              <a:cxnSpLocks noChangeShapeType="1"/>
            </p:cNvCxnSpPr>
            <p:nvPr/>
          </p:nvCxnSpPr>
          <p:spPr bwMode="auto">
            <a:xfrm>
              <a:off x="6369" y="6452"/>
              <a:ext cx="293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Text Box 12"/>
            <p:cNvSpPr txBox="1">
              <a:spLocks noChangeArrowheads="1"/>
            </p:cNvSpPr>
            <p:nvPr/>
          </p:nvSpPr>
          <p:spPr bwMode="auto">
            <a:xfrm>
              <a:off x="9207" y="6277"/>
              <a:ext cx="144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Bef>
                  <a:spcPts val="0"/>
                </a:spcBef>
                <a:spcAft>
                  <a:spcPts val="400"/>
                </a:spcAft>
              </a:pPr>
              <a:r>
                <a:rPr lang="en-US" b="1">
                  <a:effectLst/>
                  <a:latin typeface="Times New Roman"/>
                  <a:ea typeface="Times New Roman"/>
                </a:rPr>
                <a:t>Time</a:t>
              </a:r>
              <a:endParaRPr lang="en-US" sz="2000">
                <a:latin typeface="Times New Roman"/>
                <a:ea typeface="Times New Roman"/>
              </a:endParaRPr>
            </a:p>
          </p:txBody>
        </p:sp>
      </p:grpSp>
    </p:spTree>
    <p:extLst>
      <p:ext uri="{BB962C8B-B14F-4D97-AF65-F5344CB8AC3E}">
        <p14:creationId xmlns:p14="http://schemas.microsoft.com/office/powerpoint/2010/main" val="994462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Interest (AOIs</a:t>
            </a:r>
            <a:r>
              <a:rPr lang="en-US" dirty="0" smtClean="0"/>
              <a:t>)</a:t>
            </a:r>
            <a:endParaRPr lang="en-US" dirty="0"/>
          </a:p>
        </p:txBody>
      </p:sp>
      <p:sp>
        <p:nvSpPr>
          <p:cNvPr id="3" name="Slide Number Placeholder 2"/>
          <p:cNvSpPr>
            <a:spLocks noGrp="1"/>
          </p:cNvSpPr>
          <p:nvPr>
            <p:ph type="sldNum" sz="quarter" idx="10"/>
          </p:nvPr>
        </p:nvSpPr>
        <p:spPr>
          <a:xfrm>
            <a:off x="11841480" y="6570664"/>
            <a:ext cx="350521" cy="287337"/>
          </a:xfrm>
          <a:prstGeom prst="rect">
            <a:avLst/>
          </a:prstGeom>
        </p:spPr>
        <p:txBody>
          <a:bodyPr/>
          <a:lstStyle/>
          <a:p>
            <a:pPr>
              <a:defRPr/>
            </a:pPr>
            <a:fld id="{15F2D423-E41C-43D2-A2CB-5D6CA4615092}" type="slidenum">
              <a:rPr lang="en-US"/>
              <a:pPr>
                <a:defRPr/>
              </a:pPr>
              <a:t>13</a:t>
            </a:fld>
            <a:endParaRPr lang="en-US" dirty="0"/>
          </a:p>
        </p:txBody>
      </p:sp>
      <p:pic>
        <p:nvPicPr>
          <p:cNvPr id="61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2491"/>
            <a:ext cx="91440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62600" y="1874491"/>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Q_A</a:t>
            </a:r>
          </a:p>
        </p:txBody>
      </p:sp>
      <p:sp>
        <p:nvSpPr>
          <p:cNvPr id="7" name="Rectangle 6"/>
          <p:cNvSpPr/>
          <p:nvPr/>
        </p:nvSpPr>
        <p:spPr>
          <a:xfrm>
            <a:off x="5562600" y="2788891"/>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Q_B</a:t>
            </a:r>
          </a:p>
        </p:txBody>
      </p:sp>
      <p:sp>
        <p:nvSpPr>
          <p:cNvPr id="8" name="Rectangle 7"/>
          <p:cNvSpPr/>
          <p:nvPr/>
        </p:nvSpPr>
        <p:spPr>
          <a:xfrm>
            <a:off x="5562600" y="3703291"/>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Q_C</a:t>
            </a:r>
          </a:p>
        </p:txBody>
      </p:sp>
      <p:sp>
        <p:nvSpPr>
          <p:cNvPr id="9" name="Rectangle 8"/>
          <p:cNvSpPr/>
          <p:nvPr/>
        </p:nvSpPr>
        <p:spPr>
          <a:xfrm>
            <a:off x="5562600" y="5151091"/>
            <a:ext cx="4876800" cy="5334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Q_C_Response2</a:t>
            </a:r>
          </a:p>
        </p:txBody>
      </p:sp>
      <p:sp>
        <p:nvSpPr>
          <p:cNvPr id="10" name="Rectangle 9"/>
          <p:cNvSpPr/>
          <p:nvPr/>
        </p:nvSpPr>
        <p:spPr>
          <a:xfrm>
            <a:off x="5562600" y="5684491"/>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Q_D</a:t>
            </a:r>
          </a:p>
        </p:txBody>
      </p:sp>
      <p:sp>
        <p:nvSpPr>
          <p:cNvPr id="11" name="Rectangle 10"/>
          <p:cNvSpPr/>
          <p:nvPr/>
        </p:nvSpPr>
        <p:spPr>
          <a:xfrm>
            <a:off x="2438400" y="1874491"/>
            <a:ext cx="2362200" cy="12954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IMAGE</a:t>
            </a:r>
          </a:p>
        </p:txBody>
      </p:sp>
      <p:sp>
        <p:nvSpPr>
          <p:cNvPr id="12" name="Rectangle 11"/>
          <p:cNvSpPr/>
          <p:nvPr/>
        </p:nvSpPr>
        <p:spPr>
          <a:xfrm>
            <a:off x="2057400" y="3246091"/>
            <a:ext cx="2971800" cy="34290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GRAPH</a:t>
            </a:r>
          </a:p>
        </p:txBody>
      </p:sp>
      <p:sp>
        <p:nvSpPr>
          <p:cNvPr id="13" name="Rectangle 12"/>
          <p:cNvSpPr/>
          <p:nvPr/>
        </p:nvSpPr>
        <p:spPr>
          <a:xfrm>
            <a:off x="5562600" y="2331691"/>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Q_A_Response</a:t>
            </a:r>
          </a:p>
        </p:txBody>
      </p:sp>
      <p:sp>
        <p:nvSpPr>
          <p:cNvPr id="14" name="Rectangle 13"/>
          <p:cNvSpPr/>
          <p:nvPr/>
        </p:nvSpPr>
        <p:spPr>
          <a:xfrm>
            <a:off x="5562600" y="3275588"/>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Q_B_Response</a:t>
            </a:r>
          </a:p>
        </p:txBody>
      </p:sp>
      <p:sp>
        <p:nvSpPr>
          <p:cNvPr id="15" name="Rectangle 14"/>
          <p:cNvSpPr/>
          <p:nvPr/>
        </p:nvSpPr>
        <p:spPr>
          <a:xfrm>
            <a:off x="5562600" y="4160491"/>
            <a:ext cx="4876800" cy="9906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Q_C_Response1</a:t>
            </a:r>
          </a:p>
        </p:txBody>
      </p:sp>
      <p:sp>
        <p:nvSpPr>
          <p:cNvPr id="16" name="Rectangle 15"/>
          <p:cNvSpPr/>
          <p:nvPr/>
        </p:nvSpPr>
        <p:spPr>
          <a:xfrm>
            <a:off x="5562600" y="6176104"/>
            <a:ext cx="4876800" cy="457200"/>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ln w="1905"/>
                <a:solidFill>
                  <a:srgbClr val="FF0000"/>
                </a:solidFill>
                <a:effectLst>
                  <a:innerShdw blurRad="69850" dist="43180" dir="5400000">
                    <a:srgbClr val="000000">
                      <a:alpha val="65000"/>
                    </a:srgbClr>
                  </a:innerShdw>
                </a:effectLst>
              </a:rPr>
              <a:t>Q_D_Response</a:t>
            </a:r>
          </a:p>
        </p:txBody>
      </p:sp>
    </p:spTree>
    <p:extLst>
      <p:ext uri="{BB962C8B-B14F-4D97-AF65-F5344CB8AC3E}">
        <p14:creationId xmlns:p14="http://schemas.microsoft.com/office/powerpoint/2010/main" val="717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Sample AOI </a:t>
            </a:r>
            <a:r>
              <a:rPr lang="en-US" dirty="0"/>
              <a:t>Transition Network</a:t>
            </a:r>
          </a:p>
        </p:txBody>
      </p:sp>
      <p:sp>
        <p:nvSpPr>
          <p:cNvPr id="5" name="Content Placeholder 4"/>
          <p:cNvSpPr>
            <a:spLocks noGrp="1"/>
          </p:cNvSpPr>
          <p:nvPr>
            <p:ph sz="half" idx="2"/>
          </p:nvPr>
        </p:nvSpPr>
        <p:spPr>
          <a:xfrm>
            <a:off x="7404408" y="2256506"/>
            <a:ext cx="4194717" cy="2906002"/>
          </a:xfrm>
        </p:spPr>
        <p:txBody>
          <a:bodyPr/>
          <a:lstStyle/>
          <a:p>
            <a:r>
              <a:rPr lang="en-US" dirty="0" smtClean="0"/>
              <a:t>Node size represents time spent on the AOI</a:t>
            </a:r>
          </a:p>
          <a:p>
            <a:r>
              <a:rPr lang="en-US" dirty="0" smtClean="0"/>
              <a:t>Link thickness represents frequencies of transitions</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14</a:t>
            </a:fld>
            <a:endParaRPr lang="en-US" dirty="0"/>
          </a:p>
        </p:txBody>
      </p:sp>
      <p:pic>
        <p:nvPicPr>
          <p:cNvPr id="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l="21526" r="19252"/>
          <a:stretch>
            <a:fillRect/>
          </a:stretch>
        </p:blipFill>
        <p:spPr bwMode="auto">
          <a:xfrm>
            <a:off x="1559312" y="1476265"/>
            <a:ext cx="5181600" cy="446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52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Measures for the Transition Networks</a:t>
            </a:r>
            <a:endParaRPr lang="en-US" dirty="0"/>
          </a:p>
        </p:txBody>
      </p:sp>
      <p:sp>
        <p:nvSpPr>
          <p:cNvPr id="3" name="Text Placeholder 2"/>
          <p:cNvSpPr>
            <a:spLocks noGrp="1"/>
          </p:cNvSpPr>
          <p:nvPr>
            <p:ph idx="1"/>
          </p:nvPr>
        </p:nvSpPr>
        <p:spPr>
          <a:xfrm>
            <a:off x="838200" y="1363663"/>
            <a:ext cx="10515600" cy="1067303"/>
          </a:xfrm>
          <a:prstGeom prst="rect">
            <a:avLst/>
          </a:prstGeom>
        </p:spPr>
        <p:txBody>
          <a:bodyPr/>
          <a:lstStyle/>
          <a:p>
            <a:r>
              <a:rPr lang="en-US" dirty="0" smtClean="0"/>
              <a:t>Introducing measures from Social Network Analysis</a:t>
            </a:r>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15</a:t>
            </a:fld>
            <a:endParaRPr lang="en-US" dirty="0"/>
          </a:p>
        </p:txBody>
      </p:sp>
      <p:graphicFrame>
        <p:nvGraphicFramePr>
          <p:cNvPr id="7" name="Diagram 6"/>
          <p:cNvGraphicFramePr/>
          <p:nvPr>
            <p:extLst>
              <p:ext uri="{D42A27DB-BD31-4B8C-83A1-F6EECF244321}">
                <p14:modId xmlns:p14="http://schemas.microsoft.com/office/powerpoint/2010/main" val="177406700"/>
              </p:ext>
            </p:extLst>
          </p:nvPr>
        </p:nvGraphicFramePr>
        <p:xfrm>
          <a:off x="771293" y="2141035"/>
          <a:ext cx="10917043" cy="386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33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Statistics for </a:t>
            </a:r>
            <a:r>
              <a:rPr lang="en-US" dirty="0" smtClean="0"/>
              <a:t>Transition </a:t>
            </a:r>
            <a:r>
              <a:rPr lang="en-US" dirty="0"/>
              <a:t>Networks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16</a:t>
            </a:fld>
            <a:endParaRPr lang="en-US" dirty="0"/>
          </a:p>
        </p:txBody>
      </p:sp>
      <p:graphicFrame>
        <p:nvGraphicFramePr>
          <p:cNvPr id="5" name="Table 4"/>
          <p:cNvGraphicFramePr>
            <a:graphicFrameLocks noGrp="1"/>
          </p:cNvGraphicFramePr>
          <p:nvPr>
            <p:extLst/>
          </p:nvPr>
        </p:nvGraphicFramePr>
        <p:xfrm>
          <a:off x="2819400" y="1783080"/>
          <a:ext cx="6629400" cy="4389120"/>
        </p:xfrm>
        <a:graphic>
          <a:graphicData uri="http://schemas.openxmlformats.org/drawingml/2006/table">
            <a:tbl>
              <a:tblPr firstRow="1" firstCol="1" bandRow="1">
                <a:tableStyleId>{3B4B98B0-60AC-42C2-AFA5-B58CD77FA1E5}</a:tableStyleId>
              </a:tblPr>
              <a:tblGrid>
                <a:gridCol w="1792590"/>
                <a:gridCol w="1083244"/>
                <a:gridCol w="1218483"/>
                <a:gridCol w="1313947"/>
                <a:gridCol w="1221136"/>
              </a:tblGrid>
              <a:tr h="232833">
                <a:tc>
                  <a:txBody>
                    <a:bodyPr/>
                    <a:lstStyle/>
                    <a:p>
                      <a:pPr marL="0" marR="0" algn="ctr">
                        <a:spcBef>
                          <a:spcPts val="0"/>
                        </a:spcBef>
                        <a:spcAft>
                          <a:spcPts val="0"/>
                        </a:spcAft>
                      </a:pPr>
                      <a:r>
                        <a:rPr lang="en-US" sz="1600" dirty="0">
                          <a:effectLst/>
                        </a:rPr>
                        <a:t> </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Mean</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SD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Min</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Max</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Density</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0.79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0.03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4.03</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Reciprocity</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0.61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0.11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0.81</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003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58.32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42.02</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246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012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44.08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13.49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102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62.89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14.81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1.87</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2.51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6.19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3.91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111D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17.73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5.59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111U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17.84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5.70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030T</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030C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0.78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1.00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201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17.84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37</a:t>
                      </a:r>
                      <a:endParaRPr lang="en-US" sz="1800" dirty="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2.60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7.24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4.91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300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21.16</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10.62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40</a:t>
                      </a:r>
                      <a:endParaRPr lang="en-US" sz="1800" dirty="0">
                        <a:effectLst/>
                        <a:latin typeface="Times New Roman"/>
                        <a:ea typeface="Times New Roman"/>
                      </a:endParaRPr>
                    </a:p>
                  </a:txBody>
                  <a:tcPr marL="68580" marR="68580" marT="0" marB="0"/>
                </a:tc>
              </a:tr>
            </a:tbl>
          </a:graphicData>
        </a:graphic>
      </p:graphicFrame>
      <p:sp>
        <p:nvSpPr>
          <p:cNvPr id="7" name="Rectangle 6"/>
          <p:cNvSpPr/>
          <p:nvPr/>
        </p:nvSpPr>
        <p:spPr>
          <a:xfrm>
            <a:off x="2772102" y="2039802"/>
            <a:ext cx="6705600" cy="469221"/>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543502" y="3598170"/>
            <a:ext cx="7895898"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400" b="1" dirty="0"/>
              <a:t>On average, at least one transition between any two AOIs</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2400" b="1" dirty="0"/>
              <a:t>Students tend to revisit AOIs</a:t>
            </a:r>
          </a:p>
        </p:txBody>
      </p:sp>
    </p:spTree>
    <p:extLst>
      <p:ext uri="{BB962C8B-B14F-4D97-AF65-F5344CB8AC3E}">
        <p14:creationId xmlns:p14="http://schemas.microsoft.com/office/powerpoint/2010/main" val="4673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Statistics for </a:t>
            </a:r>
            <a:r>
              <a:rPr lang="en-US" dirty="0" smtClean="0"/>
              <a:t>Transition </a:t>
            </a:r>
            <a:r>
              <a:rPr lang="en-US" dirty="0"/>
              <a:t>Networks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17</a:t>
            </a:fld>
            <a:endParaRPr lang="en-US" dirty="0"/>
          </a:p>
        </p:txBody>
      </p:sp>
      <p:graphicFrame>
        <p:nvGraphicFramePr>
          <p:cNvPr id="5" name="Table 4"/>
          <p:cNvGraphicFramePr>
            <a:graphicFrameLocks noGrp="1"/>
          </p:cNvGraphicFramePr>
          <p:nvPr>
            <p:extLst/>
          </p:nvPr>
        </p:nvGraphicFramePr>
        <p:xfrm>
          <a:off x="2819400" y="1783080"/>
          <a:ext cx="6629400" cy="4389120"/>
        </p:xfrm>
        <a:graphic>
          <a:graphicData uri="http://schemas.openxmlformats.org/drawingml/2006/table">
            <a:tbl>
              <a:tblPr firstRow="1" firstCol="1" bandRow="1">
                <a:tableStyleId>{3B4B98B0-60AC-42C2-AFA5-B58CD77FA1E5}</a:tableStyleId>
              </a:tblPr>
              <a:tblGrid>
                <a:gridCol w="1792590"/>
                <a:gridCol w="1083244"/>
                <a:gridCol w="1218483"/>
                <a:gridCol w="1313947"/>
                <a:gridCol w="1221136"/>
              </a:tblGrid>
              <a:tr h="232833">
                <a:tc>
                  <a:txBody>
                    <a:bodyPr/>
                    <a:lstStyle/>
                    <a:p>
                      <a:pPr marL="0" marR="0" algn="ctr">
                        <a:spcBef>
                          <a:spcPts val="0"/>
                        </a:spcBef>
                        <a:spcAft>
                          <a:spcPts val="0"/>
                        </a:spcAft>
                      </a:pPr>
                      <a:r>
                        <a:rPr lang="en-US" sz="1600" dirty="0">
                          <a:effectLst/>
                        </a:rPr>
                        <a:t> </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Mean</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SD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Min</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Max</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Density</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0.79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0.03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4.03</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Reciprocity</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0.61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0.11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0.81</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003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58.32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42.02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246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012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44.08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13.49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102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62.89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14.81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1.87</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2.51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021C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6.19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3.91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111D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17.73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5.59</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111U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17.84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5.70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26</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030T</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1.34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5</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030C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0.78</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1.00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201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17.84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8.35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37</a:t>
                      </a:r>
                      <a:endParaRPr lang="en-US" sz="1800" dirty="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120D</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2.60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2.23</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8</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120U</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2.95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2.22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9</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120C</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7.24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4.91</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20</a:t>
                      </a:r>
                      <a:endParaRPr lang="en-US" sz="1800">
                        <a:effectLst/>
                        <a:latin typeface="Times New Roman"/>
                        <a:ea typeface="Times New Roman"/>
                      </a:endParaRPr>
                    </a:p>
                  </a:txBody>
                  <a:tcPr marL="68580" marR="68580" marT="0" marB="0"/>
                </a:tc>
              </a:tr>
              <a:tr h="232833">
                <a:tc>
                  <a:txBody>
                    <a:bodyPr/>
                    <a:lstStyle/>
                    <a:p>
                      <a:pPr marL="0" marR="0" algn="l">
                        <a:spcBef>
                          <a:spcPts val="0"/>
                        </a:spcBef>
                        <a:spcAft>
                          <a:spcPts val="0"/>
                        </a:spcAft>
                      </a:pPr>
                      <a:r>
                        <a:rPr lang="en-US" sz="1600">
                          <a:effectLst/>
                        </a:rPr>
                        <a:t>300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21.16</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10.62</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0</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40</a:t>
                      </a:r>
                      <a:endParaRPr lang="en-US" sz="1800" dirty="0">
                        <a:effectLst/>
                        <a:latin typeface="Times New Roman"/>
                        <a:ea typeface="Times New Roman"/>
                      </a:endParaRPr>
                    </a:p>
                  </a:txBody>
                  <a:tcPr marL="68580" marR="68580" marT="0" marB="0"/>
                </a:tc>
              </a:tr>
            </a:tbl>
          </a:graphicData>
        </a:graphic>
      </p:graphicFrame>
      <p:sp>
        <p:nvSpPr>
          <p:cNvPr id="7" name="Rectangle 6"/>
          <p:cNvSpPr/>
          <p:nvPr/>
        </p:nvSpPr>
        <p:spPr>
          <a:xfrm>
            <a:off x="2743200" y="2509024"/>
            <a:ext cx="6705600" cy="3646551"/>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286001" y="2971800"/>
            <a:ext cx="7529349" cy="2438400"/>
          </a:xfrm>
          <a:prstGeom prst="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pPr marL="285750" indent="-285750">
              <a:buFont typeface="Arial" panose="020B0604020202020204" pitchFamily="34" charset="0"/>
              <a:buChar char="•"/>
            </a:pPr>
            <a:r>
              <a:rPr lang="en-US" sz="2400" b="1" dirty="0"/>
              <a:t>Most observed structures indicating lack of transitions among 3 AOIs</a:t>
            </a:r>
          </a:p>
          <a:p>
            <a:endParaRPr lang="en-US" sz="2400" b="1" dirty="0"/>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2400" b="1" dirty="0"/>
              <a:t>Least observed structure indicating chain of sequential visits not popular in this dataset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179" y="3421118"/>
            <a:ext cx="2175970" cy="613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671" y="4686298"/>
            <a:ext cx="685078" cy="65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2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Eye Movement Patterns and Student Knowledge Levels</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18</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07946"/>
            <a:ext cx="8763000" cy="358140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99975"/>
            <a:ext cx="685800" cy="74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599975"/>
            <a:ext cx="685800" cy="75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599975"/>
            <a:ext cx="617182" cy="75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90800" y="5538769"/>
            <a:ext cx="7670463"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t>High performing students are more strategic than low performing students.</a:t>
            </a:r>
          </a:p>
        </p:txBody>
      </p:sp>
    </p:spTree>
    <p:extLst>
      <p:ext uri="{BB962C8B-B14F-4D97-AF65-F5344CB8AC3E}">
        <p14:creationId xmlns:p14="http://schemas.microsoft.com/office/powerpoint/2010/main" val="10713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Study 2: Modeling process data from log records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10329864" y="6570664"/>
            <a:ext cx="338137" cy="287337"/>
          </a:xfrm>
        </p:spPr>
        <p:txBody>
          <a:bodyPr/>
          <a:lstStyle/>
          <a:p>
            <a:pPr>
              <a:defRPr/>
            </a:pPr>
            <a:fld id="{D4090CA4-F0BB-44AE-B956-36B9DB324A8E}" type="slidenum">
              <a:rPr lang="en-US" smtClean="0"/>
              <a:pPr>
                <a:defRPr/>
              </a:pPr>
              <a:t>19</a:t>
            </a:fld>
            <a:endParaRPr lang="en-US" dirty="0"/>
          </a:p>
        </p:txBody>
      </p:sp>
    </p:spTree>
    <p:extLst>
      <p:ext uri="{BB962C8B-B14F-4D97-AF65-F5344CB8AC3E}">
        <p14:creationId xmlns:p14="http://schemas.microsoft.com/office/powerpoint/2010/main" val="149123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 (SNA) and Network Science</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31" y="1438846"/>
            <a:ext cx="3905236" cy="347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06685" y="4938534"/>
            <a:ext cx="4148128" cy="1107996"/>
          </a:xfrm>
          <a:prstGeom prst="rect">
            <a:avLst/>
          </a:prstGeom>
          <a:noFill/>
        </p:spPr>
        <p:txBody>
          <a:bodyPr wrap="square" rtlCol="0">
            <a:spAutoFit/>
          </a:bodyPr>
          <a:lstStyle/>
          <a:p>
            <a:r>
              <a:rPr lang="en-US" dirty="0"/>
              <a:t>Zachary Karate Club (Zachary, 1977</a:t>
            </a:r>
            <a:r>
              <a:rPr lang="en-US" dirty="0" smtClean="0"/>
              <a:t>) </a:t>
            </a:r>
          </a:p>
          <a:p>
            <a:pPr marL="285750" indent="-285750">
              <a:buFont typeface="Arial" charset="0"/>
              <a:buChar char="•"/>
            </a:pPr>
            <a:r>
              <a:rPr lang="en-US" sz="1600" dirty="0" smtClean="0"/>
              <a:t>34 members of a Karate club</a:t>
            </a:r>
          </a:p>
          <a:p>
            <a:pPr marL="285750" indent="-285750">
              <a:buFont typeface="Arial" charset="0"/>
              <a:buChar char="•"/>
            </a:pPr>
            <a:r>
              <a:rPr lang="en-US" sz="1600" dirty="0" smtClean="0"/>
              <a:t>2 subgroups of members predicted by communications outside of the club </a:t>
            </a:r>
            <a:endParaRPr lang="en-US" sz="1600" dirty="0"/>
          </a:p>
        </p:txBody>
      </p:sp>
      <p:pic>
        <p:nvPicPr>
          <p:cNvPr id="1028" name="Picture 4" descr="http://barabasilab.com/gallery/images/caida2_lg(brow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316" y="1374373"/>
            <a:ext cx="5389684" cy="42982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35158" y="5087871"/>
            <a:ext cx="2766270" cy="584775"/>
          </a:xfrm>
          <a:prstGeom prst="rect">
            <a:avLst/>
          </a:prstGeom>
          <a:noFill/>
        </p:spPr>
        <p:txBody>
          <a:bodyPr wrap="none" rtlCol="0">
            <a:spAutoFit/>
          </a:bodyPr>
          <a:lstStyle/>
          <a:p>
            <a:r>
              <a:rPr lang="en-US" sz="1600" dirty="0" smtClean="0">
                <a:solidFill>
                  <a:schemeClr val="bg1"/>
                </a:solidFill>
              </a:rPr>
              <a:t>Internet Connectivity </a:t>
            </a:r>
          </a:p>
          <a:p>
            <a:r>
              <a:rPr lang="en-US" sz="1600" dirty="0" smtClean="0">
                <a:solidFill>
                  <a:schemeClr val="bg1"/>
                </a:solidFill>
              </a:rPr>
              <a:t>(By </a:t>
            </a:r>
            <a:r>
              <a:rPr lang="en-US" sz="1600" dirty="0">
                <a:solidFill>
                  <a:schemeClr val="bg1"/>
                </a:solidFill>
              </a:rPr>
              <a:t>K. C. </a:t>
            </a:r>
            <a:r>
              <a:rPr lang="en-US" sz="1600" dirty="0" err="1" smtClean="0">
                <a:solidFill>
                  <a:schemeClr val="bg1"/>
                </a:solidFill>
              </a:rPr>
              <a:t>Claffy</a:t>
            </a:r>
            <a:r>
              <a:rPr lang="en-US" sz="1600" dirty="0" smtClean="0">
                <a:solidFill>
                  <a:schemeClr val="bg1"/>
                </a:solidFill>
              </a:rPr>
              <a:t>, </a:t>
            </a:r>
            <a:r>
              <a:rPr lang="en-US" sz="1600" dirty="0" smtClean="0">
                <a:solidFill>
                  <a:schemeClr val="bg1"/>
                </a:solidFill>
                <a:hlinkClick r:id="rId4"/>
              </a:rPr>
              <a:t>www.caida.org</a:t>
            </a:r>
            <a:r>
              <a:rPr lang="en-US" sz="1600" dirty="0">
                <a:solidFill>
                  <a:schemeClr val="bg1"/>
                </a:solidFill>
              </a:rPr>
              <a:t>)</a:t>
            </a:r>
          </a:p>
        </p:txBody>
      </p:sp>
    </p:spTree>
    <p:extLst>
      <p:ext uri="{BB962C8B-B14F-4D97-AF65-F5344CB8AC3E}">
        <p14:creationId xmlns:p14="http://schemas.microsoft.com/office/powerpoint/2010/main" val="95568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Process Data from Scenario-based Assessment*</a:t>
            </a:r>
            <a:endParaRPr lang="en-US" dirty="0"/>
          </a:p>
        </p:txBody>
      </p:sp>
      <p:sp>
        <p:nvSpPr>
          <p:cNvPr id="5" name="Content Placeholder 4"/>
          <p:cNvSpPr>
            <a:spLocks noGrp="1"/>
          </p:cNvSpPr>
          <p:nvPr>
            <p:ph idx="1"/>
          </p:nvPr>
        </p:nvSpPr>
        <p:spPr>
          <a:xfrm>
            <a:off x="838200" y="1363663"/>
            <a:ext cx="4158674" cy="4368800"/>
          </a:xfrm>
        </p:spPr>
        <p:txBody>
          <a:bodyPr/>
          <a:lstStyle/>
          <a:p>
            <a:pPr marL="228600" lvl="1"/>
            <a:r>
              <a:rPr lang="en-US" dirty="0"/>
              <a:t>Wells, </a:t>
            </a:r>
            <a:r>
              <a:rPr lang="en-US" i="1" dirty="0"/>
              <a:t>an Example from NAEP Technology and Engineering </a:t>
            </a:r>
            <a:r>
              <a:rPr lang="en-US" i="1" dirty="0" smtClean="0"/>
              <a:t>Literacy (TEL)</a:t>
            </a:r>
          </a:p>
          <a:p>
            <a:pPr marL="685800" lvl="2"/>
            <a:r>
              <a:rPr lang="en-US" dirty="0">
                <a:latin typeface="Verdana" pitchFamily="34" charset="0"/>
              </a:rPr>
              <a:t>http://</a:t>
            </a:r>
            <a:r>
              <a:rPr lang="en-US" dirty="0" err="1">
                <a:latin typeface="Verdana" pitchFamily="34" charset="0"/>
              </a:rPr>
              <a:t>nces.ed.gov</a:t>
            </a:r>
            <a:r>
              <a:rPr lang="en-US" dirty="0">
                <a:latin typeface="Verdana" pitchFamily="34" charset="0"/>
              </a:rPr>
              <a:t>/</a:t>
            </a:r>
            <a:r>
              <a:rPr lang="en-US" dirty="0" err="1">
                <a:latin typeface="Verdana" pitchFamily="34" charset="0"/>
              </a:rPr>
              <a:t>nationsreportcard</a:t>
            </a:r>
            <a:r>
              <a:rPr lang="en-US" dirty="0">
                <a:latin typeface="Verdana" pitchFamily="34" charset="0"/>
              </a:rPr>
              <a:t>/</a:t>
            </a:r>
            <a:r>
              <a:rPr lang="en-US" dirty="0" err="1">
                <a:latin typeface="Verdana" pitchFamily="34" charset="0"/>
              </a:rPr>
              <a:t>tel</a:t>
            </a:r>
            <a:r>
              <a:rPr lang="en-US" dirty="0">
                <a:latin typeface="Verdana" pitchFamily="34" charset="0"/>
              </a:rPr>
              <a:t>/ </a:t>
            </a:r>
          </a:p>
          <a:p>
            <a:pPr marL="228600" lvl="1"/>
            <a:r>
              <a:rPr lang="en-US" dirty="0" smtClean="0"/>
              <a:t>Solving a problem through interactions </a:t>
            </a:r>
          </a:p>
          <a:p>
            <a:pPr marL="228600" lvl="1"/>
            <a:r>
              <a:rPr lang="en-US" dirty="0" smtClean="0"/>
              <a:t>1,318 student samples from NAEP pilot study </a:t>
            </a:r>
            <a:endParaRPr lang="en-US" dirty="0"/>
          </a:p>
        </p:txBody>
      </p:sp>
      <p:sp>
        <p:nvSpPr>
          <p:cNvPr id="3" name="Slide Number Placeholder 2"/>
          <p:cNvSpPr>
            <a:spLocks noGrp="1"/>
          </p:cNvSpPr>
          <p:nvPr>
            <p:ph type="sldNum" sz="quarter" idx="10"/>
          </p:nvPr>
        </p:nvSpPr>
        <p:spPr>
          <a:prstGeom prst="rect">
            <a:avLst/>
          </a:prstGeom>
        </p:spPr>
        <p:txBody>
          <a:bodyPr/>
          <a:lstStyle/>
          <a:p>
            <a:fld id="{709C0EB7-8EB3-4817-8F64-85BB43E4D235}" type="slidenum">
              <a:rPr lang="en-US" smtClean="0"/>
              <a:pPr/>
              <a:t>20</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996874" y="1339011"/>
            <a:ext cx="7127533" cy="4009238"/>
          </a:xfrm>
          <a:prstGeom prst="rect">
            <a:avLst/>
          </a:prstGeom>
          <a:noFill/>
          <a:ln w="9525">
            <a:noFill/>
            <a:miter lim="800000"/>
            <a:headEnd/>
            <a:tailEnd/>
          </a:ln>
        </p:spPr>
      </p:pic>
      <p:sp>
        <p:nvSpPr>
          <p:cNvPr id="6" name="TextBox 5"/>
          <p:cNvSpPr txBox="1"/>
          <p:nvPr/>
        </p:nvSpPr>
        <p:spPr>
          <a:xfrm>
            <a:off x="7323836" y="3343630"/>
            <a:ext cx="2002471" cy="40011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a:t>C1, C2, C3, C4, C5</a:t>
            </a:r>
          </a:p>
        </p:txBody>
      </p:sp>
      <p:sp>
        <p:nvSpPr>
          <p:cNvPr id="7" name="TextBox 6"/>
          <p:cNvSpPr txBox="1"/>
          <p:nvPr/>
        </p:nvSpPr>
        <p:spPr>
          <a:xfrm>
            <a:off x="7396415" y="4155476"/>
            <a:ext cx="2018501" cy="40011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a:t>R1, R2, R3, R4, R5</a:t>
            </a:r>
          </a:p>
        </p:txBody>
      </p:sp>
      <p:sp>
        <p:nvSpPr>
          <p:cNvPr id="8" name="TextBox 7"/>
          <p:cNvSpPr txBox="1"/>
          <p:nvPr/>
        </p:nvSpPr>
        <p:spPr>
          <a:xfrm>
            <a:off x="11235155" y="1706627"/>
            <a:ext cx="396262"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dirty="0"/>
              <a:t>P</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273" y="4982624"/>
            <a:ext cx="4147727" cy="189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0871322" y="6396335"/>
            <a:ext cx="1253085"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dirty="0"/>
              <a:t>Log data</a:t>
            </a:r>
          </a:p>
        </p:txBody>
      </p:sp>
      <p:sp>
        <p:nvSpPr>
          <p:cNvPr id="9" name="TextBox 8"/>
          <p:cNvSpPr txBox="1"/>
          <p:nvPr/>
        </p:nvSpPr>
        <p:spPr>
          <a:xfrm>
            <a:off x="1193180" y="6119336"/>
            <a:ext cx="6516555" cy="738664"/>
          </a:xfrm>
          <a:prstGeom prst="rect">
            <a:avLst/>
          </a:prstGeom>
          <a:noFill/>
        </p:spPr>
        <p:txBody>
          <a:bodyPr wrap="square" rtlCol="0">
            <a:spAutoFit/>
          </a:bodyPr>
          <a:lstStyle/>
          <a:p>
            <a:r>
              <a:rPr lang="en-US" sz="1400" dirty="0" smtClean="0"/>
              <a:t>* Zhu</a:t>
            </a:r>
            <a:r>
              <a:rPr lang="en-US" sz="1400" dirty="0"/>
              <a:t>, M., Shu, Z., &amp; von </a:t>
            </a:r>
            <a:r>
              <a:rPr lang="en-US" sz="1400" dirty="0" err="1"/>
              <a:t>Davier</a:t>
            </a:r>
            <a:r>
              <a:rPr lang="en-US" sz="1400" dirty="0"/>
              <a:t>, A. A. (2016). Using networks to visualize and analyze process data for educational assessment. </a:t>
            </a:r>
            <a:r>
              <a:rPr lang="en-US" sz="1400" i="1" dirty="0"/>
              <a:t>Journal of Educational Measurement</a:t>
            </a:r>
            <a:r>
              <a:rPr lang="en-US" sz="1400" dirty="0"/>
              <a:t>, </a:t>
            </a:r>
            <a:r>
              <a:rPr lang="en-US" sz="1400" i="1" dirty="0"/>
              <a:t>53</a:t>
            </a:r>
            <a:r>
              <a:rPr lang="en-US" sz="1400" dirty="0"/>
              <a:t>(2), 190–211</a:t>
            </a:r>
            <a:r>
              <a:rPr lang="en-US" sz="1400" dirty="0" smtClean="0"/>
              <a:t>.</a:t>
            </a:r>
            <a:endParaRPr lang="en-US" sz="1400" dirty="0"/>
          </a:p>
        </p:txBody>
      </p:sp>
    </p:spTree>
    <p:extLst>
      <p:ext uri="{BB962C8B-B14F-4D97-AF65-F5344CB8AC3E}">
        <p14:creationId xmlns:p14="http://schemas.microsoft.com/office/powerpoint/2010/main" val="21292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Action Sequence to </a:t>
            </a:r>
            <a:r>
              <a:rPr lang="en-US" altLang="zh-CN" dirty="0" smtClean="0"/>
              <a:t>Action </a:t>
            </a:r>
            <a:r>
              <a:rPr lang="en-US" dirty="0" smtClean="0"/>
              <a:t>Transition Network</a:t>
            </a:r>
            <a:endParaRPr lang="en-US" dirty="0"/>
          </a:p>
        </p:txBody>
      </p:sp>
      <p:sp>
        <p:nvSpPr>
          <p:cNvPr id="21" name="Text Placeholder 4"/>
          <p:cNvSpPr>
            <a:spLocks noGrp="1"/>
          </p:cNvSpPr>
          <p:nvPr>
            <p:ph idx="1"/>
          </p:nvPr>
        </p:nvSpPr>
        <p:spPr>
          <a:prstGeom prst="rect">
            <a:avLst/>
          </a:prstGeom>
        </p:spPr>
        <p:txBody>
          <a:bodyPr/>
          <a:lstStyle/>
          <a:p>
            <a:pPr>
              <a:buNone/>
            </a:pPr>
            <a:r>
              <a:rPr lang="en-US" sz="2000" dirty="0"/>
              <a:t>N=1</a:t>
            </a:r>
          </a:p>
          <a:p>
            <a:pPr>
              <a:buNone/>
            </a:pPr>
            <a:r>
              <a:rPr lang="en-US" sz="2000" dirty="0"/>
              <a:t>Data:</a:t>
            </a:r>
          </a:p>
          <a:p>
            <a:pPr>
              <a:buNone/>
            </a:pPr>
            <a:r>
              <a:rPr lang="en-US" sz="2400" b="1" dirty="0"/>
              <a:t>C4,P,P,R4,P,C5,R5,P</a:t>
            </a:r>
          </a:p>
          <a:p>
            <a:pPr>
              <a:buNone/>
            </a:pPr>
            <a:endParaRPr lang="en-US" sz="2400" dirty="0"/>
          </a:p>
          <a:p>
            <a:pPr>
              <a:buNone/>
            </a:pPr>
            <a:endParaRPr lang="en-US" sz="2400" dirty="0"/>
          </a:p>
        </p:txBody>
      </p:sp>
      <p:sp>
        <p:nvSpPr>
          <p:cNvPr id="3" name="Slide Number Placeholder 2"/>
          <p:cNvSpPr>
            <a:spLocks noGrp="1"/>
          </p:cNvSpPr>
          <p:nvPr>
            <p:ph type="sldNum" sz="quarter" idx="10"/>
          </p:nvPr>
        </p:nvSpPr>
        <p:spPr>
          <a:prstGeom prst="rect">
            <a:avLst/>
          </a:prstGeom>
        </p:spPr>
        <p:txBody>
          <a:bodyPr/>
          <a:lstStyle/>
          <a:p>
            <a:fld id="{709C0EB7-8EB3-4817-8F64-85BB43E4D235}" type="slidenum">
              <a:rPr lang="en-US" smtClean="0"/>
              <a:pPr/>
              <a:t>21</a:t>
            </a:fld>
            <a:endParaRPr lang="en-US" dirty="0"/>
          </a:p>
        </p:txBody>
      </p:sp>
      <p:pic>
        <p:nvPicPr>
          <p:cNvPr id="20" name="Picture 19" descr="all.png"/>
          <p:cNvPicPr>
            <a:picLocks noChangeAspect="1"/>
          </p:cNvPicPr>
          <p:nvPr/>
        </p:nvPicPr>
        <p:blipFill>
          <a:blip r:embed="rId2" cstate="print"/>
          <a:stretch>
            <a:fillRect/>
          </a:stretch>
        </p:blipFill>
        <p:spPr>
          <a:xfrm>
            <a:off x="2438400" y="2700338"/>
            <a:ext cx="3657600" cy="36576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424854" y="3886201"/>
            <a:ext cx="3762375" cy="1285875"/>
          </a:xfrm>
          <a:prstGeom prst="rect">
            <a:avLst/>
          </a:prstGeom>
          <a:noFill/>
          <a:ln w="9525">
            <a:noFill/>
            <a:miter lim="800000"/>
            <a:headEnd/>
            <a:tailEnd/>
          </a:ln>
        </p:spPr>
      </p:pic>
      <p:sp>
        <p:nvSpPr>
          <p:cNvPr id="6" name="TextBox 5"/>
          <p:cNvSpPr txBox="1"/>
          <p:nvPr/>
        </p:nvSpPr>
        <p:spPr>
          <a:xfrm>
            <a:off x="7424854" y="5334001"/>
            <a:ext cx="3157467" cy="1015663"/>
          </a:xfrm>
          <a:prstGeom prst="rect">
            <a:avLst/>
          </a:prstGeom>
          <a:noFill/>
        </p:spPr>
        <p:txBody>
          <a:bodyPr wrap="none" rtlCol="0">
            <a:spAutoFit/>
          </a:bodyPr>
          <a:lstStyle/>
          <a:p>
            <a:r>
              <a:rPr lang="en-US" sz="2400" b="1" dirty="0" err="1"/>
              <a:t>Gephi</a:t>
            </a:r>
            <a:endParaRPr lang="en-US" sz="2400" b="1" dirty="0"/>
          </a:p>
          <a:p>
            <a:r>
              <a:rPr lang="en-US" dirty="0" smtClean="0"/>
              <a:t>https://gephi.org/</a:t>
            </a:r>
            <a:br>
              <a:rPr lang="en-US" dirty="0" smtClean="0"/>
            </a:br>
            <a:r>
              <a:rPr lang="en-US" dirty="0" smtClean="0"/>
              <a:t>Open-source and Free Software</a:t>
            </a:r>
            <a:endParaRPr lang="en-US" dirty="0"/>
          </a:p>
        </p:txBody>
      </p:sp>
    </p:spTree>
    <p:extLst>
      <p:ext uri="{BB962C8B-B14F-4D97-AF65-F5344CB8AC3E}">
        <p14:creationId xmlns:p14="http://schemas.microsoft.com/office/powerpoint/2010/main" val="1631728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Transition Network of All </a:t>
            </a:r>
            <a:r>
              <a:rPr lang="en-US" dirty="0" smtClean="0"/>
              <a:t>Students</a:t>
            </a:r>
            <a:endParaRPr lang="en-US" sz="2400" dirty="0"/>
          </a:p>
        </p:txBody>
      </p:sp>
      <p:sp>
        <p:nvSpPr>
          <p:cNvPr id="5" name="Text Placeholder 4"/>
          <p:cNvSpPr>
            <a:spLocks noGrp="1"/>
          </p:cNvSpPr>
          <p:nvPr>
            <p:ph idx="1"/>
          </p:nvPr>
        </p:nvSpPr>
        <p:spPr>
          <a:prstGeom prst="rect">
            <a:avLst/>
          </a:prstGeom>
        </p:spPr>
        <p:txBody>
          <a:bodyPr/>
          <a:lstStyle/>
          <a:p>
            <a:pPr>
              <a:buNone/>
            </a:pPr>
            <a:r>
              <a:rPr lang="en-US" sz="2400" dirty="0"/>
              <a:t>Data:</a:t>
            </a:r>
          </a:p>
          <a:p>
            <a:pPr>
              <a:buNone/>
            </a:pPr>
            <a:r>
              <a:rPr lang="pt-BR" sz="1100" dirty="0"/>
              <a:t>C1,P,C2,R3,R1,P,C4,R4,P,R5,P</a:t>
            </a:r>
          </a:p>
          <a:p>
            <a:pPr>
              <a:buNone/>
            </a:pPr>
            <a:r>
              <a:rPr lang="pt-BR" sz="1100" dirty="0"/>
              <a:t>C1,P,P,R3,P,R5,P,R4,P</a:t>
            </a:r>
          </a:p>
          <a:p>
            <a:pPr>
              <a:buNone/>
            </a:pPr>
            <a:r>
              <a:rPr lang="pt-BR" sz="1100" dirty="0"/>
              <a:t>C1,P,R1,P,C3,R3,R4,R5,P</a:t>
            </a:r>
          </a:p>
          <a:p>
            <a:pPr>
              <a:buNone/>
            </a:pPr>
            <a:r>
              <a:rPr lang="pt-BR" sz="1100" dirty="0"/>
              <a:t>C1,P,R2,R4,P,R5,P</a:t>
            </a:r>
          </a:p>
          <a:p>
            <a:pPr>
              <a:buNone/>
            </a:pPr>
            <a:r>
              <a:rPr lang="pt-BR" sz="1100" dirty="0"/>
              <a:t>C1,P,R4,P,R1,P,P,C4,P,R3,P,R5,P</a:t>
            </a:r>
          </a:p>
          <a:p>
            <a:pPr>
              <a:buNone/>
            </a:pPr>
            <a:r>
              <a:rPr lang="pt-BR" sz="1100" dirty="0"/>
              <a:t>C1,P,R4,P,R1,P,R5,P</a:t>
            </a:r>
          </a:p>
          <a:p>
            <a:pPr>
              <a:buNone/>
            </a:pPr>
            <a:r>
              <a:rPr lang="pt-BR" sz="1100" dirty="0"/>
              <a:t>...</a:t>
            </a:r>
            <a:endParaRPr lang="pt-BR" sz="2800" dirty="0"/>
          </a:p>
          <a:p>
            <a:pPr>
              <a:buNone/>
            </a:pPr>
            <a:endParaRPr lang="en-US" sz="2800" dirty="0"/>
          </a:p>
          <a:p>
            <a:pPr>
              <a:buNone/>
            </a:pPr>
            <a:endParaRPr lang="en-US" sz="2800" dirty="0"/>
          </a:p>
        </p:txBody>
      </p:sp>
      <p:sp>
        <p:nvSpPr>
          <p:cNvPr id="2" name="Slide Number Placeholder 1"/>
          <p:cNvSpPr>
            <a:spLocks noGrp="1"/>
          </p:cNvSpPr>
          <p:nvPr>
            <p:ph type="sldNum" sz="quarter" idx="10"/>
          </p:nvPr>
        </p:nvSpPr>
        <p:spPr>
          <a:prstGeom prst="rect">
            <a:avLst/>
          </a:prstGeom>
        </p:spPr>
        <p:txBody>
          <a:bodyPr/>
          <a:lstStyle/>
          <a:p>
            <a:fld id="{709C0EB7-8EB3-4817-8F64-85BB43E4D235}" type="slidenum">
              <a:rPr lang="en-US" smtClean="0"/>
              <a:pPr/>
              <a:t>22</a:t>
            </a:fld>
            <a:endParaRPr lang="en-US"/>
          </a:p>
        </p:txBody>
      </p:sp>
      <p:sp>
        <p:nvSpPr>
          <p:cNvPr id="8" name="TextBox 7"/>
          <p:cNvSpPr txBox="1"/>
          <p:nvPr/>
        </p:nvSpPr>
        <p:spPr>
          <a:xfrm>
            <a:off x="7802881" y="2791523"/>
            <a:ext cx="4038599" cy="3416320"/>
          </a:xfrm>
          <a:prstGeom prst="rect">
            <a:avLst/>
          </a:prstGeom>
          <a:noFill/>
        </p:spPr>
        <p:txBody>
          <a:bodyPr wrap="square" rtlCol="0">
            <a:spAutoFit/>
          </a:bodyPr>
          <a:lstStyle/>
          <a:p>
            <a:pPr>
              <a:lnSpc>
                <a:spcPct val="150000"/>
              </a:lnSpc>
            </a:pPr>
            <a:r>
              <a:rPr lang="en-US" sz="2400" b="1" u="sng" dirty="0"/>
              <a:t>Some Observations: </a:t>
            </a:r>
          </a:p>
          <a:p>
            <a:pPr>
              <a:lnSpc>
                <a:spcPct val="150000"/>
              </a:lnSpc>
              <a:buFont typeface="Wingdings" pitchFamily="2" charset="2"/>
              <a:buChar char="ü"/>
            </a:pPr>
            <a:r>
              <a:rPr lang="en-US" sz="2400" dirty="0"/>
              <a:t>All sequences end with “P”</a:t>
            </a:r>
          </a:p>
          <a:p>
            <a:pPr>
              <a:lnSpc>
                <a:spcPct val="150000"/>
              </a:lnSpc>
              <a:buFont typeface="Wingdings" pitchFamily="2" charset="2"/>
              <a:buChar char="ü"/>
            </a:pPr>
            <a:r>
              <a:rPr lang="en-US" sz="2400" dirty="0"/>
              <a:t> From “start”, “C4” has the highest frequency</a:t>
            </a:r>
          </a:p>
          <a:p>
            <a:pPr>
              <a:lnSpc>
                <a:spcPct val="150000"/>
              </a:lnSpc>
              <a:buFont typeface="Wingdings" pitchFamily="2" charset="2"/>
              <a:buChar char="ü"/>
            </a:pPr>
            <a:r>
              <a:rPr lang="en-US" sz="2400" dirty="0"/>
              <a:t> More C1/R1 visits than C2/R2/C3/R3</a:t>
            </a:r>
          </a:p>
        </p:txBody>
      </p:sp>
      <p:sp>
        <p:nvSpPr>
          <p:cNvPr id="10" name="Rectangle 9"/>
          <p:cNvSpPr/>
          <p:nvPr/>
        </p:nvSpPr>
        <p:spPr>
          <a:xfrm>
            <a:off x="691549" y="5363131"/>
            <a:ext cx="974947" cy="369332"/>
          </a:xfrm>
          <a:prstGeom prst="rect">
            <a:avLst/>
          </a:prstGeom>
        </p:spPr>
        <p:txBody>
          <a:bodyPr wrap="none">
            <a:spAutoFit/>
          </a:bodyPr>
          <a:lstStyle/>
          <a:p>
            <a:pPr>
              <a:buNone/>
            </a:pPr>
            <a:r>
              <a:rPr lang="en-US" smtClean="0"/>
              <a:t>N=1,318</a:t>
            </a:r>
            <a:endParaRPr lang="en-US" dirty="0" smtClean="0"/>
          </a:p>
        </p:txBody>
      </p:sp>
      <p:pic>
        <p:nvPicPr>
          <p:cNvPr id="11" name="Picture 10" descr="all.color.png"/>
          <p:cNvPicPr/>
          <p:nvPr/>
        </p:nvPicPr>
        <p:blipFill>
          <a:blip r:embed="rId2" cstate="print"/>
          <a:srcRect b="5960"/>
          <a:stretch>
            <a:fillRect/>
          </a:stretch>
        </p:blipFill>
        <p:spPr>
          <a:xfrm>
            <a:off x="3247573" y="1904567"/>
            <a:ext cx="3814156" cy="3827896"/>
          </a:xfrm>
          <a:prstGeom prst="rect">
            <a:avLst/>
          </a:prstGeom>
        </p:spPr>
      </p:pic>
    </p:spTree>
    <p:extLst>
      <p:ext uri="{BB962C8B-B14F-4D97-AF65-F5344CB8AC3E}">
        <p14:creationId xmlns:p14="http://schemas.microsoft.com/office/powerpoint/2010/main" val="10951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15000" t="16000" r="14286" b="16348"/>
          <a:stretch>
            <a:fillRect/>
          </a:stretch>
        </p:blipFill>
        <p:spPr bwMode="auto">
          <a:xfrm>
            <a:off x="2209800" y="2057400"/>
            <a:ext cx="7391400" cy="4419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Observations Related to Item </a:t>
            </a:r>
            <a:r>
              <a:rPr lang="en-US" dirty="0" smtClean="0"/>
              <a:t>Design and Layout</a:t>
            </a:r>
            <a:endParaRPr lang="en-US" dirty="0"/>
          </a:p>
        </p:txBody>
      </p:sp>
      <p:sp>
        <p:nvSpPr>
          <p:cNvPr id="8" name="Content Placeholder 7"/>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a:prstGeom prst="rect">
            <a:avLst/>
          </a:prstGeom>
        </p:spPr>
        <p:txBody>
          <a:bodyPr/>
          <a:lstStyle/>
          <a:p>
            <a:fld id="{709C0EB7-8EB3-4817-8F64-85BB43E4D235}" type="slidenum">
              <a:rPr lang="en-US" smtClean="0"/>
              <a:pPr/>
              <a:t>23</a:t>
            </a:fld>
            <a:endParaRPr lang="en-US"/>
          </a:p>
        </p:txBody>
      </p:sp>
      <p:sp>
        <p:nvSpPr>
          <p:cNvPr id="5" name="Rounded Rectangular Callout 4"/>
          <p:cNvSpPr/>
          <p:nvPr/>
        </p:nvSpPr>
        <p:spPr>
          <a:xfrm>
            <a:off x="4572000" y="3200400"/>
            <a:ext cx="5562600" cy="990600"/>
          </a:xfrm>
          <a:prstGeom prst="wedgeRoundRectCallout">
            <a:avLst>
              <a:gd name="adj1" fmla="val -67168"/>
              <a:gd name="adj2" fmla="val 47011"/>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pPr>
            <a:r>
              <a:rPr lang="en-US" u="sng" dirty="0" smtClean="0"/>
              <a:t>Observation: </a:t>
            </a:r>
            <a:r>
              <a:rPr lang="en-US" dirty="0" smtClean="0"/>
              <a:t>More C1/R1 visits than C2/R2/C3/R3 </a:t>
            </a:r>
          </a:p>
          <a:p>
            <a:pPr>
              <a:lnSpc>
                <a:spcPct val="150000"/>
              </a:lnSpc>
            </a:pPr>
            <a:r>
              <a:rPr lang="en-US" u="sng" dirty="0" smtClean="0"/>
              <a:t>Potential Explanation:</a:t>
            </a:r>
            <a:r>
              <a:rPr lang="en-US" dirty="0" smtClean="0"/>
              <a:t> Option for Part 1 appears first</a:t>
            </a:r>
            <a:endParaRPr lang="en-US" dirty="0"/>
          </a:p>
        </p:txBody>
      </p:sp>
      <p:sp>
        <p:nvSpPr>
          <p:cNvPr id="6" name="Rounded Rectangular Callout 5"/>
          <p:cNvSpPr/>
          <p:nvPr/>
        </p:nvSpPr>
        <p:spPr>
          <a:xfrm>
            <a:off x="4572000" y="4953000"/>
            <a:ext cx="5791200" cy="1219200"/>
          </a:xfrm>
          <a:prstGeom prst="wedgeRoundRectCallout">
            <a:avLst>
              <a:gd name="adj1" fmla="val -69848"/>
              <a:gd name="adj2" fmla="val -12124"/>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pPr>
            <a:r>
              <a:rPr lang="en-US" u="sng" dirty="0" smtClean="0"/>
              <a:t>Observation: </a:t>
            </a:r>
            <a:r>
              <a:rPr lang="en-US" dirty="0" smtClean="0"/>
              <a:t>From “start”, “C4” has the highest frequency </a:t>
            </a:r>
          </a:p>
          <a:p>
            <a:pPr>
              <a:lnSpc>
                <a:spcPct val="150000"/>
              </a:lnSpc>
            </a:pPr>
            <a:r>
              <a:rPr lang="en-US" u="sng" dirty="0" smtClean="0"/>
              <a:t>Potential Explanation:</a:t>
            </a:r>
            <a:r>
              <a:rPr lang="en-US" dirty="0" smtClean="0"/>
              <a:t> Option for Part 4 is on top of option for Part 5</a:t>
            </a:r>
            <a:endParaRPr lang="en-US" dirty="0"/>
          </a:p>
        </p:txBody>
      </p:sp>
    </p:spTree>
    <p:extLst>
      <p:ext uri="{BB962C8B-B14F-4D97-AF65-F5344CB8AC3E}">
        <p14:creationId xmlns:p14="http://schemas.microsoft.com/office/powerpoint/2010/main" val="614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Process Efficiency and </a:t>
            </a:r>
            <a:r>
              <a:rPr lang="en-US" dirty="0" err="1" smtClean="0"/>
              <a:t>Systematicity</a:t>
            </a:r>
            <a:endParaRPr lang="en-US" dirty="0"/>
          </a:p>
        </p:txBody>
      </p:sp>
      <p:sp>
        <p:nvSpPr>
          <p:cNvPr id="3" name="Text Placeholder 2"/>
          <p:cNvSpPr>
            <a:spLocks noGrp="1"/>
          </p:cNvSpPr>
          <p:nvPr>
            <p:ph idx="1"/>
          </p:nvPr>
        </p:nvSpPr>
        <p:spPr>
          <a:prstGeom prst="rect">
            <a:avLst/>
          </a:prstGeom>
        </p:spPr>
        <p:txBody>
          <a:bodyPr/>
          <a:lstStyle/>
          <a:p>
            <a:r>
              <a:rPr lang="en-US" sz="2400" dirty="0"/>
              <a:t>Efficiency</a:t>
            </a:r>
          </a:p>
          <a:p>
            <a:pPr lvl="1"/>
            <a:r>
              <a:rPr lang="en-US" sz="2000" dirty="0"/>
              <a:t>The student should perform troubleshooting &amp; repair actions in an efficient manner</a:t>
            </a:r>
          </a:p>
          <a:p>
            <a:pPr lvl="1"/>
            <a:r>
              <a:rPr lang="en-US" sz="2000" dirty="0"/>
              <a:t>Ranges from1 to </a:t>
            </a:r>
            <a:r>
              <a:rPr lang="en-US" sz="2000" dirty="0" smtClean="0"/>
              <a:t>5</a:t>
            </a:r>
          </a:p>
          <a:p>
            <a:pPr lvl="1"/>
            <a:endParaRPr lang="en-US" sz="2000" dirty="0"/>
          </a:p>
          <a:p>
            <a:r>
              <a:rPr lang="en-US" sz="2400" dirty="0" err="1"/>
              <a:t>Systematicity</a:t>
            </a:r>
            <a:endParaRPr lang="en-US" sz="2400" dirty="0"/>
          </a:p>
          <a:p>
            <a:pPr lvl="1"/>
            <a:r>
              <a:rPr lang="en-US" sz="2000" dirty="0"/>
              <a:t>The student should perform troubleshooting &amp; repair actions in a methodical, systematic fashion</a:t>
            </a:r>
          </a:p>
          <a:p>
            <a:pPr lvl="1"/>
            <a:r>
              <a:rPr lang="en-US" sz="2000" dirty="0"/>
              <a:t>Ranges from 1 to 3</a:t>
            </a:r>
          </a:p>
          <a:p>
            <a:pPr lvl="1"/>
            <a:endParaRPr lang="en-US" sz="2000" dirty="0"/>
          </a:p>
        </p:txBody>
      </p:sp>
      <p:sp>
        <p:nvSpPr>
          <p:cNvPr id="4" name="Slide Number Placeholder 3"/>
          <p:cNvSpPr>
            <a:spLocks noGrp="1"/>
          </p:cNvSpPr>
          <p:nvPr>
            <p:ph type="sldNum" sz="quarter" idx="10"/>
          </p:nvPr>
        </p:nvSpPr>
        <p:spPr>
          <a:prstGeom prst="rect">
            <a:avLst/>
          </a:prstGeom>
        </p:spPr>
        <p:txBody>
          <a:bodyPr/>
          <a:lstStyle/>
          <a:p>
            <a:fld id="{709C0EB7-8EB3-4817-8F64-85BB43E4D235}" type="slidenum">
              <a:rPr lang="en-US" smtClean="0"/>
              <a:pPr/>
              <a:t>24</a:t>
            </a:fld>
            <a:endParaRPr lang="en-US"/>
          </a:p>
        </p:txBody>
      </p:sp>
    </p:spTree>
    <p:extLst>
      <p:ext uri="{BB962C8B-B14F-4D97-AF65-F5344CB8AC3E}">
        <p14:creationId xmlns:p14="http://schemas.microsoft.com/office/powerpoint/2010/main" val="186283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Process Efficiency</a:t>
            </a:r>
            <a:endParaRPr lang="en-US" dirty="0"/>
          </a:p>
        </p:txBody>
      </p:sp>
      <p:sp>
        <p:nvSpPr>
          <p:cNvPr id="4" name="Slide Number Placeholder 3"/>
          <p:cNvSpPr>
            <a:spLocks noGrp="1"/>
          </p:cNvSpPr>
          <p:nvPr>
            <p:ph type="sldNum" sz="quarter" idx="10"/>
          </p:nvPr>
        </p:nvSpPr>
        <p:spPr>
          <a:prstGeom prst="rect">
            <a:avLst/>
          </a:prstGeom>
        </p:spPr>
        <p:txBody>
          <a:bodyPr/>
          <a:lstStyle/>
          <a:p>
            <a:fld id="{709C0EB7-8EB3-4817-8F64-85BB43E4D235}" type="slidenum">
              <a:rPr lang="en-US" smtClean="0"/>
              <a:pPr/>
              <a:t>25</a:t>
            </a:fld>
            <a:endParaRPr lang="en-US"/>
          </a:p>
        </p:txBody>
      </p:sp>
      <p:grpSp>
        <p:nvGrpSpPr>
          <p:cNvPr id="20" name="Group 19"/>
          <p:cNvGrpSpPr/>
          <p:nvPr/>
        </p:nvGrpSpPr>
        <p:grpSpPr>
          <a:xfrm>
            <a:off x="2057400" y="1524000"/>
            <a:ext cx="2435800" cy="2807732"/>
            <a:chOff x="533400" y="1524000"/>
            <a:chExt cx="2435800" cy="2807732"/>
          </a:xfrm>
        </p:grpSpPr>
        <p:pic>
          <p:nvPicPr>
            <p:cNvPr id="4098" name="Picture 2" descr="C:\Users\mzhu\Desktop\Projects\Wells - neap\networks\2-0.png"/>
            <p:cNvPicPr>
              <a:picLocks noChangeAspect="1" noChangeArrowheads="1"/>
            </p:cNvPicPr>
            <p:nvPr/>
          </p:nvPicPr>
          <p:blipFill>
            <a:blip r:embed="rId2" cstate="print"/>
            <a:srcRect/>
            <a:stretch>
              <a:fillRect/>
            </a:stretch>
          </p:blipFill>
          <p:spPr bwMode="auto">
            <a:xfrm>
              <a:off x="533401" y="1905000"/>
              <a:ext cx="2413000" cy="2413000"/>
            </a:xfrm>
            <a:prstGeom prst="rect">
              <a:avLst/>
            </a:prstGeom>
            <a:noFill/>
          </p:spPr>
        </p:pic>
        <p:sp>
          <p:nvSpPr>
            <p:cNvPr id="9" name="TextBox 8"/>
            <p:cNvSpPr txBox="1"/>
            <p:nvPr/>
          </p:nvSpPr>
          <p:spPr>
            <a:xfrm>
              <a:off x="2286000" y="3962400"/>
              <a:ext cx="683200" cy="369332"/>
            </a:xfrm>
            <a:prstGeom prst="rect">
              <a:avLst/>
            </a:prstGeom>
            <a:noFill/>
          </p:spPr>
          <p:txBody>
            <a:bodyPr wrap="none" rtlCol="0">
              <a:spAutoFit/>
            </a:bodyPr>
            <a:lstStyle/>
            <a:p>
              <a:r>
                <a:rPr lang="en-US" dirty="0" smtClean="0"/>
                <a:t>N=67</a:t>
              </a:r>
              <a:endParaRPr lang="en-US" dirty="0"/>
            </a:p>
          </p:txBody>
        </p:sp>
        <p:sp>
          <p:nvSpPr>
            <p:cNvPr id="14" name="TextBox 13"/>
            <p:cNvSpPr txBox="1"/>
            <p:nvPr/>
          </p:nvSpPr>
          <p:spPr>
            <a:xfrm>
              <a:off x="533400" y="1524000"/>
              <a:ext cx="140948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Efficiency = 1</a:t>
              </a:r>
              <a:endParaRPr lang="en-US" dirty="0"/>
            </a:p>
          </p:txBody>
        </p:sp>
      </p:grpSp>
      <p:grpSp>
        <p:nvGrpSpPr>
          <p:cNvPr id="19" name="Group 18"/>
          <p:cNvGrpSpPr/>
          <p:nvPr/>
        </p:nvGrpSpPr>
        <p:grpSpPr>
          <a:xfrm>
            <a:off x="4648201" y="1524000"/>
            <a:ext cx="2552819" cy="2819400"/>
            <a:chOff x="3124200" y="1524000"/>
            <a:chExt cx="2552819" cy="2819400"/>
          </a:xfrm>
        </p:grpSpPr>
        <p:pic>
          <p:nvPicPr>
            <p:cNvPr id="4099" name="Picture 3" descr="C:\Users\mzhu\Desktop\Projects\Wells - neap\networks\2-1.png"/>
            <p:cNvPicPr>
              <a:picLocks noChangeAspect="1" noChangeArrowheads="1"/>
            </p:cNvPicPr>
            <p:nvPr/>
          </p:nvPicPr>
          <p:blipFill>
            <a:blip r:embed="rId3" cstate="print"/>
            <a:srcRect/>
            <a:stretch>
              <a:fillRect/>
            </a:stretch>
          </p:blipFill>
          <p:spPr bwMode="auto">
            <a:xfrm>
              <a:off x="3124201" y="1905000"/>
              <a:ext cx="2438400" cy="2438400"/>
            </a:xfrm>
            <a:prstGeom prst="rect">
              <a:avLst/>
            </a:prstGeom>
            <a:noFill/>
          </p:spPr>
        </p:pic>
        <p:sp>
          <p:nvSpPr>
            <p:cNvPr id="10" name="TextBox 9"/>
            <p:cNvSpPr txBox="1"/>
            <p:nvPr/>
          </p:nvSpPr>
          <p:spPr>
            <a:xfrm>
              <a:off x="4876800" y="3962400"/>
              <a:ext cx="800219" cy="369332"/>
            </a:xfrm>
            <a:prstGeom prst="rect">
              <a:avLst/>
            </a:prstGeom>
            <a:noFill/>
          </p:spPr>
          <p:txBody>
            <a:bodyPr wrap="none" rtlCol="0">
              <a:spAutoFit/>
            </a:bodyPr>
            <a:lstStyle/>
            <a:p>
              <a:r>
                <a:rPr lang="en-US" dirty="0" smtClean="0"/>
                <a:t>N=123</a:t>
              </a:r>
              <a:endParaRPr lang="en-US" dirty="0"/>
            </a:p>
          </p:txBody>
        </p:sp>
        <p:sp>
          <p:nvSpPr>
            <p:cNvPr id="15" name="TextBox 14"/>
            <p:cNvSpPr txBox="1"/>
            <p:nvPr/>
          </p:nvSpPr>
          <p:spPr>
            <a:xfrm>
              <a:off x="3124200" y="1524000"/>
              <a:ext cx="140948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Efficiency = 2</a:t>
              </a:r>
              <a:endParaRPr lang="en-US" dirty="0"/>
            </a:p>
          </p:txBody>
        </p:sp>
      </p:grpSp>
      <p:grpSp>
        <p:nvGrpSpPr>
          <p:cNvPr id="21" name="Group 20"/>
          <p:cNvGrpSpPr/>
          <p:nvPr/>
        </p:nvGrpSpPr>
        <p:grpSpPr>
          <a:xfrm>
            <a:off x="7315201" y="1524001"/>
            <a:ext cx="2552819" cy="2819399"/>
            <a:chOff x="5791200" y="1524000"/>
            <a:chExt cx="2552819" cy="2819399"/>
          </a:xfrm>
        </p:grpSpPr>
        <p:pic>
          <p:nvPicPr>
            <p:cNvPr id="4100" name="Picture 4" descr="C:\Users\mzhu\Desktop\Projects\Wells - neap\networks\2-2.png"/>
            <p:cNvPicPr>
              <a:picLocks noChangeAspect="1" noChangeArrowheads="1"/>
            </p:cNvPicPr>
            <p:nvPr/>
          </p:nvPicPr>
          <p:blipFill>
            <a:blip r:embed="rId4" cstate="print"/>
            <a:srcRect/>
            <a:stretch>
              <a:fillRect/>
            </a:stretch>
          </p:blipFill>
          <p:spPr bwMode="auto">
            <a:xfrm>
              <a:off x="5791201" y="1905000"/>
              <a:ext cx="2438399" cy="2438399"/>
            </a:xfrm>
            <a:prstGeom prst="rect">
              <a:avLst/>
            </a:prstGeom>
            <a:noFill/>
          </p:spPr>
        </p:pic>
        <p:sp>
          <p:nvSpPr>
            <p:cNvPr id="11" name="TextBox 10"/>
            <p:cNvSpPr txBox="1"/>
            <p:nvPr/>
          </p:nvSpPr>
          <p:spPr>
            <a:xfrm>
              <a:off x="7543800" y="3962400"/>
              <a:ext cx="800219" cy="369332"/>
            </a:xfrm>
            <a:prstGeom prst="rect">
              <a:avLst/>
            </a:prstGeom>
            <a:noFill/>
          </p:spPr>
          <p:txBody>
            <a:bodyPr wrap="none" rtlCol="0">
              <a:spAutoFit/>
            </a:bodyPr>
            <a:lstStyle/>
            <a:p>
              <a:r>
                <a:rPr lang="en-US" dirty="0" smtClean="0"/>
                <a:t>N=311</a:t>
              </a:r>
              <a:endParaRPr lang="en-US" dirty="0"/>
            </a:p>
          </p:txBody>
        </p:sp>
        <p:sp>
          <p:nvSpPr>
            <p:cNvPr id="16" name="TextBox 15"/>
            <p:cNvSpPr txBox="1"/>
            <p:nvPr/>
          </p:nvSpPr>
          <p:spPr>
            <a:xfrm>
              <a:off x="5791200" y="1524000"/>
              <a:ext cx="140948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Efficiency = 3</a:t>
              </a:r>
              <a:endParaRPr lang="en-US" dirty="0"/>
            </a:p>
          </p:txBody>
        </p:sp>
      </p:grpSp>
      <p:grpSp>
        <p:nvGrpSpPr>
          <p:cNvPr id="27" name="Group 26"/>
          <p:cNvGrpSpPr/>
          <p:nvPr/>
        </p:nvGrpSpPr>
        <p:grpSpPr>
          <a:xfrm>
            <a:off x="3733800" y="4343400"/>
            <a:ext cx="2438400" cy="2438400"/>
            <a:chOff x="2209800" y="4343400"/>
            <a:chExt cx="2438400" cy="2438400"/>
          </a:xfrm>
        </p:grpSpPr>
        <p:pic>
          <p:nvPicPr>
            <p:cNvPr id="4104" name="Picture 8" descr="C:\Users\mzhu\Desktop\Projects\Wells - neap\networks\2-3.2.png"/>
            <p:cNvPicPr>
              <a:picLocks noChangeAspect="1" noChangeArrowheads="1"/>
            </p:cNvPicPr>
            <p:nvPr/>
          </p:nvPicPr>
          <p:blipFill>
            <a:blip r:embed="rId5" cstate="print"/>
            <a:srcRect/>
            <a:stretch>
              <a:fillRect/>
            </a:stretch>
          </p:blipFill>
          <p:spPr bwMode="auto">
            <a:xfrm>
              <a:off x="2209800" y="4724400"/>
              <a:ext cx="2057400" cy="2057400"/>
            </a:xfrm>
            <a:prstGeom prst="rect">
              <a:avLst/>
            </a:prstGeom>
            <a:noFill/>
          </p:spPr>
        </p:pic>
        <p:grpSp>
          <p:nvGrpSpPr>
            <p:cNvPr id="22" name="Group 21"/>
            <p:cNvGrpSpPr/>
            <p:nvPr/>
          </p:nvGrpSpPr>
          <p:grpSpPr>
            <a:xfrm>
              <a:off x="2209800" y="4343400"/>
              <a:ext cx="2438400" cy="2362200"/>
              <a:chOff x="2209800" y="4343400"/>
              <a:chExt cx="2438400" cy="2362200"/>
            </a:xfrm>
          </p:grpSpPr>
          <p:sp>
            <p:nvSpPr>
              <p:cNvPr id="12" name="TextBox 11"/>
              <p:cNvSpPr txBox="1"/>
              <p:nvPr/>
            </p:nvSpPr>
            <p:spPr>
              <a:xfrm>
                <a:off x="3965000" y="6336268"/>
                <a:ext cx="683200" cy="369332"/>
              </a:xfrm>
              <a:prstGeom prst="rect">
                <a:avLst/>
              </a:prstGeom>
              <a:noFill/>
            </p:spPr>
            <p:txBody>
              <a:bodyPr wrap="none" rtlCol="0">
                <a:spAutoFit/>
              </a:bodyPr>
              <a:lstStyle/>
              <a:p>
                <a:r>
                  <a:rPr lang="en-US" dirty="0" smtClean="0"/>
                  <a:t>N=76</a:t>
                </a:r>
                <a:endParaRPr lang="en-US" dirty="0"/>
              </a:p>
            </p:txBody>
          </p:sp>
          <p:sp>
            <p:nvSpPr>
              <p:cNvPr id="17" name="TextBox 16"/>
              <p:cNvSpPr txBox="1"/>
              <p:nvPr/>
            </p:nvSpPr>
            <p:spPr>
              <a:xfrm>
                <a:off x="2209800" y="4343400"/>
                <a:ext cx="140948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Efficiency = 4</a:t>
                </a:r>
                <a:endParaRPr lang="en-US" dirty="0"/>
              </a:p>
            </p:txBody>
          </p:sp>
        </p:grpSp>
      </p:grpSp>
      <p:grpSp>
        <p:nvGrpSpPr>
          <p:cNvPr id="25" name="Group 24"/>
          <p:cNvGrpSpPr/>
          <p:nvPr/>
        </p:nvGrpSpPr>
        <p:grpSpPr>
          <a:xfrm>
            <a:off x="6477001" y="4343400"/>
            <a:ext cx="2400419" cy="2350532"/>
            <a:chOff x="4953000" y="4343400"/>
            <a:chExt cx="2400419" cy="2350532"/>
          </a:xfrm>
        </p:grpSpPr>
        <p:pic>
          <p:nvPicPr>
            <p:cNvPr id="4103" name="Picture 7" descr="C:\Users\mzhu\Desktop\Projects\Wells - neap\networks\2-4.2.png"/>
            <p:cNvPicPr>
              <a:picLocks noChangeAspect="1" noChangeArrowheads="1"/>
            </p:cNvPicPr>
            <p:nvPr/>
          </p:nvPicPr>
          <p:blipFill>
            <a:blip r:embed="rId6" cstate="print"/>
            <a:srcRect/>
            <a:stretch>
              <a:fillRect/>
            </a:stretch>
          </p:blipFill>
          <p:spPr bwMode="auto">
            <a:xfrm>
              <a:off x="4953000" y="4724400"/>
              <a:ext cx="1946275" cy="1946275"/>
            </a:xfrm>
            <a:prstGeom prst="rect">
              <a:avLst/>
            </a:prstGeom>
            <a:noFill/>
          </p:spPr>
        </p:pic>
        <p:grpSp>
          <p:nvGrpSpPr>
            <p:cNvPr id="23" name="Group 22"/>
            <p:cNvGrpSpPr/>
            <p:nvPr/>
          </p:nvGrpSpPr>
          <p:grpSpPr>
            <a:xfrm>
              <a:off x="4991312" y="4343400"/>
              <a:ext cx="2362107" cy="2350532"/>
              <a:chOff x="4991312" y="4343400"/>
              <a:chExt cx="2362107" cy="2350532"/>
            </a:xfrm>
          </p:grpSpPr>
          <p:sp>
            <p:nvSpPr>
              <p:cNvPr id="18" name="TextBox 17"/>
              <p:cNvSpPr txBox="1"/>
              <p:nvPr/>
            </p:nvSpPr>
            <p:spPr>
              <a:xfrm>
                <a:off x="4991312" y="4343400"/>
                <a:ext cx="140948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Efficiency = 5</a:t>
                </a:r>
                <a:endParaRPr lang="en-US" dirty="0"/>
              </a:p>
            </p:txBody>
          </p:sp>
          <p:sp>
            <p:nvSpPr>
              <p:cNvPr id="13" name="TextBox 12"/>
              <p:cNvSpPr txBox="1"/>
              <p:nvPr/>
            </p:nvSpPr>
            <p:spPr>
              <a:xfrm>
                <a:off x="6553200" y="6324600"/>
                <a:ext cx="800219" cy="369332"/>
              </a:xfrm>
              <a:prstGeom prst="rect">
                <a:avLst/>
              </a:prstGeom>
              <a:noFill/>
            </p:spPr>
            <p:txBody>
              <a:bodyPr wrap="none" rtlCol="0">
                <a:spAutoFit/>
              </a:bodyPr>
              <a:lstStyle/>
              <a:p>
                <a:r>
                  <a:rPr lang="en-US" dirty="0" smtClean="0"/>
                  <a:t>N=741</a:t>
                </a:r>
                <a:endParaRPr lang="en-US" dirty="0"/>
              </a:p>
            </p:txBody>
          </p:sp>
        </p:grpSp>
      </p:grpSp>
    </p:spTree>
    <p:extLst>
      <p:ext uri="{BB962C8B-B14F-4D97-AF65-F5344CB8AC3E}">
        <p14:creationId xmlns:p14="http://schemas.microsoft.com/office/powerpoint/2010/main" val="54654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Process </a:t>
            </a:r>
            <a:r>
              <a:rPr lang="en-US" dirty="0" err="1" smtClean="0"/>
              <a:t>Systematicity</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prstGeom prst="rect">
            <a:avLst/>
          </a:prstGeom>
        </p:spPr>
        <p:txBody>
          <a:bodyPr/>
          <a:lstStyle/>
          <a:p>
            <a:fld id="{709C0EB7-8EB3-4817-8F64-85BB43E4D235}" type="slidenum">
              <a:rPr lang="en-US" smtClean="0"/>
              <a:pPr/>
              <a:t>26</a:t>
            </a:fld>
            <a:endParaRPr lang="en-US"/>
          </a:p>
        </p:txBody>
      </p:sp>
      <p:grpSp>
        <p:nvGrpSpPr>
          <p:cNvPr id="13" name="Group 12"/>
          <p:cNvGrpSpPr/>
          <p:nvPr/>
        </p:nvGrpSpPr>
        <p:grpSpPr>
          <a:xfrm>
            <a:off x="2057400" y="2514600"/>
            <a:ext cx="2629019" cy="3048001"/>
            <a:chOff x="304800" y="2514599"/>
            <a:chExt cx="2629019" cy="3048001"/>
          </a:xfrm>
        </p:grpSpPr>
        <p:pic>
          <p:nvPicPr>
            <p:cNvPr id="5122" name="Picture 2" descr="C:\Users\mzhu\Desktop\Projects\Wells - neap\networks\3-0.png"/>
            <p:cNvPicPr>
              <a:picLocks noChangeAspect="1" noChangeArrowheads="1"/>
            </p:cNvPicPr>
            <p:nvPr/>
          </p:nvPicPr>
          <p:blipFill>
            <a:blip r:embed="rId2" cstate="print"/>
            <a:srcRect/>
            <a:stretch>
              <a:fillRect/>
            </a:stretch>
          </p:blipFill>
          <p:spPr bwMode="auto">
            <a:xfrm>
              <a:off x="304800" y="2895600"/>
              <a:ext cx="2590801" cy="2590800"/>
            </a:xfrm>
            <a:prstGeom prst="rect">
              <a:avLst/>
            </a:prstGeom>
            <a:noFill/>
          </p:spPr>
        </p:pic>
        <p:sp>
          <p:nvSpPr>
            <p:cNvPr id="7" name="TextBox 6"/>
            <p:cNvSpPr txBox="1"/>
            <p:nvPr/>
          </p:nvSpPr>
          <p:spPr>
            <a:xfrm>
              <a:off x="304800" y="2514599"/>
              <a:ext cx="175952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err="1" smtClean="0"/>
                <a:t>Systematicity</a:t>
              </a:r>
              <a:r>
                <a:rPr lang="en-US" dirty="0" smtClean="0"/>
                <a:t> = 1</a:t>
              </a:r>
              <a:endParaRPr lang="en-US" dirty="0"/>
            </a:p>
          </p:txBody>
        </p:sp>
        <p:sp>
          <p:nvSpPr>
            <p:cNvPr id="10" name="TextBox 9"/>
            <p:cNvSpPr txBox="1"/>
            <p:nvPr/>
          </p:nvSpPr>
          <p:spPr>
            <a:xfrm>
              <a:off x="2133600" y="5193268"/>
              <a:ext cx="800219" cy="369332"/>
            </a:xfrm>
            <a:prstGeom prst="rect">
              <a:avLst/>
            </a:prstGeom>
            <a:noFill/>
          </p:spPr>
          <p:txBody>
            <a:bodyPr wrap="none" rtlCol="0">
              <a:spAutoFit/>
            </a:bodyPr>
            <a:lstStyle/>
            <a:p>
              <a:r>
                <a:rPr lang="en-US" dirty="0" smtClean="0"/>
                <a:t>N=406</a:t>
              </a:r>
              <a:endParaRPr lang="en-US" dirty="0"/>
            </a:p>
          </p:txBody>
        </p:sp>
      </p:grpSp>
      <p:grpSp>
        <p:nvGrpSpPr>
          <p:cNvPr id="14" name="Group 13"/>
          <p:cNvGrpSpPr/>
          <p:nvPr/>
        </p:nvGrpSpPr>
        <p:grpSpPr>
          <a:xfrm>
            <a:off x="4724400" y="2514600"/>
            <a:ext cx="2705219" cy="3048001"/>
            <a:chOff x="2971800" y="2514599"/>
            <a:chExt cx="2705219" cy="3048001"/>
          </a:xfrm>
        </p:grpSpPr>
        <p:pic>
          <p:nvPicPr>
            <p:cNvPr id="5123" name="Picture 3" descr="C:\Users\mzhu\Desktop\Projects\Wells - neap\networks\3-1.png"/>
            <p:cNvPicPr>
              <a:picLocks noChangeAspect="1" noChangeArrowheads="1"/>
            </p:cNvPicPr>
            <p:nvPr/>
          </p:nvPicPr>
          <p:blipFill>
            <a:blip r:embed="rId3" cstate="print"/>
            <a:srcRect/>
            <a:stretch>
              <a:fillRect/>
            </a:stretch>
          </p:blipFill>
          <p:spPr bwMode="auto">
            <a:xfrm>
              <a:off x="3048000" y="2895600"/>
              <a:ext cx="2590801" cy="2590800"/>
            </a:xfrm>
            <a:prstGeom prst="rect">
              <a:avLst/>
            </a:prstGeom>
            <a:noFill/>
          </p:spPr>
        </p:pic>
        <p:sp>
          <p:nvSpPr>
            <p:cNvPr id="8" name="TextBox 7"/>
            <p:cNvSpPr txBox="1"/>
            <p:nvPr/>
          </p:nvSpPr>
          <p:spPr>
            <a:xfrm>
              <a:off x="2971800" y="2514599"/>
              <a:ext cx="175952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err="1" smtClean="0"/>
                <a:t>Systematicity</a:t>
              </a:r>
              <a:r>
                <a:rPr lang="en-US" dirty="0" smtClean="0"/>
                <a:t> = 2</a:t>
              </a:r>
              <a:endParaRPr lang="en-US" dirty="0"/>
            </a:p>
          </p:txBody>
        </p:sp>
        <p:sp>
          <p:nvSpPr>
            <p:cNvPr id="11" name="TextBox 10"/>
            <p:cNvSpPr txBox="1"/>
            <p:nvPr/>
          </p:nvSpPr>
          <p:spPr>
            <a:xfrm>
              <a:off x="4876800" y="5193268"/>
              <a:ext cx="800219" cy="369332"/>
            </a:xfrm>
            <a:prstGeom prst="rect">
              <a:avLst/>
            </a:prstGeom>
            <a:noFill/>
          </p:spPr>
          <p:txBody>
            <a:bodyPr wrap="none" rtlCol="0">
              <a:spAutoFit/>
            </a:bodyPr>
            <a:lstStyle/>
            <a:p>
              <a:r>
                <a:rPr lang="en-US" dirty="0" smtClean="0"/>
                <a:t>N=296</a:t>
              </a:r>
              <a:endParaRPr lang="en-US" dirty="0"/>
            </a:p>
          </p:txBody>
        </p:sp>
      </p:grpSp>
      <p:grpSp>
        <p:nvGrpSpPr>
          <p:cNvPr id="15" name="Group 14"/>
          <p:cNvGrpSpPr/>
          <p:nvPr/>
        </p:nvGrpSpPr>
        <p:grpSpPr>
          <a:xfrm>
            <a:off x="7467600" y="2514600"/>
            <a:ext cx="2667001" cy="3048001"/>
            <a:chOff x="5715000" y="2514599"/>
            <a:chExt cx="2667001" cy="3048001"/>
          </a:xfrm>
        </p:grpSpPr>
        <p:pic>
          <p:nvPicPr>
            <p:cNvPr id="5124" name="Picture 4" descr="C:\Users\mzhu\Desktop\Projects\Wells - neap\networks\3-2.png"/>
            <p:cNvPicPr>
              <a:picLocks noChangeAspect="1" noChangeArrowheads="1"/>
            </p:cNvPicPr>
            <p:nvPr/>
          </p:nvPicPr>
          <p:blipFill>
            <a:blip r:embed="rId4" cstate="print"/>
            <a:srcRect/>
            <a:stretch>
              <a:fillRect/>
            </a:stretch>
          </p:blipFill>
          <p:spPr bwMode="auto">
            <a:xfrm>
              <a:off x="5791200" y="2895600"/>
              <a:ext cx="2590801" cy="2590800"/>
            </a:xfrm>
            <a:prstGeom prst="rect">
              <a:avLst/>
            </a:prstGeom>
            <a:noFill/>
          </p:spPr>
        </p:pic>
        <p:sp>
          <p:nvSpPr>
            <p:cNvPr id="9" name="TextBox 8"/>
            <p:cNvSpPr txBox="1"/>
            <p:nvPr/>
          </p:nvSpPr>
          <p:spPr>
            <a:xfrm>
              <a:off x="5715000" y="2514599"/>
              <a:ext cx="175952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err="1" smtClean="0"/>
                <a:t>Systematicity</a:t>
              </a:r>
              <a:r>
                <a:rPr lang="en-US" dirty="0" smtClean="0"/>
                <a:t> = 3</a:t>
              </a:r>
              <a:endParaRPr lang="en-US" dirty="0"/>
            </a:p>
          </p:txBody>
        </p:sp>
        <p:sp>
          <p:nvSpPr>
            <p:cNvPr id="12" name="TextBox 11"/>
            <p:cNvSpPr txBox="1"/>
            <p:nvPr/>
          </p:nvSpPr>
          <p:spPr>
            <a:xfrm>
              <a:off x="7543800" y="5193268"/>
              <a:ext cx="800219" cy="369332"/>
            </a:xfrm>
            <a:prstGeom prst="rect">
              <a:avLst/>
            </a:prstGeom>
            <a:noFill/>
          </p:spPr>
          <p:txBody>
            <a:bodyPr wrap="none" rtlCol="0">
              <a:spAutoFit/>
            </a:bodyPr>
            <a:lstStyle/>
            <a:p>
              <a:r>
                <a:rPr lang="en-US" dirty="0" smtClean="0"/>
                <a:t>N=621</a:t>
              </a:r>
              <a:endParaRPr lang="en-US" dirty="0"/>
            </a:p>
          </p:txBody>
        </p:sp>
      </p:grpSp>
    </p:spTree>
    <p:extLst>
      <p:ext uri="{BB962C8B-B14F-4D97-AF65-F5344CB8AC3E}">
        <p14:creationId xmlns:p14="http://schemas.microsoft.com/office/powerpoint/2010/main" val="101121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Network Measure - Centralization</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27</a:t>
            </a:fld>
            <a:endParaRPr lang="en-US" dirty="0"/>
          </a:p>
        </p:txBody>
      </p:sp>
      <p:graphicFrame>
        <p:nvGraphicFramePr>
          <p:cNvPr id="8" name="Diagram 7"/>
          <p:cNvGraphicFramePr/>
          <p:nvPr>
            <p:extLst>
              <p:ext uri="{D42A27DB-BD31-4B8C-83A1-F6EECF244321}">
                <p14:modId xmlns:p14="http://schemas.microsoft.com/office/powerpoint/2010/main" val="982279381"/>
              </p:ext>
            </p:extLst>
          </p:nvPr>
        </p:nvGraphicFramePr>
        <p:xfrm>
          <a:off x="8385716" y="1828801"/>
          <a:ext cx="3668751" cy="390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87428772"/>
              </p:ext>
            </p:extLst>
          </p:nvPr>
        </p:nvGraphicFramePr>
        <p:xfrm>
          <a:off x="323385" y="2274848"/>
          <a:ext cx="7627435" cy="29773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61434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Network Statistics for Different Efficiency Score Categories</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28</a:t>
            </a:fld>
            <a:endParaRPr lang="en-US" dirty="0"/>
          </a:p>
        </p:txBody>
      </p:sp>
      <p:sp>
        <p:nvSpPr>
          <p:cNvPr id="5"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75" y="1853738"/>
            <a:ext cx="9172288" cy="3150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1" y="2314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altLang="en-US">
              <a:latin typeface="Arial" pitchFamily="34" charset="0"/>
              <a:cs typeface="Arial" pitchFamily="34" charset="0"/>
            </a:endParaRPr>
          </a:p>
        </p:txBody>
      </p:sp>
      <p:sp>
        <p:nvSpPr>
          <p:cNvPr id="9" name="TextBox 8"/>
          <p:cNvSpPr txBox="1"/>
          <p:nvPr/>
        </p:nvSpPr>
        <p:spPr>
          <a:xfrm>
            <a:off x="1901448" y="5226784"/>
            <a:ext cx="9238620"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Arial" charset="0"/>
              <a:buChar char="•"/>
            </a:pPr>
            <a:r>
              <a:rPr lang="en-US" sz="2000" dirty="0" smtClean="0"/>
              <a:t>Density </a:t>
            </a:r>
            <a:r>
              <a:rPr lang="en-US" sz="2000" dirty="0"/>
              <a:t>captures what the efficiency score measures and might be a good indicator of students’ efficiency </a:t>
            </a:r>
            <a:r>
              <a:rPr lang="en-US" sz="2000" dirty="0" smtClean="0"/>
              <a:t>scores</a:t>
            </a:r>
          </a:p>
          <a:p>
            <a:pPr marL="457200" indent="-457200">
              <a:buFont typeface="Arial" charset="0"/>
              <a:buChar char="•"/>
            </a:pPr>
            <a:r>
              <a:rPr lang="en-US" sz="2000" dirty="0" smtClean="0"/>
              <a:t>Centralization are </a:t>
            </a:r>
            <a:r>
              <a:rPr lang="en-US" sz="2000" dirty="0"/>
              <a:t>related to efficiency but may not be good linear </a:t>
            </a:r>
            <a:r>
              <a:rPr lang="en-US" sz="2000" dirty="0" smtClean="0"/>
              <a:t>predictor</a:t>
            </a:r>
          </a:p>
          <a:p>
            <a:pPr marL="457200" indent="-457200">
              <a:buFont typeface="Arial" charset="0"/>
              <a:buChar char="•"/>
            </a:pPr>
            <a:r>
              <a:rPr lang="en-US" sz="2000" dirty="0" smtClean="0"/>
              <a:t>Reciprocity </a:t>
            </a:r>
            <a:r>
              <a:rPr lang="en-US" sz="2000" dirty="0"/>
              <a:t>is low in both low ends and high for students with medium efficiency scores </a:t>
            </a:r>
          </a:p>
        </p:txBody>
      </p:sp>
    </p:spTree>
    <p:extLst>
      <p:ext uri="{BB962C8B-B14F-4D97-AF65-F5344CB8AC3E}">
        <p14:creationId xmlns:p14="http://schemas.microsoft.com/office/powerpoint/2010/main" val="3056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Network Statistics for Different </a:t>
            </a:r>
            <a:r>
              <a:rPr lang="en-US" dirty="0" err="1"/>
              <a:t>Systematicity</a:t>
            </a:r>
            <a:r>
              <a:rPr lang="en-US" dirty="0"/>
              <a:t> Score Categories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29</a:t>
            </a:fld>
            <a:endParaRPr lang="en-US" dirty="0"/>
          </a:p>
        </p:txBody>
      </p:sp>
      <p:sp>
        <p:nvSpPr>
          <p:cNvPr id="5"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1" y="2314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altLang="en-US">
              <a:latin typeface="Arial" pitchFamily="34" charset="0"/>
              <a:cs typeface="Arial" pitchFamily="34" charset="0"/>
            </a:endParaRPr>
          </a:p>
        </p:txBody>
      </p:sp>
      <p:pic>
        <p:nvPicPr>
          <p:cNvPr id="8" name="Picture 7"/>
          <p:cNvPicPr/>
          <p:nvPr/>
        </p:nvPicPr>
        <p:blipFill>
          <a:blip r:embed="rId2" cstate="print"/>
          <a:srcRect/>
          <a:stretch>
            <a:fillRect/>
          </a:stretch>
        </p:blipFill>
        <p:spPr bwMode="auto">
          <a:xfrm>
            <a:off x="1524000" y="1893270"/>
            <a:ext cx="9144000" cy="3393613"/>
          </a:xfrm>
          <a:prstGeom prst="rect">
            <a:avLst/>
          </a:prstGeom>
          <a:noFill/>
          <a:ln w="9525">
            <a:noFill/>
            <a:miter lim="800000"/>
            <a:headEnd/>
            <a:tailEnd/>
          </a:ln>
        </p:spPr>
      </p:pic>
      <p:sp>
        <p:nvSpPr>
          <p:cNvPr id="9" name="TextBox 8"/>
          <p:cNvSpPr txBox="1"/>
          <p:nvPr/>
        </p:nvSpPr>
        <p:spPr>
          <a:xfrm>
            <a:off x="1890296" y="5378520"/>
            <a:ext cx="923862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Arial" charset="0"/>
              <a:buChar char="•"/>
            </a:pPr>
            <a:r>
              <a:rPr lang="en-US" sz="2000" dirty="0" smtClean="0"/>
              <a:t>Density is no longer a </a:t>
            </a:r>
            <a:r>
              <a:rPr lang="en-US" sz="2000" dirty="0"/>
              <a:t>good indicator of students’ </a:t>
            </a:r>
            <a:r>
              <a:rPr lang="en-US" sz="2000" dirty="0" smtClean="0"/>
              <a:t>systematicity scores</a:t>
            </a:r>
          </a:p>
          <a:p>
            <a:pPr marL="457200" indent="-457200">
              <a:buFont typeface="Arial" charset="0"/>
              <a:buChar char="•"/>
            </a:pPr>
            <a:r>
              <a:rPr lang="en-US" sz="2000" dirty="0" smtClean="0"/>
              <a:t>Centralization </a:t>
            </a:r>
            <a:r>
              <a:rPr lang="en-US" sz="2000" dirty="0"/>
              <a:t>and reciprocity might be good indicators for systematicity</a:t>
            </a:r>
          </a:p>
        </p:txBody>
      </p:sp>
    </p:spTree>
    <p:extLst>
      <p:ext uri="{BB962C8B-B14F-4D97-AF65-F5344CB8AC3E}">
        <p14:creationId xmlns:p14="http://schemas.microsoft.com/office/powerpoint/2010/main" val="4828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 in Education</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a:t>
            </a:fld>
            <a:endParaRPr lang="en-US" dirty="0"/>
          </a:p>
        </p:txBody>
      </p:sp>
      <p:pic>
        <p:nvPicPr>
          <p:cNvPr id="4100" name="Picture 4" descr="http://blogs.worldbank.org/trade/files/trade/social%20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212" y="1729039"/>
            <a:ext cx="3923607" cy="2942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5059674"/>
            <a:ext cx="38474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b="1" dirty="0" smtClean="0"/>
              <a:t>Networks of Students and/or Teachers</a:t>
            </a:r>
            <a:endParaRPr lang="en-US" b="1" dirty="0"/>
          </a:p>
        </p:txBody>
      </p:sp>
      <p:grpSp>
        <p:nvGrpSpPr>
          <p:cNvPr id="8" name="Group 7"/>
          <p:cNvGrpSpPr/>
          <p:nvPr/>
        </p:nvGrpSpPr>
        <p:grpSpPr>
          <a:xfrm>
            <a:off x="7322127" y="690563"/>
            <a:ext cx="3358342" cy="5049307"/>
            <a:chOff x="5569527" y="656697"/>
            <a:chExt cx="3358342" cy="5049307"/>
          </a:xfrm>
        </p:grpSpPr>
        <p:sp>
          <p:nvSpPr>
            <p:cNvPr id="6" name="Cloud Callout 5"/>
            <p:cNvSpPr/>
            <p:nvPr/>
          </p:nvSpPr>
          <p:spPr>
            <a:xfrm>
              <a:off x="5569527" y="656697"/>
              <a:ext cx="3358341" cy="2543694"/>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mzhu\AppData\Local\Microsoft\Windows\Temporary Internet Files\Content.IE5\TEOD9SZ1\Us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466" y="3316777"/>
              <a:ext cx="1036322" cy="1524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27467" y="5059673"/>
              <a:ext cx="320040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t>Networks  for Learning and Problem Solving</a:t>
              </a:r>
              <a:endParaRPr lang="en-US" b="1" dirty="0"/>
            </a:p>
          </p:txBody>
        </p:sp>
        <p:pic>
          <p:nvPicPr>
            <p:cNvPr id="11" name="Picture 10" descr="all.png"/>
            <p:cNvPicPr>
              <a:picLocks noChangeAspect="1"/>
            </p:cNvPicPr>
            <p:nvPr/>
          </p:nvPicPr>
          <p:blipFill>
            <a:blip r:embed="rId4" cstate="print"/>
            <a:stretch>
              <a:fillRect/>
            </a:stretch>
          </p:blipFill>
          <p:spPr>
            <a:xfrm>
              <a:off x="6664034" y="1155456"/>
              <a:ext cx="1546176" cy="1546176"/>
            </a:xfrm>
            <a:prstGeom prst="rect">
              <a:avLst/>
            </a:prstGeom>
          </p:spPr>
        </p:pic>
      </p:grpSp>
      <p:sp>
        <p:nvSpPr>
          <p:cNvPr id="9" name="AutoShape 6" descr="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65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Power of Network Statistics</a:t>
            </a:r>
            <a:endParaRPr lang="en-US" dirty="0"/>
          </a:p>
        </p:txBody>
      </p:sp>
      <p:sp>
        <p:nvSpPr>
          <p:cNvPr id="3" name="Content Placeholder 2"/>
          <p:cNvSpPr>
            <a:spLocks noGrp="1"/>
          </p:cNvSpPr>
          <p:nvPr>
            <p:ph idx="1"/>
          </p:nvPr>
        </p:nvSpPr>
        <p:spPr/>
        <p:txBody>
          <a:bodyPr/>
          <a:lstStyle/>
          <a:p>
            <a:r>
              <a:rPr lang="en-US" dirty="0" smtClean="0"/>
              <a:t>A step-wise </a:t>
            </a:r>
            <a:r>
              <a:rPr lang="en-US" dirty="0"/>
              <a:t>discriminant analysis (</a:t>
            </a:r>
            <a:r>
              <a:rPr lang="en-US" dirty="0" err="1"/>
              <a:t>Klecka</a:t>
            </a:r>
            <a:r>
              <a:rPr lang="en-US" dirty="0"/>
              <a:t>, 1980) with student efficiency score as dependent variable and all network statistics as independent </a:t>
            </a:r>
            <a:r>
              <a:rPr lang="en-US" dirty="0" smtClean="0"/>
              <a:t>variables</a:t>
            </a:r>
          </a:p>
          <a:p>
            <a:pPr lvl="1"/>
            <a:r>
              <a:rPr lang="en-US" dirty="0"/>
              <a:t>The overall Chi-square test was significant </a:t>
            </a:r>
            <a:r>
              <a:rPr lang="en-US" sz="1600" dirty="0"/>
              <a:t>(Wilks λ = .16, Chi-square = 2428.62, </a:t>
            </a:r>
            <a:r>
              <a:rPr lang="en-US" sz="1600" dirty="0" err="1"/>
              <a:t>df</a:t>
            </a:r>
            <a:r>
              <a:rPr lang="en-US" sz="1600" dirty="0"/>
              <a:t> = 32, p &lt;. 001)</a:t>
            </a:r>
            <a:endParaRPr lang="en-US" dirty="0" smtClean="0"/>
          </a:p>
          <a:p>
            <a:pPr lvl="1"/>
            <a:r>
              <a:rPr lang="en-US" dirty="0" smtClean="0"/>
              <a:t>The </a:t>
            </a:r>
            <a:r>
              <a:rPr lang="en-US" dirty="0"/>
              <a:t>four functions extracted accounted for nearly </a:t>
            </a:r>
            <a:r>
              <a:rPr lang="en-US" b="1" dirty="0"/>
              <a:t>84%</a:t>
            </a:r>
            <a:r>
              <a:rPr lang="en-US" dirty="0"/>
              <a:t> of between group </a:t>
            </a:r>
            <a:r>
              <a:rPr lang="en-US" dirty="0" smtClean="0"/>
              <a:t>variability</a:t>
            </a:r>
          </a:p>
          <a:p>
            <a:pPr lvl="1"/>
            <a:r>
              <a:rPr lang="en-US" dirty="0"/>
              <a:t>Reclassification of cases based on the new canonical variables </a:t>
            </a:r>
            <a:r>
              <a:rPr lang="en-US" dirty="0" smtClean="0"/>
              <a:t>correctly classified </a:t>
            </a:r>
            <a:r>
              <a:rPr lang="en-US" b="1" dirty="0" smtClean="0"/>
              <a:t>78.5</a:t>
            </a:r>
            <a:r>
              <a:rPr lang="en-US" b="1" dirty="0"/>
              <a:t>%</a:t>
            </a:r>
            <a:r>
              <a:rPr lang="en-US" dirty="0"/>
              <a:t> of the </a:t>
            </a:r>
            <a:r>
              <a:rPr lang="en-US" dirty="0" smtClean="0"/>
              <a:t>cases</a:t>
            </a:r>
          </a:p>
          <a:p>
            <a:r>
              <a:rPr lang="en-US" dirty="0" smtClean="0"/>
              <a:t>For </a:t>
            </a:r>
            <a:r>
              <a:rPr lang="en-US" dirty="0" err="1" smtClean="0"/>
              <a:t>systematicity</a:t>
            </a:r>
            <a:r>
              <a:rPr lang="en-US" dirty="0" smtClean="0"/>
              <a:t> scores</a:t>
            </a:r>
          </a:p>
          <a:p>
            <a:pPr lvl="1"/>
            <a:r>
              <a:rPr lang="en-US" dirty="0"/>
              <a:t>The overall Chi-square test was significant </a:t>
            </a:r>
            <a:r>
              <a:rPr lang="en-US" sz="1600" dirty="0"/>
              <a:t>(Wilks λ = .46, Chi-square = 1021.96, </a:t>
            </a:r>
            <a:r>
              <a:rPr lang="en-US" sz="1600" dirty="0" err="1"/>
              <a:t>df</a:t>
            </a:r>
            <a:r>
              <a:rPr lang="en-US" sz="1600" dirty="0"/>
              <a:t> = 12, p &lt;. 001)</a:t>
            </a:r>
            <a:endParaRPr lang="en-US" dirty="0" smtClean="0"/>
          </a:p>
          <a:p>
            <a:pPr lvl="1"/>
            <a:r>
              <a:rPr lang="en-US" dirty="0" smtClean="0"/>
              <a:t>the </a:t>
            </a:r>
            <a:r>
              <a:rPr lang="en-US" dirty="0"/>
              <a:t>two functions extracted accounted for nearly </a:t>
            </a:r>
            <a:r>
              <a:rPr lang="en-US" b="1" dirty="0"/>
              <a:t>54%</a:t>
            </a:r>
            <a:r>
              <a:rPr lang="en-US" dirty="0"/>
              <a:t> of between group </a:t>
            </a:r>
            <a:r>
              <a:rPr lang="en-US" dirty="0" smtClean="0"/>
              <a:t>variability</a:t>
            </a:r>
          </a:p>
          <a:p>
            <a:pPr lvl="1"/>
            <a:r>
              <a:rPr lang="en-US" dirty="0"/>
              <a:t>Reclassification of cases based on the new canonical variables correctly classified </a:t>
            </a:r>
            <a:r>
              <a:rPr lang="en-US" b="1" dirty="0" smtClean="0"/>
              <a:t>71.5</a:t>
            </a:r>
            <a:r>
              <a:rPr lang="en-US" b="1" dirty="0"/>
              <a:t>%</a:t>
            </a:r>
            <a:r>
              <a:rPr lang="en-US" dirty="0"/>
              <a:t> of the cases</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30</a:t>
            </a:fld>
            <a:endParaRPr lang="en-US" dirty="0"/>
          </a:p>
        </p:txBody>
      </p:sp>
    </p:spTree>
    <p:extLst>
      <p:ext uri="{BB962C8B-B14F-4D97-AF65-F5344CB8AC3E}">
        <p14:creationId xmlns:p14="http://schemas.microsoft.com/office/powerpoint/2010/main" val="27935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40"/>
            <a:ext cx="10888081" cy="2613025"/>
          </a:xfrm>
        </p:spPr>
        <p:txBody>
          <a:bodyPr>
            <a:normAutofit/>
          </a:bodyPr>
          <a:lstStyle/>
          <a:p>
            <a:r>
              <a:rPr lang="en-US"/>
              <a:t>Study </a:t>
            </a:r>
            <a:r>
              <a:rPr lang="en-US" altLang="zh-CN"/>
              <a:t>3</a:t>
            </a:r>
            <a:r>
              <a:rPr lang="en-US"/>
              <a:t>: Modeling student discourse data in assessment of Engineering Professional Skills (EPSs)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10329864" y="6570664"/>
            <a:ext cx="338137" cy="287337"/>
          </a:xfrm>
        </p:spPr>
        <p:txBody>
          <a:bodyPr/>
          <a:lstStyle/>
          <a:p>
            <a:pPr>
              <a:defRPr/>
            </a:pPr>
            <a:fld id="{D4090CA4-F0BB-44AE-B956-36B9DB324A8E}" type="slidenum">
              <a:rPr lang="en-US" smtClean="0"/>
              <a:pPr>
                <a:defRPr/>
              </a:pPr>
              <a:t>31</a:t>
            </a:fld>
            <a:endParaRPr lang="en-US" dirty="0"/>
          </a:p>
        </p:txBody>
      </p:sp>
    </p:spTree>
    <p:extLst>
      <p:ext uri="{BB962C8B-B14F-4D97-AF65-F5344CB8AC3E}">
        <p14:creationId xmlns:p14="http://schemas.microsoft.com/office/powerpoint/2010/main" val="716350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Professional Skills (EPSs)</a:t>
            </a:r>
          </a:p>
        </p:txBody>
      </p:sp>
      <p:sp>
        <p:nvSpPr>
          <p:cNvPr id="3" name="Content Placeholder 2"/>
          <p:cNvSpPr>
            <a:spLocks noGrp="1"/>
          </p:cNvSpPr>
          <p:nvPr>
            <p:ph idx="1"/>
          </p:nvPr>
        </p:nvSpPr>
        <p:spPr/>
        <p:txBody>
          <a:bodyPr/>
          <a:lstStyle/>
          <a:p>
            <a:r>
              <a:rPr lang="en-US" dirty="0" smtClean="0"/>
              <a:t>The 21</a:t>
            </a:r>
            <a:r>
              <a:rPr lang="en-US" baseline="30000" dirty="0" smtClean="0"/>
              <a:t>st</a:t>
            </a:r>
            <a:r>
              <a:rPr lang="en-US" dirty="0" smtClean="0"/>
              <a:t> century working environment calls for the “professional </a:t>
            </a:r>
            <a:r>
              <a:rPr lang="en-US" dirty="0"/>
              <a:t>skills” that enable </a:t>
            </a:r>
            <a:r>
              <a:rPr lang="en-US" dirty="0" smtClean="0"/>
              <a:t>graduating engineering students </a:t>
            </a:r>
            <a:r>
              <a:rPr lang="en-US" dirty="0"/>
              <a:t>to </a:t>
            </a:r>
            <a:r>
              <a:rPr lang="en-US" i="1" dirty="0"/>
              <a:t>work effectively and collaboratively with others</a:t>
            </a:r>
            <a:r>
              <a:rPr lang="en-US" dirty="0"/>
              <a:t> in any problem solving </a:t>
            </a:r>
            <a:r>
              <a:rPr lang="en-US" dirty="0" smtClean="0"/>
              <a:t>situation </a:t>
            </a:r>
            <a:r>
              <a:rPr lang="en-US" sz="1400" dirty="0"/>
              <a:t>(American Association of Colleges and Universities, 2013; American Society for Engineering Education &amp; National Science, 2013; Seat et al., 2001; Sheppard et al., 2008) </a:t>
            </a:r>
          </a:p>
          <a:p>
            <a:r>
              <a:rPr lang="en-US" dirty="0" smtClean="0"/>
              <a:t>Engineering </a:t>
            </a:r>
            <a:r>
              <a:rPr lang="en-US" dirty="0"/>
              <a:t>professional skills (EPSs) </a:t>
            </a:r>
            <a:r>
              <a:rPr lang="en-US" dirty="0" smtClean="0"/>
              <a:t>(ABET, 2011) include </a:t>
            </a:r>
          </a:p>
          <a:p>
            <a:pPr lvl="1"/>
            <a:r>
              <a:rPr lang="en-US" dirty="0"/>
              <a:t>Making ethical judgment and integrity</a:t>
            </a:r>
          </a:p>
          <a:p>
            <a:pPr lvl="1"/>
            <a:r>
              <a:rPr lang="en-US" dirty="0" smtClean="0"/>
              <a:t>Teamwork and communication</a:t>
            </a:r>
            <a:endParaRPr lang="en-US" dirty="0"/>
          </a:p>
          <a:p>
            <a:pPr lvl="1"/>
            <a:r>
              <a:rPr lang="en-US" dirty="0"/>
              <a:t>Applying technical knowledge in real-world scenarios</a:t>
            </a:r>
          </a:p>
          <a:p>
            <a:pPr lvl="1"/>
            <a:r>
              <a:rPr lang="en-US" dirty="0"/>
              <a:t>Having the ability of continued </a:t>
            </a:r>
            <a:r>
              <a:rPr lang="en-US" dirty="0" smtClean="0"/>
              <a:t>learning</a:t>
            </a:r>
          </a:p>
          <a:p>
            <a:pPr lvl="1"/>
            <a:r>
              <a:rPr lang="en-US" dirty="0"/>
              <a:t>Considering contemporary </a:t>
            </a:r>
            <a:r>
              <a:rPr lang="en-US" dirty="0" smtClean="0"/>
              <a:t>issues, methods and technology</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32</a:t>
            </a:fld>
            <a:endParaRPr lang="en-US" dirty="0"/>
          </a:p>
        </p:txBody>
      </p:sp>
    </p:spTree>
    <p:extLst>
      <p:ext uri="{BB962C8B-B14F-4D97-AF65-F5344CB8AC3E}">
        <p14:creationId xmlns:p14="http://schemas.microsoft.com/office/powerpoint/2010/main" val="90517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engineering professional skills (EPSs</a:t>
            </a:r>
            <a:r>
              <a:rPr lang="en-US" dirty="0" smtClean="0"/>
              <a:t>)*</a:t>
            </a:r>
            <a:endParaRPr lang="en-US" dirty="0"/>
          </a:p>
        </p:txBody>
      </p:sp>
      <p:sp>
        <p:nvSpPr>
          <p:cNvPr id="3" name="Content Placeholder 2"/>
          <p:cNvSpPr>
            <a:spLocks noGrp="1"/>
          </p:cNvSpPr>
          <p:nvPr>
            <p:ph idx="1"/>
          </p:nvPr>
        </p:nvSpPr>
        <p:spPr>
          <a:xfrm>
            <a:off x="838200" y="1073730"/>
            <a:ext cx="10515600" cy="5242849"/>
          </a:xfrm>
        </p:spPr>
        <p:txBody>
          <a:bodyPr/>
          <a:lstStyle/>
          <a:p>
            <a:r>
              <a:rPr lang="en-US" dirty="0"/>
              <a:t>Engineering Professional Skills Assessment (EPSA</a:t>
            </a:r>
            <a:r>
              <a:rPr lang="en-US" dirty="0" smtClean="0"/>
              <a:t>)</a:t>
            </a:r>
          </a:p>
          <a:p>
            <a:pPr lvl="1"/>
            <a:r>
              <a:rPr lang="en-US" sz="2000" dirty="0" smtClean="0"/>
              <a:t>Scenario-based </a:t>
            </a:r>
            <a:r>
              <a:rPr lang="en-US" sz="2000" dirty="0"/>
              <a:t>performance </a:t>
            </a:r>
            <a:r>
              <a:rPr lang="en-US" sz="2000" dirty="0" smtClean="0"/>
              <a:t>assessment</a:t>
            </a:r>
          </a:p>
          <a:p>
            <a:pPr lvl="1"/>
            <a:r>
              <a:rPr lang="en-US" sz="2000" dirty="0"/>
              <a:t>C</a:t>
            </a:r>
            <a:r>
              <a:rPr lang="en-US" sz="2000" dirty="0" smtClean="0"/>
              <a:t>onceptualized </a:t>
            </a:r>
            <a:r>
              <a:rPr lang="en-US" sz="2000" dirty="0"/>
              <a:t>to be a direct measure of five skills identified in the Student Outcome ABET Criterion 3  (</a:t>
            </a:r>
            <a:r>
              <a:rPr lang="en-US" sz="2000" dirty="0" err="1"/>
              <a:t>Ater</a:t>
            </a:r>
            <a:r>
              <a:rPr lang="en-US" sz="2000" dirty="0"/>
              <a:t> </a:t>
            </a:r>
            <a:r>
              <a:rPr lang="en-US" sz="2000" dirty="0" err="1"/>
              <a:t>Kranov</a:t>
            </a:r>
            <a:r>
              <a:rPr lang="en-US" sz="2000" dirty="0"/>
              <a:t> et al., 2011, 2013; </a:t>
            </a:r>
            <a:r>
              <a:rPr lang="en-US" sz="2000" dirty="0" err="1"/>
              <a:t>Ater</a:t>
            </a:r>
            <a:r>
              <a:rPr lang="en-US" sz="2000" dirty="0"/>
              <a:t> </a:t>
            </a:r>
            <a:r>
              <a:rPr lang="en-US" sz="2000" dirty="0" err="1" smtClean="0"/>
              <a:t>Kranov</a:t>
            </a:r>
            <a:r>
              <a:rPr lang="en-US" sz="2000" dirty="0" smtClean="0"/>
              <a:t> et al., 2008)</a:t>
            </a:r>
          </a:p>
          <a:p>
            <a:r>
              <a:rPr lang="en-US" dirty="0"/>
              <a:t>Each EPSA assessment consists of </a:t>
            </a:r>
            <a:endParaRPr lang="en-US" dirty="0" smtClean="0"/>
          </a:p>
          <a:p>
            <a:pPr lvl="1"/>
            <a:r>
              <a:rPr lang="en-US" sz="2000" dirty="0" smtClean="0"/>
              <a:t>A </a:t>
            </a:r>
            <a:r>
              <a:rPr lang="en-US" sz="2000" dirty="0"/>
              <a:t>scenario of a modern engineering problem with no clear </a:t>
            </a:r>
            <a:r>
              <a:rPr lang="en-US" sz="2000" dirty="0" smtClean="0"/>
              <a:t>solution</a:t>
            </a:r>
          </a:p>
          <a:p>
            <a:pPr lvl="1"/>
            <a:r>
              <a:rPr lang="en-US" sz="2000" dirty="0" smtClean="0"/>
              <a:t>An </a:t>
            </a:r>
            <a:r>
              <a:rPr lang="en-US" sz="2000" dirty="0"/>
              <a:t>analytical scoring </a:t>
            </a:r>
            <a:r>
              <a:rPr lang="en-US" sz="2000" dirty="0" smtClean="0"/>
              <a:t>rubric</a:t>
            </a:r>
          </a:p>
          <a:p>
            <a:pPr lvl="1"/>
            <a:r>
              <a:rPr lang="en-US" dirty="0" smtClean="0"/>
              <a:t>Unit </a:t>
            </a:r>
            <a:r>
              <a:rPr lang="en-US" dirty="0"/>
              <a:t>of </a:t>
            </a:r>
            <a:r>
              <a:rPr lang="en-US" dirty="0" smtClean="0"/>
              <a:t>analysis</a:t>
            </a:r>
          </a:p>
          <a:p>
            <a:pPr lvl="2"/>
            <a:r>
              <a:rPr lang="en-US" sz="1600" dirty="0" smtClean="0"/>
              <a:t>A </a:t>
            </a:r>
            <a:r>
              <a:rPr lang="en-US" sz="1600" dirty="0"/>
              <a:t>group of 4-6 students, who is instructed to engage in a 45-minute discussion around the issue presented in the </a:t>
            </a:r>
            <a:r>
              <a:rPr lang="en-US" sz="1600" dirty="0" smtClean="0"/>
              <a:t>scenario</a:t>
            </a:r>
          </a:p>
          <a:p>
            <a:r>
              <a:rPr lang="en-US" dirty="0" smtClean="0"/>
              <a:t>Standard scores for EPSA</a:t>
            </a:r>
          </a:p>
          <a:p>
            <a:pPr lvl="1"/>
            <a:r>
              <a:rPr lang="en-US" sz="2000" dirty="0" smtClean="0"/>
              <a:t>Experienced </a:t>
            </a:r>
            <a:r>
              <a:rPr lang="en-US" sz="2000" dirty="0"/>
              <a:t>engineering </a:t>
            </a:r>
            <a:r>
              <a:rPr lang="en-US" sz="2000" dirty="0" smtClean="0"/>
              <a:t>faculties and researchers rate each transcript from a discussion session; One score for each of the five EPS dimensions</a:t>
            </a:r>
            <a:endParaRPr lang="en-US" sz="20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33</a:t>
            </a:fld>
            <a:endParaRPr lang="en-US" dirty="0"/>
          </a:p>
        </p:txBody>
      </p:sp>
      <p:sp>
        <p:nvSpPr>
          <p:cNvPr id="5" name="TextBox 4"/>
          <p:cNvSpPr txBox="1"/>
          <p:nvPr/>
        </p:nvSpPr>
        <p:spPr>
          <a:xfrm>
            <a:off x="1155031" y="6287591"/>
            <a:ext cx="8530390" cy="584775"/>
          </a:xfrm>
          <a:prstGeom prst="rect">
            <a:avLst/>
          </a:prstGeom>
          <a:noFill/>
        </p:spPr>
        <p:txBody>
          <a:bodyPr wrap="square" rtlCol="0">
            <a:spAutoFit/>
          </a:bodyPr>
          <a:lstStyle/>
          <a:p>
            <a:r>
              <a:rPr lang="en-US" dirty="0" smtClean="0"/>
              <a:t>* </a:t>
            </a:r>
            <a:r>
              <a:rPr lang="en-US" sz="1400" dirty="0" smtClean="0"/>
              <a:t>Zhu</a:t>
            </a:r>
            <a:r>
              <a:rPr lang="en-US" sz="1400" dirty="0"/>
              <a:t>, M., &amp; Zhang, M. (2017). Network analysis of conversation data for engineering professional skills assessment. </a:t>
            </a:r>
            <a:r>
              <a:rPr lang="en-US" sz="1400" i="1" dirty="0"/>
              <a:t>ETS Research Report RR-17-59</a:t>
            </a:r>
            <a:r>
              <a:rPr lang="en-US" sz="1400" dirty="0" smtClean="0"/>
              <a:t>.</a:t>
            </a:r>
            <a:endParaRPr lang="en-US" dirty="0"/>
          </a:p>
        </p:txBody>
      </p:sp>
    </p:spTree>
    <p:extLst>
      <p:ext uri="{BB962C8B-B14F-4D97-AF65-F5344CB8AC3E}">
        <p14:creationId xmlns:p14="http://schemas.microsoft.com/office/powerpoint/2010/main" val="508876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EPSs and SNA</a:t>
            </a:r>
          </a:p>
        </p:txBody>
      </p:sp>
      <p:sp>
        <p:nvSpPr>
          <p:cNvPr id="3" name="Content Placeholder 2"/>
          <p:cNvSpPr>
            <a:spLocks noGrp="1"/>
          </p:cNvSpPr>
          <p:nvPr>
            <p:ph idx="1"/>
          </p:nvPr>
        </p:nvSpPr>
        <p:spPr/>
        <p:txBody>
          <a:bodyPr/>
          <a:lstStyle/>
          <a:p>
            <a:r>
              <a:rPr lang="en-US" dirty="0" smtClean="0"/>
              <a:t>Can SNA help us to capture more information </a:t>
            </a:r>
            <a:r>
              <a:rPr lang="en-US" b="1" u="sng" dirty="0" smtClean="0"/>
              <a:t>beyond scores</a:t>
            </a:r>
            <a:r>
              <a:rPr lang="en-US" dirty="0" smtClean="0"/>
              <a:t> on EPS dimensions?</a:t>
            </a:r>
          </a:p>
          <a:p>
            <a:pPr lvl="1"/>
            <a:r>
              <a:rPr lang="en-US" dirty="0" smtClean="0"/>
              <a:t>Focus on the </a:t>
            </a:r>
            <a:r>
              <a:rPr lang="en-US" b="1" dirty="0" smtClean="0"/>
              <a:t>process</a:t>
            </a:r>
            <a:r>
              <a:rPr lang="en-US" dirty="0" smtClean="0"/>
              <a:t> </a:t>
            </a:r>
            <a:r>
              <a:rPr lang="en-US" dirty="0"/>
              <a:t>of the group </a:t>
            </a:r>
            <a:r>
              <a:rPr lang="en-US" dirty="0" smtClean="0"/>
              <a:t>discussion</a:t>
            </a:r>
          </a:p>
          <a:p>
            <a:pPr lvl="1"/>
            <a:r>
              <a:rPr lang="en-US" dirty="0" smtClean="0"/>
              <a:t>Understand </a:t>
            </a:r>
            <a:r>
              <a:rPr lang="en-US" dirty="0"/>
              <a:t>the communication patterns among the students, and the connections among the EPSs evidenced through the discussion </a:t>
            </a:r>
            <a:r>
              <a:rPr lang="en-US" dirty="0" smtClean="0"/>
              <a:t>process</a:t>
            </a:r>
            <a:endParaRPr lang="en-US" dirty="0"/>
          </a:p>
          <a:p>
            <a:r>
              <a:rPr lang="en-US" dirty="0" smtClean="0"/>
              <a:t>Method</a:t>
            </a:r>
          </a:p>
          <a:p>
            <a:pPr lvl="1"/>
            <a:r>
              <a:rPr lang="en-US" dirty="0" smtClean="0"/>
              <a:t>SNA on two types of networks</a:t>
            </a:r>
          </a:p>
          <a:p>
            <a:pPr lvl="2"/>
            <a:r>
              <a:rPr lang="en-US" dirty="0" smtClean="0"/>
              <a:t>Communication Network – Who was talking to </a:t>
            </a:r>
            <a:r>
              <a:rPr lang="en-US" dirty="0"/>
              <a:t>whom, and how frequent the communication is during the discussion process</a:t>
            </a:r>
          </a:p>
          <a:p>
            <a:pPr lvl="2"/>
            <a:r>
              <a:rPr lang="en-US" dirty="0" smtClean="0"/>
              <a:t>EPS </a:t>
            </a:r>
            <a:r>
              <a:rPr lang="en-US" dirty="0"/>
              <a:t>Network – which skills </a:t>
            </a:r>
            <a:r>
              <a:rPr lang="en-US" dirty="0" smtClean="0"/>
              <a:t>co-appeared </a:t>
            </a:r>
            <a:r>
              <a:rPr lang="en-US" dirty="0"/>
              <a:t>in the same utterance, and how frequent the co-appearances are during the discussion process</a:t>
            </a:r>
          </a:p>
          <a:p>
            <a:pPr lvl="1"/>
            <a:r>
              <a:rPr lang="en-US" dirty="0" smtClean="0"/>
              <a:t>Temporal studies</a:t>
            </a:r>
          </a:p>
          <a:p>
            <a:pPr lvl="2"/>
            <a:r>
              <a:rPr lang="en-US" dirty="0" smtClean="0"/>
              <a:t>Divide the transcripts to three sessions, T1, T2, T3, which cover the beginning, the middle and the end of the discussion</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34</a:t>
            </a:fld>
            <a:endParaRPr lang="en-US" dirty="0"/>
          </a:p>
        </p:txBody>
      </p:sp>
    </p:spTree>
    <p:extLst>
      <p:ext uri="{BB962C8B-B14F-4D97-AF65-F5344CB8AC3E}">
        <p14:creationId xmlns:p14="http://schemas.microsoft.com/office/powerpoint/2010/main" val="1407234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Samples</a:t>
            </a:r>
            <a:endParaRPr lang="en-US" dirty="0"/>
          </a:p>
        </p:txBody>
      </p:sp>
      <p:sp>
        <p:nvSpPr>
          <p:cNvPr id="3" name="Content Placeholder 2"/>
          <p:cNvSpPr>
            <a:spLocks noGrp="1"/>
          </p:cNvSpPr>
          <p:nvPr>
            <p:ph idx="1"/>
          </p:nvPr>
        </p:nvSpPr>
        <p:spPr>
          <a:xfrm>
            <a:off x="838200" y="1050842"/>
            <a:ext cx="10515600" cy="4368800"/>
          </a:xfrm>
        </p:spPr>
        <p:txBody>
          <a:bodyPr/>
          <a:lstStyle/>
          <a:p>
            <a:r>
              <a:rPr lang="en-US" dirty="0" smtClean="0"/>
              <a:t>Two </a:t>
            </a:r>
            <a:r>
              <a:rPr lang="en-US" dirty="0"/>
              <a:t>student-groups </a:t>
            </a:r>
            <a:r>
              <a:rPr lang="en-US" dirty="0" smtClean="0"/>
              <a:t>from </a:t>
            </a:r>
            <a:r>
              <a:rPr lang="en-US" dirty="0"/>
              <a:t>two engineering colleges in the United States</a:t>
            </a:r>
          </a:p>
          <a:p>
            <a:pPr lvl="1"/>
            <a:r>
              <a:rPr lang="en-US" dirty="0" smtClean="0"/>
              <a:t>One </a:t>
            </a:r>
            <a:r>
              <a:rPr lang="en-US" dirty="0"/>
              <a:t>group has 4 students and the </a:t>
            </a:r>
            <a:r>
              <a:rPr lang="en-US" dirty="0" smtClean="0"/>
              <a:t>other</a:t>
            </a:r>
            <a:r>
              <a:rPr lang="en-US" dirty="0"/>
              <a:t> </a:t>
            </a:r>
            <a:r>
              <a:rPr lang="en-US" dirty="0" smtClean="0"/>
              <a:t>has 5 students</a:t>
            </a:r>
          </a:p>
          <a:p>
            <a:pPr lvl="1"/>
            <a:r>
              <a:rPr lang="en-US" dirty="0" smtClean="0"/>
              <a:t>Senior </a:t>
            </a:r>
            <a:r>
              <a:rPr lang="en-US" dirty="0"/>
              <a:t>undergraduate students majored in Electric Engineering and Computer </a:t>
            </a:r>
            <a:r>
              <a:rPr lang="en-US" dirty="0" smtClean="0"/>
              <a:t>Science</a:t>
            </a:r>
          </a:p>
          <a:p>
            <a:r>
              <a:rPr lang="en-US" dirty="0" smtClean="0"/>
              <a:t>The scenario is about </a:t>
            </a:r>
            <a:r>
              <a:rPr lang="en-US" dirty="0"/>
              <a:t>the nuclear disaster in Fukushima in </a:t>
            </a:r>
            <a:r>
              <a:rPr lang="en-US" dirty="0" smtClean="0"/>
              <a:t>2011</a:t>
            </a:r>
          </a:p>
          <a:p>
            <a:r>
              <a:rPr lang="en-US" dirty="0" smtClean="0"/>
              <a:t>Discussions </a:t>
            </a:r>
            <a:r>
              <a:rPr lang="en-US" dirty="0"/>
              <a:t>were audio-recorded and professionally </a:t>
            </a:r>
            <a:r>
              <a:rPr lang="en-US" dirty="0" smtClean="0"/>
              <a:t>transcribed</a:t>
            </a:r>
          </a:p>
          <a:p>
            <a:pPr lvl="1"/>
            <a:r>
              <a:rPr lang="en-US" dirty="0"/>
              <a:t>Each transcript/group performance was evaluated by at least two graders using the EPS analytical scoring rubric</a:t>
            </a:r>
          </a:p>
          <a:p>
            <a:pPr lvl="1"/>
            <a:r>
              <a:rPr lang="en-US" dirty="0" smtClean="0"/>
              <a:t>Each transcript was also coded by at least two coders </a:t>
            </a:r>
          </a:p>
          <a:p>
            <a:pPr lvl="1"/>
            <a:r>
              <a:rPr lang="en-US" dirty="0" smtClean="0"/>
              <a:t>High group and Low group using scores on skills</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1427442"/>
              </p:ext>
            </p:extLst>
          </p:nvPr>
        </p:nvGraphicFramePr>
        <p:xfrm>
          <a:off x="5422895" y="5419642"/>
          <a:ext cx="6418585" cy="1036320"/>
        </p:xfrm>
        <a:graphic>
          <a:graphicData uri="http://schemas.openxmlformats.org/drawingml/2006/table">
            <a:tbl>
              <a:tblPr firstRow="1" firstCol="1" bandRow="1">
                <a:tableStyleId>{5C22544A-7EE6-4342-B048-85BDC9FD1C3A}</a:tableStyleId>
              </a:tblPr>
              <a:tblGrid>
                <a:gridCol w="2347415"/>
                <a:gridCol w="641445"/>
                <a:gridCol w="805217"/>
                <a:gridCol w="846162"/>
                <a:gridCol w="859809"/>
                <a:gridCol w="824871"/>
                <a:gridCol w="93666"/>
              </a:tblGrid>
              <a:tr h="144131">
                <a:tc rowSpan="2">
                  <a:txBody>
                    <a:bodyPr/>
                    <a:lstStyle/>
                    <a:p>
                      <a:pPr marL="0" marR="0" algn="just">
                        <a:spcBef>
                          <a:spcPts val="0"/>
                        </a:spcBef>
                        <a:spcAft>
                          <a:spcPts val="0"/>
                        </a:spcAft>
                      </a:pPr>
                      <a:r>
                        <a:rPr lang="en-US" sz="1600" dirty="0">
                          <a:effectLst/>
                        </a:rPr>
                        <a:t> </a:t>
                      </a:r>
                      <a:endParaRPr lang="en-US" sz="2000" dirty="0">
                        <a:solidFill>
                          <a:srgbClr val="538135"/>
                        </a:solidFill>
                        <a:effectLst/>
                        <a:latin typeface="Times New Roman"/>
                        <a:ea typeface="Times New Roman"/>
                      </a:endParaRPr>
                    </a:p>
                  </a:txBody>
                  <a:tcPr marL="68266" marR="68266" marT="0" marB="0"/>
                </a:tc>
                <a:tc gridSpan="5">
                  <a:txBody>
                    <a:bodyPr/>
                    <a:lstStyle/>
                    <a:p>
                      <a:pPr marL="0" marR="0" algn="ctr">
                        <a:spcBef>
                          <a:spcPts val="0"/>
                        </a:spcBef>
                        <a:spcAft>
                          <a:spcPts val="0"/>
                        </a:spcAft>
                      </a:pPr>
                      <a:r>
                        <a:rPr lang="en-US" sz="1600">
                          <a:effectLst/>
                        </a:rPr>
                        <a:t>Skill Set</a:t>
                      </a:r>
                      <a:endParaRPr lang="en-US" sz="2000">
                        <a:solidFill>
                          <a:srgbClr val="538135"/>
                        </a:solidFill>
                        <a:effectLst/>
                        <a:latin typeface="Times New Roman"/>
                        <a:ea typeface="Times New Roman"/>
                      </a:endParaRPr>
                    </a:p>
                  </a:txBody>
                  <a:tcPr marL="68266" marR="6826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2000">
                          <a:effectLst/>
                        </a:rPr>
                        <a:t> </a:t>
                      </a:r>
                      <a:endParaRPr lang="en-US" sz="2000">
                        <a:solidFill>
                          <a:srgbClr val="538135"/>
                        </a:solidFill>
                        <a:effectLst/>
                        <a:latin typeface="Times New Roman"/>
                        <a:ea typeface="Times New Roman"/>
                      </a:endParaRPr>
                    </a:p>
                  </a:txBody>
                  <a:tcPr marL="0" marR="0" marT="0" marB="0" anchor="ctr"/>
                </a:tc>
              </a:tr>
              <a:tr h="124174">
                <a:tc vMerge="1">
                  <a:txBody>
                    <a:bodyPr/>
                    <a:lstStyle/>
                    <a:p>
                      <a:endParaRPr lang="en-US"/>
                    </a:p>
                  </a:txBody>
                  <a:tcPr/>
                </a:tc>
                <a:tc>
                  <a:txBody>
                    <a:bodyPr/>
                    <a:lstStyle/>
                    <a:p>
                      <a:pPr marL="0" marR="0" algn="r">
                        <a:spcBef>
                          <a:spcPts val="0"/>
                        </a:spcBef>
                        <a:spcAft>
                          <a:spcPts val="0"/>
                        </a:spcAft>
                      </a:pPr>
                      <a:r>
                        <a:rPr lang="en-US" sz="1600">
                          <a:effectLst/>
                        </a:rPr>
                        <a:t> 3f </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3g</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 3h</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3i</a:t>
                      </a:r>
                      <a:endParaRPr lang="en-US" sz="2000">
                        <a:solidFill>
                          <a:srgbClr val="538135"/>
                        </a:solidFill>
                        <a:effectLst/>
                        <a:latin typeface="Times New Roman"/>
                        <a:ea typeface="Times New Roman"/>
                      </a:endParaRPr>
                    </a:p>
                  </a:txBody>
                  <a:tcPr marL="68266" marR="68266" marT="0" marB="0"/>
                </a:tc>
                <a:tc gridSpan="2">
                  <a:txBody>
                    <a:bodyPr/>
                    <a:lstStyle/>
                    <a:p>
                      <a:pPr marL="0" marR="0" algn="r">
                        <a:spcBef>
                          <a:spcPts val="0"/>
                        </a:spcBef>
                        <a:spcAft>
                          <a:spcPts val="0"/>
                        </a:spcAft>
                      </a:pPr>
                      <a:r>
                        <a:rPr lang="en-US" sz="1600" dirty="0">
                          <a:effectLst/>
                        </a:rPr>
                        <a:t>3j</a:t>
                      </a:r>
                      <a:endParaRPr lang="en-US" sz="2000" dirty="0">
                        <a:solidFill>
                          <a:srgbClr val="538135"/>
                        </a:solidFill>
                        <a:effectLst/>
                        <a:latin typeface="Times New Roman"/>
                        <a:ea typeface="Times New Roman"/>
                      </a:endParaRPr>
                    </a:p>
                  </a:txBody>
                  <a:tcPr marL="68266" marR="68266" marT="0" marB="0"/>
                </a:tc>
                <a:tc hMerge="1">
                  <a:txBody>
                    <a:bodyPr/>
                    <a:lstStyle/>
                    <a:p>
                      <a:endParaRPr lang="en-US"/>
                    </a:p>
                  </a:txBody>
                  <a:tcPr/>
                </a:tc>
              </a:tr>
              <a:tr h="186261">
                <a:tc>
                  <a:txBody>
                    <a:bodyPr/>
                    <a:lstStyle/>
                    <a:p>
                      <a:pPr marL="0" marR="0" algn="just">
                        <a:spcBef>
                          <a:spcPts val="0"/>
                        </a:spcBef>
                        <a:spcAft>
                          <a:spcPts val="0"/>
                        </a:spcAft>
                      </a:pPr>
                      <a:r>
                        <a:rPr lang="en-US" sz="1600">
                          <a:effectLst/>
                        </a:rPr>
                        <a:t>High-Performing Group</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4.0</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3.8</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3.6</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2.0</a:t>
                      </a:r>
                      <a:endParaRPr lang="en-US" sz="2000">
                        <a:solidFill>
                          <a:srgbClr val="538135"/>
                        </a:solidFill>
                        <a:effectLst/>
                        <a:latin typeface="Times New Roman"/>
                        <a:ea typeface="Times New Roman"/>
                      </a:endParaRPr>
                    </a:p>
                  </a:txBody>
                  <a:tcPr marL="68266" marR="68266" marT="0" marB="0"/>
                </a:tc>
                <a:tc gridSpan="2">
                  <a:txBody>
                    <a:bodyPr/>
                    <a:lstStyle/>
                    <a:p>
                      <a:pPr marL="0" marR="0" algn="r">
                        <a:spcBef>
                          <a:spcPts val="0"/>
                        </a:spcBef>
                        <a:spcAft>
                          <a:spcPts val="0"/>
                        </a:spcAft>
                      </a:pPr>
                      <a:r>
                        <a:rPr lang="en-US" sz="1600" dirty="0">
                          <a:effectLst/>
                        </a:rPr>
                        <a:t>3.4</a:t>
                      </a:r>
                      <a:endParaRPr lang="en-US" sz="2000" dirty="0">
                        <a:solidFill>
                          <a:srgbClr val="538135"/>
                        </a:solidFill>
                        <a:effectLst/>
                        <a:latin typeface="Times New Roman"/>
                        <a:ea typeface="Times New Roman"/>
                      </a:endParaRPr>
                    </a:p>
                  </a:txBody>
                  <a:tcPr marL="68266" marR="68266" marT="0" marB="0"/>
                </a:tc>
                <a:tc hMerge="1">
                  <a:txBody>
                    <a:bodyPr/>
                    <a:lstStyle/>
                    <a:p>
                      <a:endParaRPr lang="en-US"/>
                    </a:p>
                  </a:txBody>
                  <a:tcPr/>
                </a:tc>
              </a:tr>
              <a:tr h="186261">
                <a:tc>
                  <a:txBody>
                    <a:bodyPr/>
                    <a:lstStyle/>
                    <a:p>
                      <a:pPr marL="0" marR="0" algn="just">
                        <a:spcBef>
                          <a:spcPts val="0"/>
                        </a:spcBef>
                        <a:spcAft>
                          <a:spcPts val="0"/>
                        </a:spcAft>
                      </a:pPr>
                      <a:r>
                        <a:rPr lang="en-US" sz="1600">
                          <a:effectLst/>
                        </a:rPr>
                        <a:t>Low-Performing Group</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dirty="0">
                          <a:effectLst/>
                        </a:rPr>
                        <a:t>1.4</a:t>
                      </a:r>
                      <a:endParaRPr lang="en-US" sz="2000" dirty="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1.2</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1.0</a:t>
                      </a:r>
                      <a:endParaRPr lang="en-US" sz="2000">
                        <a:solidFill>
                          <a:srgbClr val="538135"/>
                        </a:solidFill>
                        <a:effectLst/>
                        <a:latin typeface="Times New Roman"/>
                        <a:ea typeface="Times New Roman"/>
                      </a:endParaRPr>
                    </a:p>
                  </a:txBody>
                  <a:tcPr marL="68266" marR="68266" marT="0" marB="0"/>
                </a:tc>
                <a:tc>
                  <a:txBody>
                    <a:bodyPr/>
                    <a:lstStyle/>
                    <a:p>
                      <a:pPr marL="0" marR="0" algn="r">
                        <a:spcBef>
                          <a:spcPts val="0"/>
                        </a:spcBef>
                        <a:spcAft>
                          <a:spcPts val="0"/>
                        </a:spcAft>
                      </a:pPr>
                      <a:r>
                        <a:rPr lang="en-US" sz="1600">
                          <a:effectLst/>
                        </a:rPr>
                        <a:t>1.0</a:t>
                      </a:r>
                      <a:endParaRPr lang="en-US" sz="2000">
                        <a:solidFill>
                          <a:srgbClr val="538135"/>
                        </a:solidFill>
                        <a:effectLst/>
                        <a:latin typeface="Times New Roman"/>
                        <a:ea typeface="Times New Roman"/>
                      </a:endParaRPr>
                    </a:p>
                  </a:txBody>
                  <a:tcPr marL="68266" marR="68266" marT="0" marB="0"/>
                </a:tc>
                <a:tc gridSpan="2">
                  <a:txBody>
                    <a:bodyPr/>
                    <a:lstStyle/>
                    <a:p>
                      <a:pPr marL="0" marR="0" algn="r">
                        <a:spcBef>
                          <a:spcPts val="0"/>
                        </a:spcBef>
                        <a:spcAft>
                          <a:spcPts val="0"/>
                        </a:spcAft>
                      </a:pPr>
                      <a:r>
                        <a:rPr lang="en-US" sz="1600" dirty="0">
                          <a:effectLst/>
                        </a:rPr>
                        <a:t>1.0</a:t>
                      </a:r>
                      <a:endParaRPr lang="en-US" sz="2000" dirty="0">
                        <a:solidFill>
                          <a:srgbClr val="538135"/>
                        </a:solidFill>
                        <a:effectLst/>
                        <a:latin typeface="Times New Roman"/>
                        <a:ea typeface="Times New Roman"/>
                      </a:endParaRPr>
                    </a:p>
                  </a:txBody>
                  <a:tcPr marL="68266" marR="68266" marT="0" marB="0"/>
                </a:tc>
                <a:tc hMerge="1">
                  <a:txBody>
                    <a:bodyPr/>
                    <a:lstStyle/>
                    <a:p>
                      <a:endParaRPr lang="en-US"/>
                    </a:p>
                  </a:txBody>
                  <a:tcPr/>
                </a:tc>
              </a:tr>
            </a:tbl>
          </a:graphicData>
        </a:graphic>
      </p:graphicFrame>
    </p:spTree>
    <p:extLst>
      <p:ext uri="{BB962C8B-B14F-4D97-AF65-F5344CB8AC3E}">
        <p14:creationId xmlns:p14="http://schemas.microsoft.com/office/powerpoint/2010/main" val="115544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and construction of the communication networks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36</a:t>
            </a:fld>
            <a:endParaRPr lang="en-US" dirty="0"/>
          </a:p>
        </p:txBody>
      </p:sp>
      <p:sp>
        <p:nvSpPr>
          <p:cNvPr id="5" name="Text Box 27"/>
          <p:cNvSpPr txBox="1"/>
          <p:nvPr/>
        </p:nvSpPr>
        <p:spPr>
          <a:xfrm>
            <a:off x="1861164" y="1722221"/>
            <a:ext cx="4221188" cy="3382043"/>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71600" indent="-1371600" algn="just">
              <a:spcBef>
                <a:spcPts val="0"/>
              </a:spcBef>
              <a:spcAft>
                <a:spcPts val="0"/>
              </a:spcAft>
            </a:pPr>
            <a:r>
              <a:rPr lang="en-US" i="1" dirty="0">
                <a:effectLst/>
                <a:latin typeface="Times New Roman"/>
                <a:ea typeface="Times New Roman"/>
              </a:rPr>
              <a:t>Student A: Where do we start?</a:t>
            </a:r>
            <a:endParaRPr lang="en-US" sz="2400" dirty="0">
              <a:latin typeface="Times New Roman"/>
              <a:ea typeface="Times New Roman"/>
            </a:endParaRPr>
          </a:p>
          <a:p>
            <a:pPr marL="571500" indent="-571500" algn="just">
              <a:spcBef>
                <a:spcPts val="0"/>
              </a:spcBef>
              <a:spcAft>
                <a:spcPts val="0"/>
              </a:spcAft>
            </a:pPr>
            <a:r>
              <a:rPr lang="en-US" i="1" dirty="0">
                <a:effectLst/>
                <a:latin typeface="Times New Roman"/>
                <a:ea typeface="Times New Roman"/>
              </a:rPr>
              <a:t>Student B: Kind of where we start.  And the best way to start is to list out the facts, and I would have to state that -- or we have already stated that 20 kilometers zone is how they quarantined off the area, and then --</a:t>
            </a:r>
            <a:endParaRPr lang="en-US" sz="2400" dirty="0">
              <a:latin typeface="Times New Roman"/>
              <a:ea typeface="Times New Roman"/>
            </a:endParaRPr>
          </a:p>
          <a:p>
            <a:pPr marL="571500" indent="-571500" algn="just">
              <a:spcBef>
                <a:spcPts val="0"/>
              </a:spcBef>
              <a:spcAft>
                <a:spcPts val="0"/>
              </a:spcAft>
            </a:pPr>
            <a:r>
              <a:rPr lang="en-US" i="1" dirty="0">
                <a:effectLst/>
                <a:latin typeface="Times New Roman"/>
                <a:ea typeface="Times New Roman"/>
              </a:rPr>
              <a:t>Student </a:t>
            </a:r>
            <a:r>
              <a:rPr lang="en-US" i="1" dirty="0" smtClean="0">
                <a:effectLst/>
                <a:latin typeface="Times New Roman"/>
                <a:ea typeface="Times New Roman"/>
              </a:rPr>
              <a:t>C: For </a:t>
            </a:r>
            <a:r>
              <a:rPr lang="en-US" i="1" dirty="0">
                <a:effectLst/>
                <a:latin typeface="Times New Roman"/>
                <a:ea typeface="Times New Roman"/>
              </a:rPr>
              <a:t>people.</a:t>
            </a:r>
            <a:endParaRPr lang="en-US" sz="2400" dirty="0">
              <a:latin typeface="Times New Roman"/>
              <a:ea typeface="Times New Roman"/>
            </a:endParaRPr>
          </a:p>
          <a:p>
            <a:pPr marL="457200" indent="-457200" algn="just">
              <a:spcBef>
                <a:spcPts val="0"/>
              </a:spcBef>
              <a:spcAft>
                <a:spcPts val="0"/>
              </a:spcAft>
            </a:pPr>
            <a:r>
              <a:rPr lang="en-US" i="1" dirty="0">
                <a:effectLst/>
                <a:latin typeface="Times New Roman"/>
                <a:ea typeface="Times New Roman"/>
              </a:rPr>
              <a:t>Student B: For people.  And then --</a:t>
            </a:r>
            <a:endParaRPr lang="en-US" sz="2400" dirty="0">
              <a:latin typeface="Times New Roman"/>
              <a:ea typeface="Times New Roman"/>
            </a:endParaRPr>
          </a:p>
          <a:p>
            <a:pPr marL="1371600" indent="-1371600" algn="just">
              <a:spcBef>
                <a:spcPts val="0"/>
              </a:spcBef>
              <a:spcAft>
                <a:spcPts val="0"/>
              </a:spcAft>
            </a:pPr>
            <a:r>
              <a:rPr lang="en-US" i="1" dirty="0">
                <a:effectLst/>
                <a:latin typeface="Times New Roman"/>
                <a:ea typeface="Times New Roman"/>
              </a:rPr>
              <a:t>Student C: And even more for food stock.</a:t>
            </a:r>
            <a:endParaRPr lang="en-US" sz="2400" dirty="0">
              <a:latin typeface="Times New Roman"/>
              <a:ea typeface="Times New Roman"/>
            </a:endParaRPr>
          </a:p>
        </p:txBody>
      </p:sp>
      <p:sp>
        <p:nvSpPr>
          <p:cNvPr id="6" name="Oval 5"/>
          <p:cNvSpPr/>
          <p:nvPr/>
        </p:nvSpPr>
        <p:spPr>
          <a:xfrm>
            <a:off x="7455089" y="1752120"/>
            <a:ext cx="573206" cy="50236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a:t>
            </a:r>
            <a:endParaRPr lang="en-US" dirty="0"/>
          </a:p>
        </p:txBody>
      </p:sp>
      <p:sp>
        <p:nvSpPr>
          <p:cNvPr id="7" name="Oval 6"/>
          <p:cNvSpPr/>
          <p:nvPr/>
        </p:nvSpPr>
        <p:spPr>
          <a:xfrm>
            <a:off x="8993876" y="1793063"/>
            <a:ext cx="573206" cy="50236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All</a:t>
            </a:r>
          </a:p>
        </p:txBody>
      </p:sp>
      <p:cxnSp>
        <p:nvCxnSpPr>
          <p:cNvPr id="9" name="Straight Arrow Connector 8"/>
          <p:cNvCxnSpPr>
            <a:stCxn id="6" idx="6"/>
            <a:endCxn id="7" idx="2"/>
          </p:cNvCxnSpPr>
          <p:nvPr/>
        </p:nvCxnSpPr>
        <p:spPr>
          <a:xfrm>
            <a:off x="8028296" y="2003303"/>
            <a:ext cx="965581" cy="40943"/>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a:off x="6726070" y="2240837"/>
            <a:ext cx="1015623" cy="1478179"/>
            <a:chOff x="5202069" y="2186244"/>
            <a:chExt cx="1015623" cy="1478179"/>
          </a:xfrm>
        </p:grpSpPr>
        <p:sp>
          <p:nvSpPr>
            <p:cNvPr id="10" name="Oval 9"/>
            <p:cNvSpPr/>
            <p:nvPr/>
          </p:nvSpPr>
          <p:spPr>
            <a:xfrm>
              <a:off x="5202069" y="3162058"/>
              <a:ext cx="573206" cy="50236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a:t>
              </a:r>
            </a:p>
          </p:txBody>
        </p:sp>
        <p:cxnSp>
          <p:nvCxnSpPr>
            <p:cNvPr id="11" name="Straight Arrow Connector 10"/>
            <p:cNvCxnSpPr>
              <a:stCxn id="10" idx="0"/>
              <a:endCxn id="6" idx="4"/>
            </p:cNvCxnSpPr>
            <p:nvPr/>
          </p:nvCxnSpPr>
          <p:spPr>
            <a:xfrm flipV="1">
              <a:off x="5488672" y="2186244"/>
              <a:ext cx="729020" cy="975814"/>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cxnSp>
        <p:nvCxnSpPr>
          <p:cNvPr id="21" name="Curved Connector 20"/>
          <p:cNvCxnSpPr>
            <a:stCxn id="10" idx="4"/>
            <a:endCxn id="14" idx="4"/>
          </p:cNvCxnSpPr>
          <p:nvPr/>
        </p:nvCxnSpPr>
        <p:spPr>
          <a:xfrm rot="16200000" flipH="1">
            <a:off x="7973135" y="2758552"/>
            <a:ext cx="3410" cy="1924337"/>
          </a:xfrm>
          <a:prstGeom prst="curvedConnector3">
            <a:avLst>
              <a:gd name="adj1" fmla="val 6803812"/>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4" name="Oval 13"/>
          <p:cNvSpPr/>
          <p:nvPr/>
        </p:nvSpPr>
        <p:spPr>
          <a:xfrm>
            <a:off x="8650406" y="3220061"/>
            <a:ext cx="573206" cy="50236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t>
            </a:r>
            <a:endParaRPr lang="en-US" dirty="0"/>
          </a:p>
        </p:txBody>
      </p:sp>
      <p:cxnSp>
        <p:nvCxnSpPr>
          <p:cNvPr id="26" name="Curved Connector 25"/>
          <p:cNvCxnSpPr>
            <a:stCxn id="14" idx="0"/>
            <a:endCxn id="10" idx="0"/>
          </p:cNvCxnSpPr>
          <p:nvPr/>
        </p:nvCxnSpPr>
        <p:spPr>
          <a:xfrm rot="16200000" flipV="1">
            <a:off x="7973136" y="2256187"/>
            <a:ext cx="3410" cy="1924337"/>
          </a:xfrm>
          <a:prstGeom prst="curvedConnector3">
            <a:avLst>
              <a:gd name="adj1" fmla="val 6803812"/>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29" name="Curved Connector 28"/>
          <p:cNvCxnSpPr>
            <a:stCxn id="14" idx="0"/>
            <a:endCxn id="10" idx="0"/>
          </p:cNvCxnSpPr>
          <p:nvPr/>
        </p:nvCxnSpPr>
        <p:spPr>
          <a:xfrm rot="16200000" flipV="1">
            <a:off x="7973136" y="2256187"/>
            <a:ext cx="3410" cy="1924337"/>
          </a:xfrm>
          <a:prstGeom prst="curvedConnector3">
            <a:avLst>
              <a:gd name="adj1" fmla="val 6803812"/>
            </a:avLst>
          </a:prstGeom>
          <a:ln w="57150">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948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t>
            </a:r>
            <a:r>
              <a:rPr lang="en-US" dirty="0" smtClean="0"/>
              <a:t>and </a:t>
            </a:r>
            <a:r>
              <a:rPr lang="en-US" dirty="0"/>
              <a:t>construction </a:t>
            </a:r>
            <a:r>
              <a:rPr lang="en-US" dirty="0" smtClean="0"/>
              <a:t>of the EPS co-occurrence networks</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37</a:t>
            </a:fld>
            <a:endParaRPr lang="en-US" dirty="0"/>
          </a:p>
        </p:txBody>
      </p:sp>
      <p:sp>
        <p:nvSpPr>
          <p:cNvPr id="7" name="Text Box 6"/>
          <p:cNvSpPr txBox="1"/>
          <p:nvPr/>
        </p:nvSpPr>
        <p:spPr>
          <a:xfrm>
            <a:off x="2056263" y="1459364"/>
            <a:ext cx="3916907" cy="4641180"/>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71600" indent="-1371600" algn="just">
              <a:spcBef>
                <a:spcPts val="0"/>
              </a:spcBef>
              <a:spcAft>
                <a:spcPts val="0"/>
              </a:spcAft>
            </a:pPr>
            <a:r>
              <a:rPr lang="en-US" i="1" u="sng" dirty="0">
                <a:effectLst/>
                <a:latin typeface="Times New Roman"/>
                <a:ea typeface="Times New Roman"/>
              </a:rPr>
              <a:t>Example 1</a:t>
            </a:r>
            <a:endParaRPr lang="en-US" sz="2400" dirty="0">
              <a:latin typeface="Times New Roman"/>
              <a:ea typeface="Times New Roman"/>
            </a:endParaRPr>
          </a:p>
          <a:p>
            <a:pPr marL="457200" indent="-457200" algn="just">
              <a:spcBef>
                <a:spcPts val="0"/>
              </a:spcBef>
              <a:spcAft>
                <a:spcPts val="0"/>
              </a:spcAft>
            </a:pPr>
            <a:r>
              <a:rPr lang="en-US" i="1" dirty="0">
                <a:effectLst/>
                <a:latin typeface="Times New Roman"/>
                <a:ea typeface="Times New Roman"/>
              </a:rPr>
              <a:t>Student: We couldn’t -- their big problem is that they couldn’t -- there wasn’t any cooling or ventilation, which was something they should have foreseen or had.</a:t>
            </a:r>
            <a:endParaRPr lang="en-US" sz="2400" dirty="0">
              <a:latin typeface="Times New Roman"/>
              <a:ea typeface="Times New Roman"/>
            </a:endParaRPr>
          </a:p>
          <a:p>
            <a:pPr algn="just">
              <a:spcBef>
                <a:spcPts val="0"/>
              </a:spcBef>
              <a:spcAft>
                <a:spcPts val="0"/>
              </a:spcAft>
            </a:pPr>
            <a:r>
              <a:rPr lang="en-US" i="1" u="sng" dirty="0">
                <a:effectLst/>
                <a:latin typeface="Times New Roman"/>
                <a:ea typeface="Times New Roman"/>
              </a:rPr>
              <a:t>Example 2</a:t>
            </a:r>
            <a:endParaRPr lang="en-US" sz="2400" dirty="0">
              <a:latin typeface="Times New Roman"/>
              <a:ea typeface="Times New Roman"/>
            </a:endParaRPr>
          </a:p>
          <a:p>
            <a:pPr marL="457200" indent="-457200" algn="just">
              <a:spcBef>
                <a:spcPts val="0"/>
              </a:spcBef>
              <a:spcAft>
                <a:spcPts val="0"/>
              </a:spcAft>
            </a:pPr>
            <a:r>
              <a:rPr lang="en-US" dirty="0">
                <a:effectLst/>
                <a:latin typeface="Times New Roman"/>
                <a:ea typeface="Times New Roman"/>
              </a:rPr>
              <a:t>Student: </a:t>
            </a:r>
            <a:r>
              <a:rPr lang="en-US" i="1" dirty="0">
                <a:effectLst/>
                <a:latin typeface="Times New Roman"/>
                <a:ea typeface="Times New Roman"/>
              </a:rPr>
              <a:t>That’s true.  But it could be -- it could go to the extent that there could be even like international organizations contributing to this just because of how severe the situation is.  So we could go ahead with the assumption that we have a huge pool of money to pull from.</a:t>
            </a:r>
            <a:endParaRPr lang="en-US" sz="2400" dirty="0">
              <a:latin typeface="Times New Roman"/>
              <a:ea typeface="Times New Roman"/>
            </a:endParaRPr>
          </a:p>
          <a:p>
            <a:pPr algn="just">
              <a:spcBef>
                <a:spcPts val="0"/>
              </a:spcBef>
              <a:spcAft>
                <a:spcPts val="0"/>
              </a:spcAft>
            </a:pPr>
            <a:r>
              <a:rPr lang="en-US" i="1" dirty="0">
                <a:effectLst/>
                <a:ea typeface="Times New Roman"/>
              </a:rPr>
              <a:t> </a:t>
            </a:r>
            <a:endParaRPr lang="en-US" sz="2400" dirty="0">
              <a:latin typeface="Times New Roman"/>
              <a:ea typeface="Times New Roman"/>
            </a:endParaRPr>
          </a:p>
        </p:txBody>
      </p:sp>
      <p:sp>
        <p:nvSpPr>
          <p:cNvPr id="8" name="Oval 7"/>
          <p:cNvSpPr/>
          <p:nvPr/>
        </p:nvSpPr>
        <p:spPr>
          <a:xfrm>
            <a:off x="7410544" y="1941549"/>
            <a:ext cx="1501254" cy="1306577"/>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a:t>ProblemID</a:t>
            </a:r>
            <a:r>
              <a:rPr lang="en-US" sz="1600" dirty="0"/>
              <a:t> (3f)</a:t>
            </a:r>
          </a:p>
        </p:txBody>
      </p:sp>
      <p:sp>
        <p:nvSpPr>
          <p:cNvPr id="9" name="Oval 8"/>
          <p:cNvSpPr/>
          <p:nvPr/>
        </p:nvSpPr>
        <p:spPr>
          <a:xfrm>
            <a:off x="6190939" y="3931940"/>
            <a:ext cx="1500301" cy="1314547"/>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Impact (3h</a:t>
            </a:r>
            <a:r>
              <a:rPr lang="en-US" dirty="0" smtClean="0"/>
              <a:t>)</a:t>
            </a:r>
            <a:endParaRPr lang="en-US" dirty="0"/>
          </a:p>
        </p:txBody>
      </p:sp>
      <p:sp>
        <p:nvSpPr>
          <p:cNvPr id="10" name="Oval 9"/>
          <p:cNvSpPr/>
          <p:nvPr/>
        </p:nvSpPr>
        <p:spPr>
          <a:xfrm>
            <a:off x="8702721" y="3919730"/>
            <a:ext cx="1479838" cy="1321012"/>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NonTech</a:t>
            </a:r>
            <a:endParaRPr lang="en-US" dirty="0" smtClean="0"/>
          </a:p>
          <a:p>
            <a:pPr algn="ctr"/>
            <a:r>
              <a:rPr lang="en-US" dirty="0" smtClean="0"/>
              <a:t>Issue </a:t>
            </a:r>
            <a:r>
              <a:rPr lang="en-US" dirty="0"/>
              <a:t>(3j)</a:t>
            </a:r>
          </a:p>
        </p:txBody>
      </p:sp>
      <p:cxnSp>
        <p:nvCxnSpPr>
          <p:cNvPr id="12" name="Straight Connector 11"/>
          <p:cNvCxnSpPr>
            <a:stCxn id="9" idx="6"/>
            <a:endCxn id="10" idx="2"/>
          </p:cNvCxnSpPr>
          <p:nvPr/>
        </p:nvCxnSpPr>
        <p:spPr>
          <a:xfrm flipV="1">
            <a:off x="7691239" y="4580237"/>
            <a:ext cx="1011482" cy="8977"/>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8940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for high group and low group</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38</a:t>
            </a:fld>
            <a:endParaRPr lang="en-US" dirty="0"/>
          </a:p>
        </p:txBody>
      </p:sp>
      <p:grpSp>
        <p:nvGrpSpPr>
          <p:cNvPr id="24" name="Group 23"/>
          <p:cNvGrpSpPr/>
          <p:nvPr/>
        </p:nvGrpSpPr>
        <p:grpSpPr>
          <a:xfrm>
            <a:off x="2278368" y="1486559"/>
            <a:ext cx="7690341" cy="1942287"/>
            <a:chOff x="754367" y="1486558"/>
            <a:chExt cx="7690341" cy="1942287"/>
          </a:xfrm>
        </p:grpSpPr>
        <p:pic>
          <p:nvPicPr>
            <p:cNvPr id="8" name="Picture 7"/>
            <p:cNvPicPr/>
            <p:nvPr/>
          </p:nvPicPr>
          <p:blipFill rotWithShape="1">
            <a:blip r:embed="rId2"/>
            <a:srcRect l="26965" t="18621" r="13588" b="22989"/>
            <a:stretch/>
          </p:blipFill>
          <p:spPr bwMode="auto">
            <a:xfrm>
              <a:off x="754367" y="1645988"/>
              <a:ext cx="1611987" cy="1382286"/>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25266" t="19311" r="13588" b="23219"/>
            <a:stretch/>
          </p:blipFill>
          <p:spPr bwMode="auto">
            <a:xfrm>
              <a:off x="2773667" y="1592647"/>
              <a:ext cx="1773745" cy="1451671"/>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26327" t="18851" r="14650" b="20919"/>
            <a:stretch/>
          </p:blipFill>
          <p:spPr bwMode="auto">
            <a:xfrm>
              <a:off x="4823787" y="1531687"/>
              <a:ext cx="1414283" cy="152105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19109" t="18162" r="10827" b="21149"/>
            <a:stretch/>
          </p:blipFill>
          <p:spPr bwMode="auto">
            <a:xfrm>
              <a:off x="6347448" y="1486558"/>
              <a:ext cx="2097260" cy="1529728"/>
            </a:xfrm>
            <a:prstGeom prst="rect">
              <a:avLst/>
            </a:prstGeom>
            <a:ln>
              <a:noFill/>
            </a:ln>
            <a:extLst>
              <a:ext uri="{53640926-AAD7-44D8-BBD7-CCE9431645EC}">
                <a14:shadowObscured xmlns:a14="http://schemas.microsoft.com/office/drawing/2010/main"/>
              </a:ext>
            </a:extLst>
          </p:spPr>
        </p:pic>
        <p:sp>
          <p:nvSpPr>
            <p:cNvPr id="16" name="Text Box 5"/>
            <p:cNvSpPr txBox="1"/>
            <p:nvPr/>
          </p:nvSpPr>
          <p:spPr>
            <a:xfrm>
              <a:off x="795348" y="3114448"/>
              <a:ext cx="1246882" cy="3143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(T1)</a:t>
              </a:r>
            </a:p>
          </p:txBody>
        </p:sp>
        <p:sp>
          <p:nvSpPr>
            <p:cNvPr id="17" name="Text Box 5"/>
            <p:cNvSpPr txBox="1"/>
            <p:nvPr/>
          </p:nvSpPr>
          <p:spPr>
            <a:xfrm>
              <a:off x="2842248" y="3084558"/>
              <a:ext cx="1246882"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(T2)</a:t>
              </a:r>
              <a:endParaRPr lang="en-US" sz="1200" dirty="0">
                <a:latin typeface="Arial Unicode MS" panose="020B0604020202020204" pitchFamily="34" charset="-128"/>
                <a:ea typeface="Arial Unicode MS" panose="020B0604020202020204" pitchFamily="34" charset="-128"/>
              </a:endParaRPr>
            </a:p>
          </p:txBody>
        </p:sp>
        <p:sp>
          <p:nvSpPr>
            <p:cNvPr id="18" name="Text Box 5"/>
            <p:cNvSpPr txBox="1"/>
            <p:nvPr/>
          </p:nvSpPr>
          <p:spPr>
            <a:xfrm>
              <a:off x="5017123" y="3075078"/>
              <a:ext cx="1246882"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(T3)</a:t>
              </a:r>
              <a:endParaRPr lang="en-US" sz="1200" dirty="0">
                <a:latin typeface="Arial Unicode MS" panose="020B0604020202020204" pitchFamily="34" charset="-128"/>
                <a:ea typeface="Arial Unicode MS" panose="020B0604020202020204" pitchFamily="34" charset="-128"/>
              </a:endParaRPr>
            </a:p>
          </p:txBody>
        </p:sp>
        <p:sp>
          <p:nvSpPr>
            <p:cNvPr id="19" name="Text Box 5"/>
            <p:cNvSpPr txBox="1"/>
            <p:nvPr/>
          </p:nvSpPr>
          <p:spPr>
            <a:xfrm>
              <a:off x="6758928" y="3041718"/>
              <a:ext cx="1529210"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(Overall)</a:t>
              </a:r>
              <a:endParaRPr lang="en-US" sz="1200" dirty="0">
                <a:latin typeface="Arial Unicode MS" panose="020B0604020202020204" pitchFamily="34" charset="-128"/>
                <a:ea typeface="Arial Unicode MS" panose="020B0604020202020204" pitchFamily="34" charset="-128"/>
              </a:endParaRPr>
            </a:p>
          </p:txBody>
        </p:sp>
      </p:grpSp>
      <p:grpSp>
        <p:nvGrpSpPr>
          <p:cNvPr id="25" name="Group 24"/>
          <p:cNvGrpSpPr/>
          <p:nvPr/>
        </p:nvGrpSpPr>
        <p:grpSpPr>
          <a:xfrm>
            <a:off x="2369808" y="3428980"/>
            <a:ext cx="7531635" cy="1864935"/>
            <a:chOff x="845807" y="4125027"/>
            <a:chExt cx="7531635" cy="1864935"/>
          </a:xfrm>
        </p:grpSpPr>
        <p:pic>
          <p:nvPicPr>
            <p:cNvPr id="12" name="Picture 11"/>
            <p:cNvPicPr/>
            <p:nvPr/>
          </p:nvPicPr>
          <p:blipFill rotWithShape="1">
            <a:blip r:embed="rId6"/>
            <a:srcRect l="25053" t="19081" r="11677" b="23218"/>
            <a:stretch/>
          </p:blipFill>
          <p:spPr bwMode="auto">
            <a:xfrm>
              <a:off x="845808" y="4313668"/>
              <a:ext cx="1728812" cy="123696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7"/>
            <a:srcRect l="25265" t="19311" r="13376" b="22989"/>
            <a:stretch/>
          </p:blipFill>
          <p:spPr bwMode="auto">
            <a:xfrm>
              <a:off x="2791447" y="4282167"/>
              <a:ext cx="1603001" cy="12728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8"/>
            <a:srcRect l="25266" t="18851" r="12951" b="23218"/>
            <a:stretch/>
          </p:blipFill>
          <p:spPr bwMode="auto">
            <a:xfrm>
              <a:off x="4803127" y="4266927"/>
              <a:ext cx="1504149" cy="129016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9"/>
            <a:srcRect l="22081" t="18162" r="13163" b="21838"/>
            <a:stretch/>
          </p:blipFill>
          <p:spPr bwMode="auto">
            <a:xfrm>
              <a:off x="6758927" y="4125027"/>
              <a:ext cx="1611987" cy="1451671"/>
            </a:xfrm>
            <a:prstGeom prst="rect">
              <a:avLst/>
            </a:prstGeom>
            <a:ln>
              <a:noFill/>
            </a:ln>
            <a:extLst>
              <a:ext uri="{53640926-AAD7-44D8-BBD7-CCE9431645EC}">
                <a14:shadowObscured xmlns:a14="http://schemas.microsoft.com/office/drawing/2010/main"/>
              </a:ext>
            </a:extLst>
          </p:spPr>
        </p:pic>
        <p:sp>
          <p:nvSpPr>
            <p:cNvPr id="20" name="Text Box 5"/>
            <p:cNvSpPr txBox="1"/>
            <p:nvPr/>
          </p:nvSpPr>
          <p:spPr>
            <a:xfrm>
              <a:off x="845807" y="5659188"/>
              <a:ext cx="1222169"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a:latin typeface="Times New Roman" panose="02020603050405020304" pitchFamily="18" charset="0"/>
                  <a:ea typeface="Times New Roman" panose="02020603050405020304" pitchFamily="18" charset="0"/>
                </a:rPr>
                <a:t>Low Group (T1)</a:t>
              </a:r>
              <a:endParaRPr lang="en-US" sz="1200">
                <a:latin typeface="Arial Unicode MS" panose="020B0604020202020204" pitchFamily="34" charset="-128"/>
                <a:ea typeface="Arial Unicode MS" panose="020B0604020202020204" pitchFamily="34" charset="-128"/>
              </a:endParaRPr>
            </a:p>
          </p:txBody>
        </p:sp>
        <p:sp>
          <p:nvSpPr>
            <p:cNvPr id="21" name="Text Box 5"/>
            <p:cNvSpPr txBox="1"/>
            <p:nvPr/>
          </p:nvSpPr>
          <p:spPr>
            <a:xfrm>
              <a:off x="2791447" y="5671548"/>
              <a:ext cx="1222169"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a:latin typeface="Times New Roman" panose="02020603050405020304" pitchFamily="18" charset="0"/>
                  <a:ea typeface="Times New Roman" panose="02020603050405020304" pitchFamily="18" charset="0"/>
                </a:rPr>
                <a:t>Low Group (T2)</a:t>
              </a:r>
              <a:endParaRPr lang="en-US" sz="1200">
                <a:latin typeface="Arial Unicode MS" panose="020B0604020202020204" pitchFamily="34" charset="-128"/>
                <a:ea typeface="Arial Unicode MS" panose="020B0604020202020204" pitchFamily="34" charset="-128"/>
              </a:endParaRPr>
            </a:p>
          </p:txBody>
        </p:sp>
        <p:sp>
          <p:nvSpPr>
            <p:cNvPr id="22" name="Text Box 5"/>
            <p:cNvSpPr txBox="1"/>
            <p:nvPr/>
          </p:nvSpPr>
          <p:spPr>
            <a:xfrm>
              <a:off x="5008867" y="5676288"/>
              <a:ext cx="1222169"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(T3)</a:t>
              </a:r>
              <a:endParaRPr lang="en-US" sz="1200" dirty="0">
                <a:latin typeface="Arial Unicode MS" panose="020B0604020202020204" pitchFamily="34" charset="-128"/>
                <a:ea typeface="Arial Unicode MS" panose="020B0604020202020204" pitchFamily="34" charset="-128"/>
              </a:endParaRPr>
            </a:p>
          </p:txBody>
        </p:sp>
        <p:sp>
          <p:nvSpPr>
            <p:cNvPr id="23" name="Text Box 5"/>
            <p:cNvSpPr txBox="1"/>
            <p:nvPr/>
          </p:nvSpPr>
          <p:spPr>
            <a:xfrm>
              <a:off x="6872945" y="5654448"/>
              <a:ext cx="1504497" cy="3136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(Overall)</a:t>
              </a:r>
              <a:endParaRPr lang="en-US" sz="1200" dirty="0">
                <a:latin typeface="Arial Unicode MS" panose="020B0604020202020204" pitchFamily="34" charset="-128"/>
                <a:ea typeface="Arial Unicode MS" panose="020B0604020202020204" pitchFamily="34" charset="-128"/>
              </a:endParaRPr>
            </a:p>
          </p:txBody>
        </p:sp>
      </p:grpSp>
      <p:sp>
        <p:nvSpPr>
          <p:cNvPr id="26" name="TextBox 25"/>
          <p:cNvSpPr txBox="1"/>
          <p:nvPr/>
        </p:nvSpPr>
        <p:spPr>
          <a:xfrm>
            <a:off x="2138986" y="5285264"/>
            <a:ext cx="776868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High </a:t>
            </a:r>
            <a:r>
              <a:rPr lang="en-US" dirty="0"/>
              <a:t>Group </a:t>
            </a:r>
            <a:r>
              <a:rPr lang="en-US" dirty="0" smtClean="0"/>
              <a:t>had denser communication networks than the </a:t>
            </a:r>
            <a:r>
              <a:rPr lang="en-US" dirty="0"/>
              <a:t>Low </a:t>
            </a:r>
            <a:r>
              <a:rPr lang="en-US" dirty="0" smtClean="0"/>
              <a:t>Group.</a:t>
            </a:r>
          </a:p>
          <a:p>
            <a:pPr marL="285750" indent="-285750">
              <a:buFont typeface="Arial" panose="020B0604020202020204" pitchFamily="34" charset="0"/>
              <a:buChar char="•"/>
            </a:pPr>
            <a:r>
              <a:rPr lang="en-US" dirty="0" smtClean="0"/>
              <a:t>The </a:t>
            </a:r>
            <a:r>
              <a:rPr lang="en-US" dirty="0"/>
              <a:t>communication in the Low Group was dominated by a subset of </a:t>
            </a:r>
            <a:r>
              <a:rPr lang="en-US" dirty="0" smtClean="0"/>
              <a:t>students.</a:t>
            </a:r>
          </a:p>
          <a:p>
            <a:pPr marL="285750" indent="-285750">
              <a:buFont typeface="Arial" panose="020B0604020202020204" pitchFamily="34" charset="0"/>
              <a:buChar char="•"/>
            </a:pPr>
            <a:r>
              <a:rPr lang="en-US" dirty="0" smtClean="0"/>
              <a:t>None </a:t>
            </a:r>
            <a:r>
              <a:rPr lang="en-US" dirty="0"/>
              <a:t>of the students in the Low Group spoke to the whole group (All) during T2 and </a:t>
            </a:r>
            <a:r>
              <a:rPr lang="en-US" dirty="0" smtClean="0"/>
              <a:t>T3.</a:t>
            </a:r>
            <a:endParaRPr lang="en-US" dirty="0"/>
          </a:p>
        </p:txBody>
      </p:sp>
    </p:spTree>
    <p:extLst>
      <p:ext uri="{BB962C8B-B14F-4D97-AF65-F5344CB8AC3E}">
        <p14:creationId xmlns:p14="http://schemas.microsoft.com/office/powerpoint/2010/main" val="19226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
            </a:r>
            <a:r>
              <a:rPr lang="en-US" dirty="0" smtClean="0"/>
              <a:t>statistics on communication networks</a:t>
            </a:r>
            <a:endParaRPr lang="en-US" dirty="0"/>
          </a:p>
        </p:txBody>
      </p:sp>
      <p:graphicFrame>
        <p:nvGraphicFramePr>
          <p:cNvPr id="11" name="Content Placeholder 10"/>
          <p:cNvGraphicFramePr>
            <a:graphicFrameLocks noGrp="1"/>
          </p:cNvGraphicFramePr>
          <p:nvPr>
            <p:ph idx="1"/>
            <p:extLst/>
          </p:nvPr>
        </p:nvGraphicFramePr>
        <p:xfrm>
          <a:off x="1886172" y="1575994"/>
          <a:ext cx="8416396" cy="3646665"/>
        </p:xfrm>
        <a:graphic>
          <a:graphicData uri="http://schemas.openxmlformats.org/drawingml/2006/table">
            <a:tbl>
              <a:tblPr firstRow="1" firstCol="1" bandRow="1">
                <a:tableStyleId>{3B4B98B0-60AC-42C2-AFA5-B58CD77FA1E5}</a:tableStyleId>
              </a:tblPr>
              <a:tblGrid>
                <a:gridCol w="1624002"/>
                <a:gridCol w="426232"/>
                <a:gridCol w="790382"/>
                <a:gridCol w="923196"/>
                <a:gridCol w="825120"/>
                <a:gridCol w="1032933"/>
                <a:gridCol w="1075267"/>
                <a:gridCol w="872067"/>
                <a:gridCol w="847197"/>
              </a:tblGrid>
              <a:tr h="643529">
                <a:tc>
                  <a:txBody>
                    <a:bodyPr/>
                    <a:lstStyle/>
                    <a:p>
                      <a:endParaRPr lang="en-US" sz="1200" dirty="0">
                        <a:solidFill>
                          <a:srgbClr val="538135"/>
                        </a:solidFill>
                        <a:effectLst/>
                        <a:latin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Size</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Weighted </a:t>
                      </a:r>
                    </a:p>
                    <a:p>
                      <a:pPr marL="0" marR="0">
                        <a:spcBef>
                          <a:spcPts val="0"/>
                        </a:spcBef>
                        <a:spcAft>
                          <a:spcPts val="0"/>
                        </a:spcAft>
                      </a:pPr>
                      <a:r>
                        <a:rPr lang="en-US" sz="1200" dirty="0">
                          <a:effectLst/>
                        </a:rPr>
                        <a:t>Density</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Max Indegree</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Max Outdegree</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Centralization </a:t>
                      </a:r>
                    </a:p>
                    <a:p>
                      <a:pPr marL="0" marR="0">
                        <a:spcBef>
                          <a:spcPts val="0"/>
                        </a:spcBef>
                        <a:spcAft>
                          <a:spcPts val="0"/>
                        </a:spcAft>
                      </a:pPr>
                      <a:r>
                        <a:rPr lang="en-US" sz="1200" dirty="0">
                          <a:effectLst/>
                        </a:rPr>
                        <a:t>(Indegree)</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Centralization </a:t>
                      </a:r>
                    </a:p>
                    <a:p>
                      <a:pPr marL="0" marR="0">
                        <a:spcBef>
                          <a:spcPts val="0"/>
                        </a:spcBef>
                        <a:spcAft>
                          <a:spcPts val="0"/>
                        </a:spcAft>
                      </a:pPr>
                      <a:r>
                        <a:rPr lang="en-US" sz="1200" dirty="0">
                          <a:effectLst/>
                        </a:rPr>
                        <a:t>(Outdegree)</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Reciprocity</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200" dirty="0">
                          <a:effectLst/>
                        </a:rPr>
                        <a:t>Transitivity</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High Group (T1)</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6</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3.63</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5.00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4.00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0.52</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0.28</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0.55</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1.00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High Group (T2)</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6</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3.63</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4.00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4.00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0.32</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0.32</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0.60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1.00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High Group (T3)</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6</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3.57</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5.00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4.00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0.56</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0.32</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0.45</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0.94</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dirty="0">
                          <a:effectLst/>
                        </a:rPr>
                        <a:t>High Group (Overall)</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6</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10.83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5.00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4.00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0.52</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0.28</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0.55</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1.00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Low Group (T1)</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7</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0.95</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3.00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4.00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0.28</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0.47</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0.22</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0.43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Low Group (T2)</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7</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0.93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2.00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2.00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0.28</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0.28</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1.00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a:effectLst/>
                        </a:rPr>
                        <a:t>Low Group (T3)</a:t>
                      </a:r>
                      <a:endParaRPr lang="en-US" sz="12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7</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0.93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3.00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3.00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0.36</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0.36</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0.60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0.38</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r h="375392">
                <a:tc>
                  <a:txBody>
                    <a:bodyPr/>
                    <a:lstStyle/>
                    <a:p>
                      <a:pPr marL="0" marR="0">
                        <a:spcBef>
                          <a:spcPts val="0"/>
                        </a:spcBef>
                        <a:spcAft>
                          <a:spcPts val="0"/>
                        </a:spcAft>
                      </a:pPr>
                      <a:r>
                        <a:rPr lang="en-US" sz="1200" dirty="0">
                          <a:effectLst/>
                        </a:rPr>
                        <a:t>Low Group (Overall)</a:t>
                      </a:r>
                      <a:endParaRPr lang="en-US" sz="12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7</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2.81</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4.00</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5.00</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0.53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a:effectLst/>
                        </a:rPr>
                        <a:t>0.33</a:t>
                      </a:r>
                      <a:endParaRPr lang="en-US" sz="140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c>
                  <a:txBody>
                    <a:bodyPr/>
                    <a:lstStyle/>
                    <a:p>
                      <a:pPr marL="0" marR="0">
                        <a:spcBef>
                          <a:spcPts val="0"/>
                        </a:spcBef>
                        <a:spcAft>
                          <a:spcPts val="0"/>
                        </a:spcAft>
                      </a:pPr>
                      <a:r>
                        <a:rPr lang="en-US" sz="1400" dirty="0">
                          <a:effectLst/>
                        </a:rPr>
                        <a:t>0.55</a:t>
                      </a:r>
                      <a:endParaRPr lang="en-US" sz="1400" dirty="0">
                        <a:solidFill>
                          <a:srgbClr val="538135"/>
                        </a:solidFill>
                        <a:effectLst/>
                        <a:latin typeface="Times New Roman" panose="02020603050405020304" pitchFamily="18" charset="0"/>
                        <a:ea typeface="Times New Roman" panose="02020603050405020304" pitchFamily="18" charset="0"/>
                      </a:endParaRPr>
                    </a:p>
                  </a:txBody>
                  <a:tcPr marL="68429" marR="68429" marT="0" marB="0" anchor="ctr"/>
                </a:tc>
              </a:tr>
            </a:tbl>
          </a:graphicData>
        </a:graphic>
      </p:graphicFrame>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39</a:t>
            </a:fld>
            <a:endParaRPr lang="en-US" dirty="0"/>
          </a:p>
        </p:txBody>
      </p:sp>
      <p:sp>
        <p:nvSpPr>
          <p:cNvPr id="3" name="Rounded Rectangle 2"/>
          <p:cNvSpPr/>
          <p:nvPr/>
        </p:nvSpPr>
        <p:spPr>
          <a:xfrm>
            <a:off x="3939654" y="1569494"/>
            <a:ext cx="750627" cy="3643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38986" y="5367152"/>
            <a:ext cx="776868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High </a:t>
            </a:r>
            <a:r>
              <a:rPr lang="en-US" dirty="0"/>
              <a:t>Group </a:t>
            </a:r>
            <a:r>
              <a:rPr lang="en-US" dirty="0" smtClean="0"/>
              <a:t>had denser communication networks than the </a:t>
            </a:r>
            <a:r>
              <a:rPr lang="en-US" dirty="0"/>
              <a:t>Low </a:t>
            </a:r>
            <a:r>
              <a:rPr lang="en-US" dirty="0" smtClean="0"/>
              <a:t>Group.</a:t>
            </a:r>
          </a:p>
          <a:p>
            <a:pPr marL="285750" indent="-285750">
              <a:buFont typeface="Arial" panose="020B0604020202020204" pitchFamily="34" charset="0"/>
              <a:buChar char="•"/>
            </a:pPr>
            <a:r>
              <a:rPr lang="en-US" dirty="0" smtClean="0"/>
              <a:t>The </a:t>
            </a:r>
            <a:r>
              <a:rPr lang="en-US" dirty="0"/>
              <a:t>communication in the Low Group was dominated by a subset of </a:t>
            </a:r>
            <a:r>
              <a:rPr lang="en-US" dirty="0" smtClean="0"/>
              <a:t>students.</a:t>
            </a:r>
          </a:p>
          <a:p>
            <a:pPr marL="285750" indent="-285750">
              <a:buFont typeface="Arial" panose="020B0604020202020204" pitchFamily="34" charset="0"/>
              <a:buChar char="•"/>
            </a:pPr>
            <a:r>
              <a:rPr lang="en-US" dirty="0" smtClean="0"/>
              <a:t>None </a:t>
            </a:r>
            <a:r>
              <a:rPr lang="en-US" dirty="0"/>
              <a:t>of the students in the Low Group spoke to the whole group (All) during T2 and </a:t>
            </a:r>
            <a:r>
              <a:rPr lang="en-US" dirty="0" smtClean="0"/>
              <a:t>T3.</a:t>
            </a:r>
            <a:endParaRPr lang="en-US" dirty="0"/>
          </a:p>
        </p:txBody>
      </p:sp>
      <p:sp>
        <p:nvSpPr>
          <p:cNvPr id="9" name="Rounded Rectangle 8"/>
          <p:cNvSpPr/>
          <p:nvPr/>
        </p:nvSpPr>
        <p:spPr>
          <a:xfrm>
            <a:off x="9401033" y="1558122"/>
            <a:ext cx="884831" cy="3643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513694" y="1546750"/>
            <a:ext cx="3038903" cy="3643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Text Placeholder 3"/>
          <p:cNvSpPr>
            <a:spLocks noGrp="1"/>
          </p:cNvSpPr>
          <p:nvPr>
            <p:ph idx="1"/>
          </p:nvPr>
        </p:nvSpPr>
        <p:spPr>
          <a:prstGeom prst="rect">
            <a:avLst/>
          </a:prstGeom>
        </p:spPr>
        <p:txBody>
          <a:bodyPr>
            <a:normAutofit/>
          </a:bodyPr>
          <a:lstStyle/>
          <a:p>
            <a:pPr marL="342900" lvl="1" indent="-342900">
              <a:buFont typeface="Arial" charset="0"/>
              <a:buChar char="•"/>
            </a:pPr>
            <a:r>
              <a:rPr lang="en-US" sz="3200" dirty="0"/>
              <a:t>Understanding student cognitive processes during assessments</a:t>
            </a:r>
          </a:p>
          <a:p>
            <a:pPr marL="800100" lvl="2" indent="-342900">
              <a:buFont typeface="Arial" charset="0"/>
              <a:buChar char="•"/>
            </a:pPr>
            <a:r>
              <a:rPr lang="en-US" sz="3000" dirty="0"/>
              <a:t>How do students solve problems differently?</a:t>
            </a:r>
          </a:p>
          <a:p>
            <a:pPr marL="800100" lvl="2" indent="-342900">
              <a:buFont typeface="Arial" charset="0"/>
              <a:buChar char="•"/>
            </a:pPr>
            <a:r>
              <a:rPr lang="en-US" sz="3000" dirty="0"/>
              <a:t>How do response processes vary as a function of students’ mastery of related knowledge?</a:t>
            </a:r>
          </a:p>
          <a:p>
            <a:pPr marL="342900" lvl="1" indent="-342900">
              <a:buFont typeface="Arial" charset="0"/>
              <a:buChar char="•"/>
            </a:pPr>
            <a:r>
              <a:rPr lang="en-US" sz="3200" b="1" dirty="0"/>
              <a:t>How can SNA be useful in understanding learning and problem solving?</a:t>
            </a:r>
          </a:p>
          <a:p>
            <a:pPr marL="342900" lvl="1" indent="-342900">
              <a:buFont typeface="Arial" charset="0"/>
              <a:buChar char="•"/>
            </a:pPr>
            <a:endParaRPr lang="en-US" sz="3200" dirty="0"/>
          </a:p>
        </p:txBody>
      </p:sp>
      <p:sp>
        <p:nvSpPr>
          <p:cNvPr id="5" name="Slide Number Placeholder 4"/>
          <p:cNvSpPr>
            <a:spLocks noGrp="1"/>
          </p:cNvSpPr>
          <p:nvPr>
            <p:ph type="sldNum" sz="quarter" idx="10"/>
          </p:nvPr>
        </p:nvSpPr>
        <p:spPr>
          <a:prstGeom prst="rect">
            <a:avLst/>
          </a:prstGeom>
        </p:spPr>
        <p:txBody>
          <a:bodyPr/>
          <a:lstStyle/>
          <a:p>
            <a:pPr>
              <a:defRPr/>
            </a:pPr>
            <a:fld id="{20169860-7434-4443-9030-A467C3E92756}" type="slidenum">
              <a:rPr lang="en-US" smtClean="0"/>
              <a:pPr>
                <a:defRPr/>
              </a:pPr>
              <a:t>4</a:t>
            </a:fld>
            <a:endParaRPr lang="en-US" dirty="0"/>
          </a:p>
        </p:txBody>
      </p:sp>
    </p:spTree>
    <p:extLst>
      <p:ext uri="{BB962C8B-B14F-4D97-AF65-F5344CB8AC3E}">
        <p14:creationId xmlns:p14="http://schemas.microsoft.com/office/powerpoint/2010/main" val="683466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Engineering professional skills networks for high group and low group</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40</a:t>
            </a:fld>
            <a:endParaRPr lang="en-US" dirty="0"/>
          </a:p>
        </p:txBody>
      </p:sp>
      <p:grpSp>
        <p:nvGrpSpPr>
          <p:cNvPr id="24" name="Group 23"/>
          <p:cNvGrpSpPr/>
          <p:nvPr/>
        </p:nvGrpSpPr>
        <p:grpSpPr>
          <a:xfrm>
            <a:off x="2092325" y="1257582"/>
            <a:ext cx="7775292" cy="1940958"/>
            <a:chOff x="568325" y="1284878"/>
            <a:chExt cx="7775292" cy="1940958"/>
          </a:xfrm>
        </p:grpSpPr>
        <p:pic>
          <p:nvPicPr>
            <p:cNvPr id="19" name="Picture 18"/>
            <p:cNvPicPr/>
            <p:nvPr/>
          </p:nvPicPr>
          <p:blipFill rotWithShape="1">
            <a:blip r:embed="rId2"/>
            <a:srcRect l="22734" t="15603" r="15304" b="17553"/>
            <a:stretch/>
          </p:blipFill>
          <p:spPr bwMode="auto">
            <a:xfrm>
              <a:off x="6884375" y="1525565"/>
              <a:ext cx="1459242" cy="1437768"/>
            </a:xfrm>
            <a:prstGeom prst="rect">
              <a:avLst/>
            </a:prstGeom>
            <a:ln>
              <a:noFill/>
            </a:ln>
            <a:extLst>
              <a:ext uri="{53640926-AAD7-44D8-BBD7-CCE9431645EC}">
                <a14:shadowObscured xmlns:a14="http://schemas.microsoft.com/office/drawing/2010/main"/>
              </a:ext>
            </a:extLst>
          </p:spPr>
        </p:pic>
        <p:sp>
          <p:nvSpPr>
            <p:cNvPr id="8" name="Text Box 30"/>
            <p:cNvSpPr txBox="1"/>
            <p:nvPr/>
          </p:nvSpPr>
          <p:spPr>
            <a:xfrm>
              <a:off x="802027" y="2942432"/>
              <a:ext cx="105727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(T1)</a:t>
              </a:r>
            </a:p>
          </p:txBody>
        </p:sp>
        <p:sp>
          <p:nvSpPr>
            <p:cNvPr id="9" name="Text Box 5"/>
            <p:cNvSpPr txBox="1"/>
            <p:nvPr/>
          </p:nvSpPr>
          <p:spPr>
            <a:xfrm>
              <a:off x="2869565" y="2923916"/>
              <a:ext cx="1057275"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(T2)</a:t>
              </a:r>
              <a:endParaRPr lang="en-US" sz="1200" dirty="0">
                <a:latin typeface="Arial Unicode MS" panose="020B0604020202020204" pitchFamily="34" charset="-128"/>
                <a:ea typeface="Arial Unicode MS" panose="020B0604020202020204" pitchFamily="34" charset="-128"/>
              </a:endParaRPr>
            </a:p>
          </p:txBody>
        </p:sp>
        <p:sp>
          <p:nvSpPr>
            <p:cNvPr id="10" name="Text Box 5"/>
            <p:cNvSpPr txBox="1"/>
            <p:nvPr/>
          </p:nvSpPr>
          <p:spPr>
            <a:xfrm>
              <a:off x="4813934" y="2950246"/>
              <a:ext cx="1057275"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(T3)</a:t>
              </a:r>
              <a:endParaRPr lang="en-US" sz="1200" dirty="0">
                <a:latin typeface="Arial Unicode MS" panose="020B0604020202020204" pitchFamily="34" charset="-128"/>
                <a:ea typeface="Arial Unicode MS" panose="020B0604020202020204" pitchFamily="34" charset="-128"/>
              </a:endParaRPr>
            </a:p>
          </p:txBody>
        </p:sp>
        <p:sp>
          <p:nvSpPr>
            <p:cNvPr id="11" name="Text Box 5"/>
            <p:cNvSpPr txBox="1"/>
            <p:nvPr/>
          </p:nvSpPr>
          <p:spPr>
            <a:xfrm>
              <a:off x="6953885" y="2928665"/>
              <a:ext cx="1296670"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High Group (Overall)</a:t>
              </a:r>
              <a:endParaRPr lang="en-US" sz="1200" dirty="0">
                <a:latin typeface="Arial Unicode MS" panose="020B0604020202020204" pitchFamily="34" charset="-128"/>
                <a:ea typeface="Arial Unicode MS" panose="020B0604020202020204" pitchFamily="34" charset="-128"/>
              </a:endParaRPr>
            </a:p>
          </p:txBody>
        </p:sp>
        <p:pic>
          <p:nvPicPr>
            <p:cNvPr id="16" name="Picture 15"/>
            <p:cNvPicPr/>
            <p:nvPr/>
          </p:nvPicPr>
          <p:blipFill rotWithShape="1">
            <a:blip r:embed="rId3"/>
            <a:srcRect l="20803" t="15780" r="16196" b="17908"/>
            <a:stretch/>
          </p:blipFill>
          <p:spPr bwMode="auto">
            <a:xfrm>
              <a:off x="568325" y="1284878"/>
              <a:ext cx="1706880" cy="1547857"/>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20654" t="15248" r="16196" b="18617"/>
            <a:stretch/>
          </p:blipFill>
          <p:spPr bwMode="auto">
            <a:xfrm>
              <a:off x="2803842" y="1284878"/>
              <a:ext cx="1666028" cy="142720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18425" t="15425" r="18128" b="17553"/>
            <a:stretch/>
          </p:blipFill>
          <p:spPr bwMode="auto">
            <a:xfrm>
              <a:off x="4757759" y="1388533"/>
              <a:ext cx="1634573" cy="1341162"/>
            </a:xfrm>
            <a:prstGeom prst="rect">
              <a:avLst/>
            </a:prstGeom>
            <a:ln>
              <a:noFill/>
            </a:ln>
            <a:extLst>
              <a:ext uri="{53640926-AAD7-44D8-BBD7-CCE9431645EC}">
                <a14:shadowObscured xmlns:a14="http://schemas.microsoft.com/office/drawing/2010/main"/>
              </a:ext>
            </a:extLst>
          </p:spPr>
        </p:pic>
      </p:grpSp>
      <p:grpSp>
        <p:nvGrpSpPr>
          <p:cNvPr id="25" name="Group 24"/>
          <p:cNvGrpSpPr/>
          <p:nvPr/>
        </p:nvGrpSpPr>
        <p:grpSpPr>
          <a:xfrm>
            <a:off x="2010393" y="3223513"/>
            <a:ext cx="8178799" cy="2035047"/>
            <a:chOff x="431800" y="3987800"/>
            <a:chExt cx="8178799" cy="2035047"/>
          </a:xfrm>
        </p:grpSpPr>
        <p:sp>
          <p:nvSpPr>
            <p:cNvPr id="12" name="Text Box 5"/>
            <p:cNvSpPr txBox="1"/>
            <p:nvPr/>
          </p:nvSpPr>
          <p:spPr>
            <a:xfrm>
              <a:off x="628650" y="5736635"/>
              <a:ext cx="1036320" cy="2755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(T1)</a:t>
              </a:r>
              <a:endParaRPr lang="en-US" sz="1200" dirty="0">
                <a:latin typeface="Arial Unicode MS" panose="020B0604020202020204" pitchFamily="34" charset="-128"/>
                <a:ea typeface="Arial Unicode MS" panose="020B0604020202020204" pitchFamily="34" charset="-128"/>
              </a:endParaRPr>
            </a:p>
          </p:txBody>
        </p:sp>
        <p:sp>
          <p:nvSpPr>
            <p:cNvPr id="13" name="Text Box 5"/>
            <p:cNvSpPr txBox="1"/>
            <p:nvPr/>
          </p:nvSpPr>
          <p:spPr>
            <a:xfrm>
              <a:off x="2726733" y="5747257"/>
              <a:ext cx="1036320" cy="2755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(T2)</a:t>
              </a:r>
              <a:endParaRPr lang="en-US" sz="1200" dirty="0">
                <a:latin typeface="Arial Unicode MS" panose="020B0604020202020204" pitchFamily="34" charset="-128"/>
                <a:ea typeface="Arial Unicode MS" panose="020B0604020202020204" pitchFamily="34" charset="-128"/>
              </a:endParaRPr>
            </a:p>
          </p:txBody>
        </p:sp>
        <p:sp>
          <p:nvSpPr>
            <p:cNvPr id="14" name="Text Box 5"/>
            <p:cNvSpPr txBox="1"/>
            <p:nvPr/>
          </p:nvSpPr>
          <p:spPr>
            <a:xfrm>
              <a:off x="4949825" y="5744827"/>
              <a:ext cx="1036320" cy="2755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(T3)</a:t>
              </a:r>
              <a:endParaRPr lang="en-US" sz="1200" dirty="0">
                <a:latin typeface="Arial Unicode MS" panose="020B0604020202020204" pitchFamily="34" charset="-128"/>
                <a:ea typeface="Arial Unicode MS" panose="020B0604020202020204" pitchFamily="34" charset="-128"/>
              </a:endParaRPr>
            </a:p>
          </p:txBody>
        </p:sp>
        <p:sp>
          <p:nvSpPr>
            <p:cNvPr id="15" name="Text Box 5"/>
            <p:cNvSpPr txBox="1"/>
            <p:nvPr/>
          </p:nvSpPr>
          <p:spPr>
            <a:xfrm>
              <a:off x="7067902" y="5722987"/>
              <a:ext cx="1275715" cy="2755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Bef>
                  <a:spcPts val="0"/>
                </a:spcBef>
                <a:spcAft>
                  <a:spcPts val="0"/>
                </a:spcAft>
              </a:pPr>
              <a:r>
                <a:rPr lang="en-US" sz="1000" dirty="0">
                  <a:latin typeface="Times New Roman" panose="02020603050405020304" pitchFamily="18" charset="0"/>
                  <a:ea typeface="Times New Roman" panose="02020603050405020304" pitchFamily="18" charset="0"/>
                </a:rPr>
                <a:t>Low Group (Overall)</a:t>
              </a:r>
              <a:endParaRPr lang="en-US" sz="1200" dirty="0">
                <a:latin typeface="Arial Unicode MS" panose="020B0604020202020204" pitchFamily="34" charset="-128"/>
                <a:ea typeface="Arial Unicode MS" panose="020B0604020202020204" pitchFamily="34" charset="-128"/>
              </a:endParaRPr>
            </a:p>
          </p:txBody>
        </p:sp>
        <p:pic>
          <p:nvPicPr>
            <p:cNvPr id="20" name="Picture 19"/>
            <p:cNvPicPr/>
            <p:nvPr/>
          </p:nvPicPr>
          <p:blipFill rotWithShape="1">
            <a:blip r:embed="rId6"/>
            <a:srcRect l="22734" t="15603" r="14264" b="19326"/>
            <a:stretch/>
          </p:blipFill>
          <p:spPr bwMode="auto">
            <a:xfrm>
              <a:off x="431800" y="3987800"/>
              <a:ext cx="1620225" cy="1576705"/>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7"/>
            <a:srcRect l="19614" t="15603" r="17385" b="18617"/>
            <a:stretch/>
          </p:blipFill>
          <p:spPr bwMode="auto">
            <a:xfrm>
              <a:off x="2527173" y="4035359"/>
              <a:ext cx="1435440" cy="137829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8"/>
            <a:srcRect l="20208" t="14538" r="15304" b="19327"/>
            <a:stretch/>
          </p:blipFill>
          <p:spPr bwMode="auto">
            <a:xfrm>
              <a:off x="4597400" y="4035359"/>
              <a:ext cx="1490345" cy="1529146"/>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9"/>
            <a:srcRect l="21100" t="14894" r="15007" b="18440"/>
            <a:stretch/>
          </p:blipFill>
          <p:spPr bwMode="auto">
            <a:xfrm>
              <a:off x="6722532" y="3987800"/>
              <a:ext cx="1888067" cy="1648415"/>
            </a:xfrm>
            <a:prstGeom prst="rect">
              <a:avLst/>
            </a:prstGeom>
            <a:ln>
              <a:noFill/>
            </a:ln>
            <a:extLst>
              <a:ext uri="{53640926-AAD7-44D8-BBD7-CCE9431645EC}">
                <a14:shadowObscured xmlns:a14="http://schemas.microsoft.com/office/drawing/2010/main"/>
              </a:ext>
            </a:extLst>
          </p:spPr>
        </p:pic>
      </p:grpSp>
      <p:sp>
        <p:nvSpPr>
          <p:cNvPr id="26" name="TextBox 25"/>
          <p:cNvSpPr txBox="1"/>
          <p:nvPr/>
        </p:nvSpPr>
        <p:spPr>
          <a:xfrm>
            <a:off x="2138986" y="5367152"/>
            <a:ext cx="776868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High </a:t>
            </a:r>
            <a:r>
              <a:rPr lang="en-US" dirty="0"/>
              <a:t>Group </a:t>
            </a:r>
            <a:r>
              <a:rPr lang="en-US" dirty="0" smtClean="0"/>
              <a:t>had denser connections among EPSs than the </a:t>
            </a:r>
            <a:r>
              <a:rPr lang="en-US" dirty="0"/>
              <a:t>Low </a:t>
            </a:r>
            <a:r>
              <a:rPr lang="en-US" dirty="0" smtClean="0"/>
              <a:t>Group.</a:t>
            </a:r>
          </a:p>
          <a:p>
            <a:pPr marL="285750" indent="-285750">
              <a:buFont typeface="Arial" panose="020B0604020202020204" pitchFamily="34" charset="0"/>
              <a:buChar char="•"/>
            </a:pPr>
            <a:r>
              <a:rPr lang="en-US" dirty="0"/>
              <a:t>High </a:t>
            </a:r>
            <a:r>
              <a:rPr lang="en-US" dirty="0" smtClean="0"/>
              <a:t>Group had </a:t>
            </a:r>
            <a:r>
              <a:rPr lang="en-US" dirty="0"/>
              <a:t>almost all skills present and related to other skill(s) over the course of the </a:t>
            </a:r>
            <a:r>
              <a:rPr lang="en-US" dirty="0" smtClean="0"/>
              <a:t>discussion.</a:t>
            </a:r>
          </a:p>
          <a:p>
            <a:pPr marL="285750" indent="-285750">
              <a:buFont typeface="Arial" panose="020B0604020202020204" pitchFamily="34" charset="0"/>
              <a:buChar char="•"/>
            </a:pPr>
            <a:r>
              <a:rPr lang="en-US" dirty="0" smtClean="0"/>
              <a:t>The </a:t>
            </a:r>
            <a:r>
              <a:rPr lang="en-US" dirty="0"/>
              <a:t>Low Group </a:t>
            </a:r>
            <a:r>
              <a:rPr lang="en-US" dirty="0" smtClean="0"/>
              <a:t>had connection among only </a:t>
            </a:r>
            <a:r>
              <a:rPr lang="en-US" dirty="0"/>
              <a:t>a subset of the </a:t>
            </a:r>
            <a:r>
              <a:rPr lang="en-US" dirty="0" smtClean="0"/>
              <a:t>EPSs.</a:t>
            </a:r>
          </a:p>
        </p:txBody>
      </p:sp>
    </p:spTree>
    <p:extLst>
      <p:ext uri="{BB962C8B-B14F-4D97-AF65-F5344CB8AC3E}">
        <p14:creationId xmlns:p14="http://schemas.microsoft.com/office/powerpoint/2010/main" val="676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1" y="314794"/>
            <a:ext cx="7886700" cy="1022350"/>
          </a:xfrm>
        </p:spPr>
        <p:txBody>
          <a:bodyPr/>
          <a:lstStyle/>
          <a:p>
            <a:r>
              <a:rPr lang="en-US" dirty="0" smtClean="0"/>
              <a:t>Network statistics on the EPS networks</a:t>
            </a:r>
            <a:endParaRPr lang="en-US" dirty="0"/>
          </a:p>
        </p:txBody>
      </p:sp>
      <p:graphicFrame>
        <p:nvGraphicFramePr>
          <p:cNvPr id="5" name="Content Placeholder 4"/>
          <p:cNvGraphicFramePr>
            <a:graphicFrameLocks noGrp="1"/>
          </p:cNvGraphicFramePr>
          <p:nvPr>
            <p:ph idx="1"/>
            <p:extLst/>
          </p:nvPr>
        </p:nvGraphicFramePr>
        <p:xfrm>
          <a:off x="2190574" y="1946958"/>
          <a:ext cx="7728965" cy="3048000"/>
        </p:xfrm>
        <a:graphic>
          <a:graphicData uri="http://schemas.openxmlformats.org/drawingml/2006/table">
            <a:tbl>
              <a:tblPr firstRow="1" firstCol="1" bandRow="1">
                <a:tableStyleId>{3B4B98B0-60AC-42C2-AFA5-B58CD77FA1E5}</a:tableStyleId>
              </a:tblPr>
              <a:tblGrid>
                <a:gridCol w="2913820"/>
                <a:gridCol w="1604533"/>
                <a:gridCol w="1170165"/>
                <a:gridCol w="2040447"/>
              </a:tblGrid>
              <a:tr h="0">
                <a:tc>
                  <a:txBody>
                    <a:bodyPr/>
                    <a:lstStyle/>
                    <a:p>
                      <a:endParaRPr lang="en-US" sz="2800" dirty="0">
                        <a:solidFill>
                          <a:srgbClr val="538135"/>
                        </a:solidFill>
                        <a:effectLst/>
                        <a:latin typeface="Times New Roman"/>
                      </a:endParaRPr>
                    </a:p>
                  </a:txBody>
                  <a:tcPr marL="68580" marR="68580" marT="0" marB="0"/>
                </a:tc>
                <a:tc>
                  <a:txBody>
                    <a:bodyPr/>
                    <a:lstStyle/>
                    <a:p>
                      <a:pPr marL="0" marR="0" algn="ctr">
                        <a:spcBef>
                          <a:spcPts val="200"/>
                        </a:spcBef>
                        <a:spcAft>
                          <a:spcPts val="200"/>
                        </a:spcAft>
                      </a:pPr>
                      <a:r>
                        <a:rPr lang="en-US" sz="2000">
                          <a:effectLst/>
                        </a:rPr>
                        <a:t>Weighted Density</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Max Degree</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Centralization</a:t>
                      </a:r>
                      <a:endParaRPr lang="en-US" sz="2800" dirty="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High Group (T1)</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2.69</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102.00</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0.30</a:t>
                      </a:r>
                      <a:endParaRPr lang="en-US" sz="280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High Group (T2)</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3.17</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98.00</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0.30</a:t>
                      </a:r>
                      <a:endParaRPr lang="en-US" sz="280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High Group (T3)</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0.72</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26.00</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0.50</a:t>
                      </a:r>
                      <a:endParaRPr lang="en-US" sz="280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High Group (Overall)</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6.58</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220.00</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0.13</a:t>
                      </a:r>
                      <a:endParaRPr lang="en-US" sz="2800" dirty="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Low Group (T1)</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0.69</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42.00</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0.30</a:t>
                      </a:r>
                      <a:endParaRPr lang="en-US" sz="2800" dirty="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Low Group (T2)</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0.92</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28.00</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0.34</a:t>
                      </a:r>
                      <a:endParaRPr lang="en-US" sz="2800" dirty="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Low Group (T3)</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0.11</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a:effectLst/>
                        </a:rPr>
                        <a:t>8.00</a:t>
                      </a:r>
                      <a:endParaRPr lang="en-US" sz="280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0.50</a:t>
                      </a:r>
                      <a:endParaRPr lang="en-US" sz="2800" dirty="0">
                        <a:solidFill>
                          <a:srgbClr val="538135"/>
                        </a:solidFill>
                        <a:effectLst/>
                        <a:latin typeface="Times New Roman"/>
                        <a:ea typeface="Times New Roman"/>
                      </a:endParaRPr>
                    </a:p>
                  </a:txBody>
                  <a:tcPr marL="68580" marR="68580" marT="0" marB="0"/>
                </a:tc>
              </a:tr>
              <a:tr h="0">
                <a:tc>
                  <a:txBody>
                    <a:bodyPr/>
                    <a:lstStyle/>
                    <a:p>
                      <a:pPr marL="0" marR="0">
                        <a:spcBef>
                          <a:spcPts val="200"/>
                        </a:spcBef>
                        <a:spcAft>
                          <a:spcPts val="200"/>
                        </a:spcAft>
                      </a:pPr>
                      <a:r>
                        <a:rPr lang="en-US" sz="2000" b="0" dirty="0">
                          <a:effectLst/>
                        </a:rPr>
                        <a:t>Low Group (Overall)</a:t>
                      </a:r>
                      <a:endParaRPr lang="en-US" sz="2800" b="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1.72</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64.00</a:t>
                      </a:r>
                      <a:endParaRPr lang="en-US" sz="2800" dirty="0">
                        <a:solidFill>
                          <a:srgbClr val="538135"/>
                        </a:solidFill>
                        <a:effectLst/>
                        <a:latin typeface="Times New Roman"/>
                        <a:ea typeface="Times New Roman"/>
                      </a:endParaRPr>
                    </a:p>
                  </a:txBody>
                  <a:tcPr marL="68580" marR="68580" marT="0" marB="0"/>
                </a:tc>
                <a:tc>
                  <a:txBody>
                    <a:bodyPr/>
                    <a:lstStyle/>
                    <a:p>
                      <a:pPr marL="0" marR="0" algn="ctr">
                        <a:spcBef>
                          <a:spcPts val="200"/>
                        </a:spcBef>
                        <a:spcAft>
                          <a:spcPts val="200"/>
                        </a:spcAft>
                      </a:pPr>
                      <a:r>
                        <a:rPr lang="en-US" sz="2000" dirty="0">
                          <a:effectLst/>
                        </a:rPr>
                        <a:t>0.43</a:t>
                      </a:r>
                      <a:endParaRPr lang="en-US" sz="2800" dirty="0">
                        <a:solidFill>
                          <a:srgbClr val="538135"/>
                        </a:solidFill>
                        <a:effectLst/>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41</a:t>
            </a:fld>
            <a:endParaRPr lang="en-US" dirty="0"/>
          </a:p>
        </p:txBody>
      </p:sp>
      <p:sp>
        <p:nvSpPr>
          <p:cNvPr id="6" name="TextBox 5"/>
          <p:cNvSpPr txBox="1"/>
          <p:nvPr/>
        </p:nvSpPr>
        <p:spPr>
          <a:xfrm>
            <a:off x="2138986" y="5367152"/>
            <a:ext cx="776868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High </a:t>
            </a:r>
            <a:r>
              <a:rPr lang="en-US" dirty="0"/>
              <a:t>Group </a:t>
            </a:r>
            <a:r>
              <a:rPr lang="en-US" dirty="0" smtClean="0"/>
              <a:t>had denser connections among EPSs than the </a:t>
            </a:r>
            <a:r>
              <a:rPr lang="en-US" dirty="0"/>
              <a:t>Low </a:t>
            </a:r>
            <a:r>
              <a:rPr lang="en-US" dirty="0" smtClean="0"/>
              <a:t>Group.</a:t>
            </a:r>
          </a:p>
          <a:p>
            <a:pPr marL="285750" indent="-285750">
              <a:buFont typeface="Arial" panose="020B0604020202020204" pitchFamily="34" charset="0"/>
              <a:buChar char="•"/>
            </a:pPr>
            <a:r>
              <a:rPr lang="en-US" dirty="0"/>
              <a:t>High </a:t>
            </a:r>
            <a:r>
              <a:rPr lang="en-US" dirty="0" smtClean="0"/>
              <a:t>Group had </a:t>
            </a:r>
            <a:r>
              <a:rPr lang="en-US" dirty="0"/>
              <a:t>almost all skills present and related to other skill(s) over the course of the </a:t>
            </a:r>
            <a:r>
              <a:rPr lang="en-US" dirty="0" smtClean="0"/>
              <a:t>discussion.</a:t>
            </a:r>
          </a:p>
          <a:p>
            <a:pPr marL="285750" indent="-285750">
              <a:buFont typeface="Arial" panose="020B0604020202020204" pitchFamily="34" charset="0"/>
              <a:buChar char="•"/>
            </a:pPr>
            <a:r>
              <a:rPr lang="en-US" dirty="0" smtClean="0"/>
              <a:t>The </a:t>
            </a:r>
            <a:r>
              <a:rPr lang="en-US" dirty="0"/>
              <a:t>Low Group </a:t>
            </a:r>
            <a:r>
              <a:rPr lang="en-US" dirty="0" smtClean="0"/>
              <a:t>had connection among only </a:t>
            </a:r>
            <a:r>
              <a:rPr lang="en-US" dirty="0"/>
              <a:t>a subset of the </a:t>
            </a:r>
            <a:r>
              <a:rPr lang="en-US" dirty="0" smtClean="0"/>
              <a:t>EPSs.</a:t>
            </a:r>
          </a:p>
        </p:txBody>
      </p:sp>
      <p:sp>
        <p:nvSpPr>
          <p:cNvPr id="7" name="Rounded Rectangle 6"/>
          <p:cNvSpPr/>
          <p:nvPr/>
        </p:nvSpPr>
        <p:spPr>
          <a:xfrm>
            <a:off x="5272703" y="1965279"/>
            <a:ext cx="1232730" cy="30161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657833" y="1940258"/>
            <a:ext cx="1430741" cy="30161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36090" y="1965279"/>
            <a:ext cx="27432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Students </a:t>
            </a:r>
            <a:r>
              <a:rPr lang="en-US" dirty="0"/>
              <a:t>in both groups tend to execute less of EPSs towards the end of a discussion session</a:t>
            </a:r>
            <a:r>
              <a:rPr lang="en-US" dirty="0" smtClean="0"/>
              <a:t> </a:t>
            </a:r>
            <a:endParaRPr lang="en-US" dirty="0"/>
          </a:p>
        </p:txBody>
      </p:sp>
      <p:cxnSp>
        <p:nvCxnSpPr>
          <p:cNvPr id="13" name="Straight Arrow Connector 12"/>
          <p:cNvCxnSpPr/>
          <p:nvPr/>
        </p:nvCxnSpPr>
        <p:spPr>
          <a:xfrm flipH="1">
            <a:off x="6136944" y="2565442"/>
            <a:ext cx="1699147" cy="7509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136944" y="2565442"/>
            <a:ext cx="1699147" cy="19792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9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l.color.png"/>
          <p:cNvPicPr/>
          <p:nvPr/>
        </p:nvPicPr>
        <p:blipFill>
          <a:blip r:embed="rId2" cstate="print">
            <a:alphaModFix amt="10000"/>
          </a:blip>
          <a:srcRect b="5960"/>
          <a:stretch>
            <a:fillRect/>
          </a:stretch>
        </p:blipFill>
        <p:spPr>
          <a:xfrm>
            <a:off x="1374170" y="0"/>
            <a:ext cx="8148972" cy="6882898"/>
          </a:xfrm>
          <a:prstGeom prst="rect">
            <a:avLst/>
          </a:prstGeom>
        </p:spPr>
      </p:pic>
      <p:sp>
        <p:nvSpPr>
          <p:cNvPr id="2" name="Title 1"/>
          <p:cNvSpPr>
            <a:spLocks noGrp="1"/>
          </p:cNvSpPr>
          <p:nvPr>
            <p:ph type="title"/>
          </p:nvPr>
        </p:nvSpPr>
        <p:spPr/>
        <p:txBody>
          <a:bodyPr/>
          <a:lstStyle/>
          <a:p>
            <a:r>
              <a:rPr lang="en-US" dirty="0" smtClean="0"/>
              <a:t>Takeaways from the Three Discussed Studies</a:t>
            </a:r>
            <a:endParaRPr lang="en-US" dirty="0"/>
          </a:p>
        </p:txBody>
      </p:sp>
      <p:sp>
        <p:nvSpPr>
          <p:cNvPr id="3" name="Content Placeholder 2"/>
          <p:cNvSpPr>
            <a:spLocks noGrp="1"/>
          </p:cNvSpPr>
          <p:nvPr>
            <p:ph idx="1"/>
          </p:nvPr>
        </p:nvSpPr>
        <p:spPr/>
        <p:txBody>
          <a:bodyPr/>
          <a:lstStyle/>
          <a:p>
            <a:r>
              <a:rPr lang="en-US" dirty="0" smtClean="0"/>
              <a:t>Think Networks!</a:t>
            </a:r>
          </a:p>
          <a:p>
            <a:pPr lvl="1"/>
            <a:r>
              <a:rPr lang="en-US" dirty="0"/>
              <a:t>The applications of SNA go beyond modeling the connections among humans</a:t>
            </a:r>
          </a:p>
          <a:p>
            <a:pPr lvl="1"/>
            <a:r>
              <a:rPr lang="en-US" dirty="0" smtClean="0"/>
              <a:t>Network analysis </a:t>
            </a:r>
            <a:r>
              <a:rPr lang="en-US" dirty="0"/>
              <a:t>can help us understand the decision making and problem solving processes of students, as well as the interconnections of students’ skills  </a:t>
            </a:r>
          </a:p>
          <a:p>
            <a:pPr lvl="1"/>
            <a:r>
              <a:rPr lang="en-US" dirty="0"/>
              <a:t>High-performing and low-performing students/teams showed different relational patterns in the modeled networks</a:t>
            </a:r>
          </a:p>
          <a:p>
            <a:r>
              <a:rPr lang="en-US" dirty="0" smtClean="0"/>
              <a:t>To-dos in the near future</a:t>
            </a:r>
          </a:p>
          <a:p>
            <a:pPr lvl="1"/>
            <a:r>
              <a:rPr lang="en-US" dirty="0"/>
              <a:t>More network analysis measures and more advanced network models (e.g., ERGMs)</a:t>
            </a:r>
          </a:p>
          <a:p>
            <a:pPr lvl="1"/>
            <a:r>
              <a:rPr lang="en-US" dirty="0"/>
              <a:t>Cluster analysis of networks</a:t>
            </a:r>
          </a:p>
          <a:p>
            <a:pPr lvl="1"/>
            <a:r>
              <a:rPr lang="en-US" dirty="0"/>
              <a:t>Focus on the content of nodes in the networks</a:t>
            </a:r>
          </a:p>
          <a:p>
            <a:pPr lvl="1"/>
            <a:endParaRPr lang="en-US" dirty="0" smtClean="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42</a:t>
            </a:fld>
            <a:endParaRPr lang="en-US" dirty="0"/>
          </a:p>
        </p:txBody>
      </p:sp>
    </p:spTree>
    <p:extLst>
      <p:ext uri="{BB962C8B-B14F-4D97-AF65-F5344CB8AC3E}">
        <p14:creationId xmlns:p14="http://schemas.microsoft.com/office/powerpoint/2010/main" val="232932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43</a:t>
            </a:fld>
            <a:endParaRPr lang="en-US" dirty="0"/>
          </a:p>
        </p:txBody>
      </p:sp>
      <p:pic>
        <p:nvPicPr>
          <p:cNvPr id="1026" name="Picture 2" descr="ary F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50" y="2377673"/>
            <a:ext cx="1509511" cy="1509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9540" y="4071850"/>
            <a:ext cx="1128129" cy="369332"/>
          </a:xfrm>
          <a:prstGeom prst="rect">
            <a:avLst/>
          </a:prstGeom>
          <a:noFill/>
        </p:spPr>
        <p:txBody>
          <a:bodyPr wrap="none" rtlCol="0">
            <a:spAutoFit/>
          </a:bodyPr>
          <a:lstStyle/>
          <a:p>
            <a:r>
              <a:rPr lang="en-US" smtClean="0"/>
              <a:t>Gary Feng</a:t>
            </a:r>
            <a:endParaRPr lang="en-US"/>
          </a:p>
        </p:txBody>
      </p:sp>
      <p:pic>
        <p:nvPicPr>
          <p:cNvPr id="1028" name="Picture 4" descr="o Zh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800" y="2377673"/>
            <a:ext cx="1482941" cy="1482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66654" y="4071850"/>
            <a:ext cx="1127232" cy="369332"/>
          </a:xfrm>
          <a:prstGeom prst="rect">
            <a:avLst/>
          </a:prstGeom>
          <a:noFill/>
        </p:spPr>
        <p:txBody>
          <a:bodyPr wrap="none" rtlCol="0">
            <a:spAutoFit/>
          </a:bodyPr>
          <a:lstStyle/>
          <a:p>
            <a:r>
              <a:rPr lang="en-US" dirty="0" smtClean="0"/>
              <a:t>Mo Zhang</a:t>
            </a:r>
            <a:endParaRPr lang="en-US" dirty="0"/>
          </a:p>
        </p:txBody>
      </p:sp>
      <p:pic>
        <p:nvPicPr>
          <p:cNvPr id="1032" name="Picture 8" descr="hu Z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887" y="2377673"/>
            <a:ext cx="1509511" cy="1509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09299" y="4084863"/>
            <a:ext cx="1048685" cy="369332"/>
          </a:xfrm>
          <a:prstGeom prst="rect">
            <a:avLst/>
          </a:prstGeom>
          <a:noFill/>
        </p:spPr>
        <p:txBody>
          <a:bodyPr wrap="none" rtlCol="0">
            <a:spAutoFit/>
          </a:bodyPr>
          <a:lstStyle/>
          <a:p>
            <a:r>
              <a:rPr lang="en-US" dirty="0" smtClean="0"/>
              <a:t>Zhan Shu</a:t>
            </a:r>
          </a:p>
        </p:txBody>
      </p:sp>
      <p:pic>
        <p:nvPicPr>
          <p:cNvPr id="1038" name="Picture 14" descr="https://dev.itc-conference.com/theme/images/Alina-von-Dav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354" y="2380694"/>
            <a:ext cx="1506490" cy="150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30605" y="4084863"/>
            <a:ext cx="1709763" cy="369332"/>
          </a:xfrm>
          <a:prstGeom prst="rect">
            <a:avLst/>
          </a:prstGeom>
          <a:noFill/>
        </p:spPr>
        <p:txBody>
          <a:bodyPr wrap="none" rtlCol="0">
            <a:spAutoFit/>
          </a:bodyPr>
          <a:lstStyle/>
          <a:p>
            <a:r>
              <a:rPr lang="en-US" dirty="0" smtClean="0"/>
              <a:t>Alina von </a:t>
            </a:r>
            <a:r>
              <a:rPr lang="en-US" dirty="0" err="1" smtClean="0"/>
              <a:t>Davier</a:t>
            </a:r>
            <a:endParaRPr lang="en-US" dirty="0"/>
          </a:p>
        </p:txBody>
      </p:sp>
    </p:spTree>
    <p:extLst>
      <p:ext uri="{BB962C8B-B14F-4D97-AF65-F5344CB8AC3E}">
        <p14:creationId xmlns:p14="http://schemas.microsoft.com/office/powerpoint/2010/main" val="15854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147" y="1440902"/>
            <a:ext cx="8552466" cy="1672696"/>
          </a:xfrm>
        </p:spPr>
        <p:txBody>
          <a:bodyPr>
            <a:normAutofit/>
          </a:bodyPr>
          <a:lstStyle/>
          <a:p>
            <a:r>
              <a:rPr lang="en-US" dirty="0" smtClean="0"/>
              <a:t>Network </a:t>
            </a:r>
            <a:r>
              <a:rPr lang="en-US" smtClean="0"/>
              <a:t>Analysis for Learning Analytics</a:t>
            </a:r>
            <a:endParaRPr lang="en-US" dirty="0"/>
          </a:p>
        </p:txBody>
      </p:sp>
      <p:sp>
        <p:nvSpPr>
          <p:cNvPr id="3" name="Subtitle 2"/>
          <p:cNvSpPr>
            <a:spLocks noGrp="1"/>
          </p:cNvSpPr>
          <p:nvPr>
            <p:ph type="subTitle" idx="1"/>
          </p:nvPr>
        </p:nvSpPr>
        <p:spPr/>
        <p:txBody>
          <a:bodyPr>
            <a:noAutofit/>
          </a:bodyPr>
          <a:lstStyle/>
          <a:p>
            <a:r>
              <a:rPr lang="en-US" sz="2400" b="1" dirty="0"/>
              <a:t>Mengxiao </a:t>
            </a:r>
            <a:r>
              <a:rPr lang="en-US" sz="2400" b="1" dirty="0" smtClean="0"/>
              <a:t>Zhu</a:t>
            </a:r>
          </a:p>
          <a:p>
            <a:endParaRPr lang="en-US" sz="2400" dirty="0"/>
          </a:p>
          <a:p>
            <a:r>
              <a:rPr lang="en-US" sz="2400" dirty="0"/>
              <a:t>Educational Testing Service</a:t>
            </a:r>
          </a:p>
          <a:p>
            <a:r>
              <a:rPr lang="en-US" sz="2400" dirty="0" smtClean="0"/>
              <a:t>mzhu@ets.org</a:t>
            </a:r>
            <a:endParaRPr lang="en-US" sz="2400" dirty="0"/>
          </a:p>
        </p:txBody>
      </p:sp>
      <p:sp>
        <p:nvSpPr>
          <p:cNvPr id="4" name="Date Placeholder 3"/>
          <p:cNvSpPr>
            <a:spLocks noGrp="1"/>
          </p:cNvSpPr>
          <p:nvPr>
            <p:ph type="dt" sz="half" idx="10"/>
          </p:nvPr>
        </p:nvSpPr>
        <p:spPr/>
        <p:txBody>
          <a:bodyPr/>
          <a:lstStyle/>
          <a:p>
            <a:pPr>
              <a:defRPr/>
            </a:pPr>
            <a:fld id="{110147BA-1589-4088-AA00-875DBC6C5A67}" type="datetime1">
              <a:rPr lang="en-US" smtClean="0"/>
              <a:pPr>
                <a:defRPr/>
              </a:pPr>
              <a:t>10/31/18</a:t>
            </a:fld>
            <a:endParaRPr lang="en-US" dirty="0"/>
          </a:p>
        </p:txBody>
      </p:sp>
      <p:sp>
        <p:nvSpPr>
          <p:cNvPr id="5" name="Slide Number Placeholder 4"/>
          <p:cNvSpPr>
            <a:spLocks noGrp="1"/>
          </p:cNvSpPr>
          <p:nvPr>
            <p:ph type="sldNum" sz="quarter" idx="11"/>
          </p:nvPr>
        </p:nvSpPr>
        <p:spPr/>
        <p:txBody>
          <a:bodyPr/>
          <a:lstStyle/>
          <a:p>
            <a:pPr>
              <a:defRPr/>
            </a:pPr>
            <a:fld id="{4911F52D-220A-452C-9166-0F2F55CF25EC}" type="slidenum">
              <a:rPr lang="en-US" smtClean="0"/>
              <a:pPr>
                <a:defRPr/>
              </a:pPr>
              <a:t>44</a:t>
            </a:fld>
            <a:endParaRPr lang="en-US" dirty="0"/>
          </a:p>
        </p:txBody>
      </p:sp>
    </p:spTree>
    <p:extLst>
      <p:ext uri="{BB962C8B-B14F-4D97-AF65-F5344CB8AC3E}">
        <p14:creationId xmlns:p14="http://schemas.microsoft.com/office/powerpoint/2010/main" val="154811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Cognitive Processes</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7098049"/>
              </p:ext>
            </p:extLst>
          </p:nvPr>
        </p:nvGraphicFramePr>
        <p:xfrm>
          <a:off x="975945" y="1671841"/>
          <a:ext cx="10172700" cy="3744221"/>
        </p:xfrm>
        <a:graphic>
          <a:graphicData uri="http://schemas.openxmlformats.org/drawingml/2006/table">
            <a:tbl>
              <a:tblPr firstRow="1" bandRow="1">
                <a:tableStyleId>{3B4B98B0-60AC-42C2-AFA5-B58CD77FA1E5}</a:tableStyleId>
              </a:tblPr>
              <a:tblGrid>
                <a:gridCol w="3390900"/>
                <a:gridCol w="3390900"/>
                <a:gridCol w="3390900"/>
              </a:tblGrid>
              <a:tr h="936056">
                <a:tc>
                  <a:txBody>
                    <a:bodyPr/>
                    <a:lstStyle/>
                    <a:p>
                      <a:pPr algn="ctr"/>
                      <a:r>
                        <a:rPr lang="en-US" sz="2800" dirty="0" smtClean="0"/>
                        <a:t>Eye Tracking</a:t>
                      </a:r>
                      <a:endParaRPr lang="en-US" sz="2800" b="1" dirty="0">
                        <a:solidFill>
                          <a:schemeClr val="accent1">
                            <a:lumMod val="75000"/>
                          </a:schemeClr>
                        </a:solidFill>
                      </a:endParaRPr>
                    </a:p>
                  </a:txBody>
                  <a:tcPr anchor="ctr"/>
                </a:tc>
                <a:tc>
                  <a:txBody>
                    <a:bodyPr/>
                    <a:lstStyle/>
                    <a:p>
                      <a:pPr algn="ctr"/>
                      <a:r>
                        <a:rPr lang="en-US" sz="2800" dirty="0" smtClean="0"/>
                        <a:t>EEG</a:t>
                      </a:r>
                      <a:endParaRPr lang="en-US" sz="2800" b="1" dirty="0">
                        <a:solidFill>
                          <a:schemeClr val="accent1">
                            <a:lumMod val="75000"/>
                          </a:schemeClr>
                        </a:solidFill>
                      </a:endParaRPr>
                    </a:p>
                  </a:txBody>
                  <a:tcPr anchor="ctr"/>
                </a:tc>
                <a:tc>
                  <a:txBody>
                    <a:bodyPr/>
                    <a:lstStyle/>
                    <a:p>
                      <a:pPr algn="ctr"/>
                      <a:r>
                        <a:rPr lang="en-US" sz="2800" dirty="0" smtClean="0"/>
                        <a:t>Log Data</a:t>
                      </a:r>
                      <a:endParaRPr lang="en-US" sz="2800" b="1" dirty="0">
                        <a:solidFill>
                          <a:schemeClr val="accent1">
                            <a:lumMod val="75000"/>
                          </a:schemeClr>
                        </a:solidFill>
                      </a:endParaRPr>
                    </a:p>
                  </a:txBody>
                  <a:tcPr anchor="ctr"/>
                </a:tc>
              </a:tr>
              <a:tr h="2808165">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595" y="3009508"/>
            <a:ext cx="2664777"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abcnews.com/images/Health/gty_child_eeg_nt_120625_wmain.jpg"/>
          <p:cNvPicPr>
            <a:picLocks noChangeAspect="1" noChangeArrowheads="1"/>
          </p:cNvPicPr>
          <p:nvPr/>
        </p:nvPicPr>
        <p:blipFill rotWithShape="1">
          <a:blip r:embed="rId3">
            <a:extLst>
              <a:ext uri="{28A0092B-C50C-407E-A947-70E740481C1C}">
                <a14:useLocalDpi xmlns:a14="http://schemas.microsoft.com/office/drawing/2010/main" val="0"/>
              </a:ext>
            </a:extLst>
          </a:blip>
          <a:srcRect l="9829"/>
          <a:stretch/>
        </p:blipFill>
        <p:spPr bwMode="auto">
          <a:xfrm>
            <a:off x="4723880" y="3091363"/>
            <a:ext cx="2676830" cy="16698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teractivevideo.com/images/EyeTracking_AdImage_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518" y="3033480"/>
            <a:ext cx="2547477" cy="191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1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Studies using Network to Model and Analyze Educational Data</a:t>
            </a:r>
            <a:endParaRPr lang="en-US" dirty="0"/>
          </a:p>
        </p:txBody>
      </p:sp>
      <p:sp>
        <p:nvSpPr>
          <p:cNvPr id="3" name="Content Placeholder 2"/>
          <p:cNvSpPr>
            <a:spLocks noGrp="1"/>
          </p:cNvSpPr>
          <p:nvPr>
            <p:ph idx="1"/>
          </p:nvPr>
        </p:nvSpPr>
        <p:spPr/>
        <p:txBody>
          <a:bodyPr/>
          <a:lstStyle/>
          <a:p>
            <a:r>
              <a:rPr lang="en-US" sz="2400" dirty="0"/>
              <a:t>Study 1: Modeling eye tracking data from math </a:t>
            </a:r>
            <a:r>
              <a:rPr lang="en-US" sz="2400" dirty="0" smtClean="0"/>
              <a:t>assessment</a:t>
            </a:r>
          </a:p>
          <a:p>
            <a:endParaRPr lang="en-US" sz="2400" dirty="0" smtClean="0"/>
          </a:p>
          <a:p>
            <a:r>
              <a:rPr lang="en-US" sz="2400" dirty="0"/>
              <a:t>Study 2: Modeling process data from log </a:t>
            </a:r>
            <a:r>
              <a:rPr lang="en-US" sz="2400" dirty="0" smtClean="0"/>
              <a:t>records</a:t>
            </a:r>
          </a:p>
          <a:p>
            <a:endParaRPr lang="en-US" sz="2400" dirty="0" smtClean="0"/>
          </a:p>
          <a:p>
            <a:r>
              <a:rPr lang="en-US" sz="2400" dirty="0" smtClean="0"/>
              <a:t>Study </a:t>
            </a:r>
            <a:r>
              <a:rPr lang="en-US" altLang="zh-CN" sz="2400" dirty="0" smtClean="0"/>
              <a:t>3</a:t>
            </a:r>
            <a:r>
              <a:rPr lang="en-US" sz="2400" dirty="0"/>
              <a:t>: </a:t>
            </a:r>
            <a:r>
              <a:rPr lang="en-US" sz="2400" dirty="0" smtClean="0"/>
              <a:t>Modeling student discourse data in assessment </a:t>
            </a:r>
            <a:r>
              <a:rPr lang="en-US" sz="2400" dirty="0"/>
              <a:t>of Engineering Professional Skills (EPSs)</a:t>
            </a: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6</a:t>
            </a:fld>
            <a:endParaRPr lang="en-US" dirty="0"/>
          </a:p>
        </p:txBody>
      </p:sp>
    </p:spTree>
    <p:extLst>
      <p:ext uri="{BB962C8B-B14F-4D97-AF65-F5344CB8AC3E}">
        <p14:creationId xmlns:p14="http://schemas.microsoft.com/office/powerpoint/2010/main" val="560157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Study 1: Modeling eye </a:t>
            </a:r>
            <a:r>
              <a:rPr lang="en-US" dirty="0"/>
              <a:t>t</a:t>
            </a:r>
            <a:r>
              <a:rPr lang="en-US" dirty="0" smtClean="0"/>
              <a:t>racking data from math assessment</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10329864" y="6570664"/>
            <a:ext cx="338137" cy="287337"/>
          </a:xfrm>
        </p:spPr>
        <p:txBody>
          <a:bodyPr/>
          <a:lstStyle/>
          <a:p>
            <a:pPr>
              <a:defRPr/>
            </a:pPr>
            <a:fld id="{D4090CA4-F0BB-44AE-B956-36B9DB324A8E}" type="slidenum">
              <a:rPr lang="en-US" smtClean="0"/>
              <a:pPr>
                <a:defRPr/>
              </a:pPr>
              <a:t>7</a:t>
            </a:fld>
            <a:endParaRPr lang="en-US" dirty="0"/>
          </a:p>
        </p:txBody>
      </p:sp>
    </p:spTree>
    <p:extLst>
      <p:ext uri="{BB962C8B-B14F-4D97-AF65-F5344CB8AC3E}">
        <p14:creationId xmlns:p14="http://schemas.microsoft.com/office/powerpoint/2010/main" val="44370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Eye-tracking Studies</a:t>
            </a:r>
            <a:endParaRPr lang="en-US" dirty="0"/>
          </a:p>
        </p:txBody>
      </p:sp>
      <p:sp>
        <p:nvSpPr>
          <p:cNvPr id="3" name="Text Placeholder 2"/>
          <p:cNvSpPr>
            <a:spLocks noGrp="1"/>
          </p:cNvSpPr>
          <p:nvPr>
            <p:ph idx="1"/>
          </p:nvPr>
        </p:nvSpPr>
        <p:spPr>
          <a:prstGeom prst="rect">
            <a:avLst/>
          </a:prstGeom>
        </p:spPr>
        <p:txBody>
          <a:bodyPr>
            <a:normAutofit/>
          </a:bodyPr>
          <a:lstStyle/>
          <a:p>
            <a:r>
              <a:rPr lang="en-US" sz="2800" dirty="0"/>
              <a:t>Eye gaze is a proxy of the attention “spotlight” (Findlay &amp; Walker, 1999; Posner, 1980)</a:t>
            </a:r>
          </a:p>
          <a:p>
            <a:r>
              <a:rPr lang="en-US" sz="2800" dirty="0"/>
              <a:t>Relevant eye movements studies</a:t>
            </a:r>
          </a:p>
          <a:p>
            <a:pPr lvl="1"/>
            <a:r>
              <a:rPr lang="en-US" altLang="zh-CN" sz="2400" dirty="0" smtClean="0"/>
              <a:t>Similar e</a:t>
            </a:r>
            <a:r>
              <a:rPr lang="en-US" sz="2400" dirty="0" smtClean="0"/>
              <a:t>ye-gaze patterns among participants with similar science backgrounds </a:t>
            </a:r>
            <a:r>
              <a:rPr lang="en-US" sz="2400" dirty="0"/>
              <a:t>while solving multiple-choice problems (Tai et al., 2012)</a:t>
            </a:r>
          </a:p>
          <a:p>
            <a:pPr lvl="1"/>
            <a:r>
              <a:rPr lang="en-US" sz="2400" dirty="0" smtClean="0"/>
              <a:t>Students with correct answers looking at relevant areas more </a:t>
            </a:r>
            <a:r>
              <a:rPr lang="en-US" sz="2400" dirty="0"/>
              <a:t>(</a:t>
            </a:r>
            <a:r>
              <a:rPr lang="en-US" sz="2400" dirty="0" err="1"/>
              <a:t>Bayazit</a:t>
            </a:r>
            <a:r>
              <a:rPr lang="en-US" sz="2400" dirty="0"/>
              <a:t> et al.,  2014; Madsen et al., 2012)</a:t>
            </a:r>
          </a:p>
          <a:p>
            <a:r>
              <a:rPr lang="en-US" sz="2800" dirty="0" smtClean="0"/>
              <a:t>This study focuses on </a:t>
            </a:r>
            <a:r>
              <a:rPr lang="en-US" sz="2800" b="1" i="1" dirty="0"/>
              <a:t>transitions</a:t>
            </a:r>
            <a:r>
              <a:rPr lang="en-US" sz="2800" dirty="0"/>
              <a:t> of students’ attention between Areas of Interests (AOIs)</a:t>
            </a:r>
          </a:p>
          <a:p>
            <a:endParaRPr lang="en-US" sz="2800" dirty="0"/>
          </a:p>
        </p:txBody>
      </p:sp>
      <p:sp>
        <p:nvSpPr>
          <p:cNvPr id="4" name="Slide Number Placeholder 3"/>
          <p:cNvSpPr>
            <a:spLocks noGrp="1"/>
          </p:cNvSpPr>
          <p:nvPr>
            <p:ph type="sldNum" sz="quarter" idx="10"/>
          </p:nvPr>
        </p:nvSpPr>
        <p:spPr>
          <a:prstGeom prst="rect">
            <a:avLst/>
          </a:prstGeom>
        </p:spPr>
        <p:txBody>
          <a:bodyPr/>
          <a:lstStyle/>
          <a:p>
            <a:pPr>
              <a:defRPr/>
            </a:pPr>
            <a:fld id="{20169860-7434-4443-9030-A467C3E92756}" type="slidenum">
              <a:rPr lang="en-US" smtClean="0"/>
              <a:pPr>
                <a:defRPr/>
              </a:pPr>
              <a:t>8</a:t>
            </a:fld>
            <a:endParaRPr lang="en-US" dirty="0"/>
          </a:p>
        </p:txBody>
      </p:sp>
    </p:spTree>
    <p:extLst>
      <p:ext uri="{BB962C8B-B14F-4D97-AF65-F5344CB8AC3E}">
        <p14:creationId xmlns:p14="http://schemas.microsoft.com/office/powerpoint/2010/main" val="122190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Eye Tracking Study to Model Eye Movements in Math Problem Solving*</a:t>
            </a:r>
            <a:endParaRPr lang="en-US" dirty="0"/>
          </a:p>
        </p:txBody>
      </p:sp>
      <p:sp>
        <p:nvSpPr>
          <p:cNvPr id="3" name="Content Placeholder 2"/>
          <p:cNvSpPr>
            <a:spLocks noGrp="1"/>
          </p:cNvSpPr>
          <p:nvPr>
            <p:ph idx="1"/>
          </p:nvPr>
        </p:nvSpPr>
        <p:spPr>
          <a:xfrm>
            <a:off x="838200" y="1611923"/>
            <a:ext cx="5689178" cy="4038600"/>
          </a:xfrm>
          <a:prstGeom prst="rect">
            <a:avLst/>
          </a:prstGeom>
        </p:spPr>
        <p:txBody>
          <a:bodyPr>
            <a:normAutofit/>
          </a:bodyPr>
          <a:lstStyle/>
          <a:p>
            <a:r>
              <a:rPr lang="en-US" sz="2800" dirty="0"/>
              <a:t>Participants</a:t>
            </a:r>
          </a:p>
          <a:p>
            <a:pPr lvl="1"/>
            <a:r>
              <a:rPr lang="en-US" sz="2400" dirty="0"/>
              <a:t>37 eighth-grade students</a:t>
            </a:r>
          </a:p>
          <a:p>
            <a:r>
              <a:rPr lang="en-US" sz="2800" dirty="0"/>
              <a:t>Eye-tracking</a:t>
            </a:r>
          </a:p>
          <a:p>
            <a:pPr lvl="1"/>
            <a:r>
              <a:rPr lang="en-US" sz="2400" dirty="0" err="1"/>
              <a:t>Tobii</a:t>
            </a:r>
            <a:r>
              <a:rPr lang="en-US" sz="2400" dirty="0"/>
              <a:t> </a:t>
            </a:r>
            <a:r>
              <a:rPr lang="en-US" sz="2400" dirty="0" smtClean="0"/>
              <a:t>T120</a:t>
            </a:r>
          </a:p>
          <a:p>
            <a:pPr lvl="1"/>
            <a:r>
              <a:rPr lang="en-US" sz="2400" dirty="0" smtClean="0"/>
              <a:t>60 samples per second</a:t>
            </a:r>
            <a:endParaRPr lang="en-US" sz="2400" dirty="0"/>
          </a:p>
          <a:p>
            <a:pPr lvl="1"/>
            <a:r>
              <a:rPr lang="en-US" sz="2400" dirty="0"/>
              <a:t>Conducted at school and lab</a:t>
            </a:r>
          </a:p>
          <a:p>
            <a:pPr lvl="1"/>
            <a:endParaRPr lang="en-US" sz="2400" dirty="0"/>
          </a:p>
        </p:txBody>
      </p:sp>
      <p:sp>
        <p:nvSpPr>
          <p:cNvPr id="5" name="Slide Number Placeholder 4"/>
          <p:cNvSpPr>
            <a:spLocks noGrp="1"/>
          </p:cNvSpPr>
          <p:nvPr>
            <p:ph type="sldNum" sz="quarter" idx="10"/>
          </p:nvPr>
        </p:nvSpPr>
        <p:spPr>
          <a:xfrm>
            <a:off x="1676400" y="6492876"/>
            <a:ext cx="457200" cy="288925"/>
          </a:xfrm>
          <a:prstGeom prst="rect">
            <a:avLst/>
          </a:prstGeom>
        </p:spPr>
        <p:txBody>
          <a:bodyPr/>
          <a:lstStyle/>
          <a:p>
            <a:fld id="{750BB4CF-EF99-494D-8F66-3C233C60B755}" type="slidenum">
              <a:rPr lang="en-US" smtClean="0"/>
              <a:pPr/>
              <a:t>9</a:t>
            </a:fld>
            <a:endParaRPr lang="en-US"/>
          </a:p>
        </p:txBody>
      </p:sp>
      <p:pic>
        <p:nvPicPr>
          <p:cNvPr id="6" name="Picture 5"/>
          <p:cNvPicPr>
            <a:picLocks noChangeAspect="1"/>
          </p:cNvPicPr>
          <p:nvPr/>
        </p:nvPicPr>
        <p:blipFill>
          <a:blip r:embed="rId2" cstate="print"/>
          <a:stretch>
            <a:fillRect/>
          </a:stretch>
        </p:blipFill>
        <p:spPr>
          <a:xfrm>
            <a:off x="8641735" y="1611923"/>
            <a:ext cx="2712065" cy="4068097"/>
          </a:xfrm>
          <a:prstGeom prst="rect">
            <a:avLst/>
          </a:prstGeom>
        </p:spPr>
      </p:pic>
      <p:pic>
        <p:nvPicPr>
          <p:cNvPr id="1028" name="Picture 4" descr="obii T60 &amp; T120"/>
          <p:cNvPicPr>
            <a:picLocks noChangeAspect="1" noChangeArrowheads="1"/>
          </p:cNvPicPr>
          <p:nvPr/>
        </p:nvPicPr>
        <p:blipFill rotWithShape="1">
          <a:blip r:embed="rId3">
            <a:extLst>
              <a:ext uri="{28A0092B-C50C-407E-A947-70E740481C1C}">
                <a14:useLocalDpi xmlns:a14="http://schemas.microsoft.com/office/drawing/2010/main" val="0"/>
              </a:ext>
            </a:extLst>
          </a:blip>
          <a:srcRect l="30727" t="6216" r="31592" b="7830"/>
          <a:stretch/>
        </p:blipFill>
        <p:spPr bwMode="auto">
          <a:xfrm>
            <a:off x="5931989" y="2446167"/>
            <a:ext cx="2709746" cy="3233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1193178" y="5898674"/>
            <a:ext cx="9065943" cy="738664"/>
          </a:xfrm>
          <a:prstGeom prst="rect">
            <a:avLst/>
          </a:prstGeom>
          <a:noFill/>
        </p:spPr>
        <p:txBody>
          <a:bodyPr wrap="square" rtlCol="0">
            <a:spAutoFit/>
          </a:bodyPr>
          <a:lstStyle/>
          <a:p>
            <a:r>
              <a:rPr lang="en-US" sz="1400" dirty="0" smtClean="0"/>
              <a:t>* Zhu</a:t>
            </a:r>
            <a:r>
              <a:rPr lang="en-US" sz="1400" dirty="0"/>
              <a:t>, M., &amp; Feng, G. (2015). An exploratory study using social network analysis to model eye movements in mathematics problem solving. In </a:t>
            </a:r>
            <a:r>
              <a:rPr lang="en-US" sz="1400" i="1" dirty="0"/>
              <a:t>Proceedings of the 5th International Learning Analytics and Knowledge Conference (LAK ’15)</a:t>
            </a:r>
            <a:r>
              <a:rPr lang="en-US" sz="1400" dirty="0"/>
              <a:t> (pp. 383–387). Poughkeepsie, NY: ACM. </a:t>
            </a:r>
          </a:p>
        </p:txBody>
      </p:sp>
    </p:spTree>
    <p:extLst>
      <p:ext uri="{BB962C8B-B14F-4D97-AF65-F5344CB8AC3E}">
        <p14:creationId xmlns:p14="http://schemas.microsoft.com/office/powerpoint/2010/main" val="155799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72CA6D-B755-4729-B273-E4FEA0E3301F}" vid="{A2F819D6-5C2B-4455-9733-C8AE6F2FE6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F8D4967F34045B1C1ED804C25C086" ma:contentTypeVersion="579" ma:contentTypeDescription="Create a new document." ma:contentTypeScope="" ma:versionID="373d3995c60bb29899598956e8bc854a">
  <xsd:schema xmlns:xsd="http://www.w3.org/2001/XMLSchema" xmlns:xs="http://www.w3.org/2001/XMLSchema" xmlns:p="http://schemas.microsoft.com/office/2006/metadata/properties" xmlns:ns2="2b486c6f-e62a-4c0c-b9f7-b03b5d824845" xmlns:ns3="18ecb818-a3cc-4678-9149-ef3f995cc78e" targetNamespace="http://schemas.microsoft.com/office/2006/metadata/properties" ma:root="true" ma:fieldsID="c74664bba5ecad322c84337c957f2590" ns2:_="" ns3:_="">
    <xsd:import namespace="2b486c6f-e62a-4c0c-b9f7-b03b5d824845"/>
    <xsd:import namespace="18ecb818-a3cc-4678-9149-ef3f995cc78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86c6f-e62a-4c0c-b9f7-b03b5d82484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ecb818-a3cc-4678-9149-ef3f995cc7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b486c6f-e62a-4c0c-b9f7-b03b5d824845">5JHHYME3CAE4-1874062312-211</_dlc_DocId>
    <_dlc_DocIdUrl xmlns="2b486c6f-e62a-4c0c-b9f7-b03b5d824845">
      <Url>https://etsorg1.sharepoint.com/teams/mpa/_layouts/15/DocIdRedir.aspx?ID=5JHHYME3CAE4-1874062312-211</Url>
      <Description>5JHHYME3CAE4-1874062312-211</Description>
    </_dlc_DocIdUrl>
  </documentManagement>
</p:properties>
</file>

<file path=customXml/itemProps1.xml><?xml version="1.0" encoding="utf-8"?>
<ds:datastoreItem xmlns:ds="http://schemas.openxmlformats.org/officeDocument/2006/customXml" ds:itemID="{30B1088F-DBA1-45E0-BE08-AA1191699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86c6f-e62a-4c0c-b9f7-b03b5d824845"/>
    <ds:schemaRef ds:uri="18ecb818-a3cc-4678-9149-ef3f995cc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BE199-BA81-4151-8F24-B766582B6F78}">
  <ds:schemaRefs>
    <ds:schemaRef ds:uri="http://schemas.microsoft.com/sharepoint/events"/>
  </ds:schemaRefs>
</ds:datastoreItem>
</file>

<file path=customXml/itemProps3.xml><?xml version="1.0" encoding="utf-8"?>
<ds:datastoreItem xmlns:ds="http://schemas.openxmlformats.org/officeDocument/2006/customXml" ds:itemID="{03841D26-392C-4378-8395-2EAE62FA1256}">
  <ds:schemaRefs>
    <ds:schemaRef ds:uri="http://schemas.microsoft.com/sharepoint/v3/contenttype/forms"/>
  </ds:schemaRefs>
</ds:datastoreItem>
</file>

<file path=customXml/itemProps4.xml><?xml version="1.0" encoding="utf-8"?>
<ds:datastoreItem xmlns:ds="http://schemas.openxmlformats.org/officeDocument/2006/customXml" ds:itemID="{2E3ED790-EBBD-4460-8DFD-FF9A7C38C1FC}">
  <ds:schemaRefs>
    <ds:schemaRef ds:uri="http://schemas.microsoft.com/office/2006/metadata/properties"/>
    <ds:schemaRef ds:uri="http://schemas.microsoft.com/office/infopath/2007/PartnerControls"/>
    <ds:schemaRef ds:uri="2b486c6f-e62a-4c0c-b9f7-b03b5d824845"/>
  </ds:schemaRefs>
</ds:datastoreItem>
</file>

<file path=docProps/app.xml><?xml version="1.0" encoding="utf-8"?>
<Properties xmlns="http://schemas.openxmlformats.org/officeDocument/2006/extended-properties" xmlns:vt="http://schemas.openxmlformats.org/officeDocument/2006/docPropsVTypes">
  <Template>ETS-PPT-wideScreen-A</Template>
  <TotalTime>4180</TotalTime>
  <Words>2761</Words>
  <Application>Microsoft Macintosh PowerPoint</Application>
  <PresentationFormat>Widescreen</PresentationFormat>
  <Paragraphs>661</Paragraphs>
  <Slides>44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 Unicode MS</vt:lpstr>
      <vt:lpstr>Calibri</vt:lpstr>
      <vt:lpstr>Times New Roman</vt:lpstr>
      <vt:lpstr>Verdana</vt:lpstr>
      <vt:lpstr>Wingdings</vt:lpstr>
      <vt:lpstr>Arial</vt:lpstr>
      <vt:lpstr>Office Theme</vt:lpstr>
      <vt:lpstr>Network Analysis for Learning Analytics</vt:lpstr>
      <vt:lpstr>Social Network Analysis (SNA) and Network Science</vt:lpstr>
      <vt:lpstr>SNA in Education</vt:lpstr>
      <vt:lpstr>Motivation</vt:lpstr>
      <vt:lpstr>Capture Cognitive Processes</vt:lpstr>
      <vt:lpstr>Three Studies using Network to Model and Analyze Educational Data</vt:lpstr>
      <vt:lpstr>Study 1: Modeling eye tracking data from math assessment</vt:lpstr>
      <vt:lpstr>Related Eye-tracking Studies</vt:lpstr>
      <vt:lpstr>An Eye Tracking Study to Model Eye Movements in Math Problem Solving*</vt:lpstr>
      <vt:lpstr>The Moving Sidewalks One-Rider Task </vt:lpstr>
      <vt:lpstr>Functions &amp; Linear Functions Learning Progression</vt:lpstr>
      <vt:lpstr>Eye Tracking Scan Path</vt:lpstr>
      <vt:lpstr>Areas of Interest (AOIs)</vt:lpstr>
      <vt:lpstr>A Sample AOI Transition Network</vt:lpstr>
      <vt:lpstr>Network Measures for the Transition Networks</vt:lpstr>
      <vt:lpstr>Network Statistics for Transition Networks</vt:lpstr>
      <vt:lpstr>Network Statistics for Transition Networks</vt:lpstr>
      <vt:lpstr>Eye Movement Patterns and Student Knowledge Levels</vt:lpstr>
      <vt:lpstr>Study 2: Modeling process data from log records</vt:lpstr>
      <vt:lpstr>Analyzing Process Data from Scenario-based Assessment*</vt:lpstr>
      <vt:lpstr>From Action Sequence to Action Transition Network</vt:lpstr>
      <vt:lpstr>Transition Network of All Students</vt:lpstr>
      <vt:lpstr>Observations Related to Item Design and Layout</vt:lpstr>
      <vt:lpstr>Scoring: Process Efficiency and Systematicity</vt:lpstr>
      <vt:lpstr>Scoring: Process Efficiency</vt:lpstr>
      <vt:lpstr>Scoring: Process Systematicity</vt:lpstr>
      <vt:lpstr>One More Network Measure - Centralization</vt:lpstr>
      <vt:lpstr>Comparison of Network Statistics for Different Efficiency Score Categories</vt:lpstr>
      <vt:lpstr>Comparison of Network Statistics for Different Systematicity Score Categories</vt:lpstr>
      <vt:lpstr>Prediction Power of Network Statistics</vt:lpstr>
      <vt:lpstr>Study 3: Modeling student discourse data in assessment of Engineering Professional Skills (EPSs)</vt:lpstr>
      <vt:lpstr>Engineering Professional Skills (EPSs)</vt:lpstr>
      <vt:lpstr>Assessing engineering professional skills (EPSs)*</vt:lpstr>
      <vt:lpstr>Assessing EPSs and SNA</vt:lpstr>
      <vt:lpstr>Research Samples</vt:lpstr>
      <vt:lpstr>Coding and construction of the communication networks</vt:lpstr>
      <vt:lpstr>Coding and construction of the EPS co-occurrence networks</vt:lpstr>
      <vt:lpstr>Communication networks for high group and low group</vt:lpstr>
      <vt:lpstr>Network statistics on communication networks</vt:lpstr>
      <vt:lpstr>Engineering professional skills networks for high group and low group</vt:lpstr>
      <vt:lpstr>Network statistics on the EPS networks</vt:lpstr>
      <vt:lpstr>Takeaways from the Three Discussed Studies</vt:lpstr>
      <vt:lpstr>Acknowledgement</vt:lpstr>
      <vt:lpstr>Network Analysis for Learning Analytics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Zhu, Mengxiao</dc:creator>
  <cp:lastModifiedBy>Mengxiao Zhu</cp:lastModifiedBy>
  <cp:revision>27</cp:revision>
  <cp:lastPrinted>2015-08-31T15:51:05Z</cp:lastPrinted>
  <dcterms:created xsi:type="dcterms:W3CDTF">2018-10-08T20:29:56Z</dcterms:created>
  <dcterms:modified xsi:type="dcterms:W3CDTF">2018-10-31T15:36:07Z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38c7efe5-9826-426a-80db-b933faefb5b5</vt:lpwstr>
  </property>
  <property fmtid="{D5CDD505-2E9C-101B-9397-08002B2CF9AE}" pid="3" name="ContentTypeId">
    <vt:lpwstr>0x010100EA3F8D4967F34045B1C1ED804C25C086</vt:lpwstr>
  </property>
</Properties>
</file>