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57"/>
  </p:notesMasterIdLst>
  <p:sldIdLst>
    <p:sldId id="256" r:id="rId2"/>
    <p:sldId id="501" r:id="rId3"/>
    <p:sldId id="426" r:id="rId4"/>
    <p:sldId id="500" r:id="rId5"/>
    <p:sldId id="428" r:id="rId6"/>
    <p:sldId id="505" r:id="rId7"/>
    <p:sldId id="475" r:id="rId8"/>
    <p:sldId id="429" r:id="rId9"/>
    <p:sldId id="447" r:id="rId10"/>
    <p:sldId id="434" r:id="rId11"/>
    <p:sldId id="433" r:id="rId12"/>
    <p:sldId id="436" r:id="rId13"/>
    <p:sldId id="435" r:id="rId14"/>
    <p:sldId id="477" r:id="rId15"/>
    <p:sldId id="451" r:id="rId16"/>
    <p:sldId id="425" r:id="rId17"/>
    <p:sldId id="452" r:id="rId18"/>
    <p:sldId id="443" r:id="rId19"/>
    <p:sldId id="502" r:id="rId20"/>
    <p:sldId id="446" r:id="rId21"/>
    <p:sldId id="445" r:id="rId22"/>
    <p:sldId id="444" r:id="rId23"/>
    <p:sldId id="418" r:id="rId24"/>
    <p:sldId id="479" r:id="rId25"/>
    <p:sldId id="478" r:id="rId26"/>
    <p:sldId id="458" r:id="rId27"/>
    <p:sldId id="474" r:id="rId28"/>
    <p:sldId id="459" r:id="rId29"/>
    <p:sldId id="469" r:id="rId30"/>
    <p:sldId id="480" r:id="rId31"/>
    <p:sldId id="470" r:id="rId32"/>
    <p:sldId id="422" r:id="rId33"/>
    <p:sldId id="494" r:id="rId34"/>
    <p:sldId id="493" r:id="rId35"/>
    <p:sldId id="492" r:id="rId36"/>
    <p:sldId id="491" r:id="rId37"/>
    <p:sldId id="490" r:id="rId38"/>
    <p:sldId id="489" r:id="rId39"/>
    <p:sldId id="488" r:id="rId40"/>
    <p:sldId id="487" r:id="rId41"/>
    <p:sldId id="486" r:id="rId42"/>
    <p:sldId id="511" r:id="rId43"/>
    <p:sldId id="508" r:id="rId44"/>
    <p:sldId id="484" r:id="rId45"/>
    <p:sldId id="483" r:id="rId46"/>
    <p:sldId id="482" r:id="rId47"/>
    <p:sldId id="481" r:id="rId48"/>
    <p:sldId id="495" r:id="rId49"/>
    <p:sldId id="498" r:id="rId50"/>
    <p:sldId id="497" r:id="rId51"/>
    <p:sldId id="496" r:id="rId52"/>
    <p:sldId id="510" r:id="rId53"/>
    <p:sldId id="506" r:id="rId54"/>
    <p:sldId id="507" r:id="rId55"/>
    <p:sldId id="509" r:id="rId5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Lato" panose="020F0502020204030203" pitchFamily="34" charset="0"/>
      <p:regular r:id="rId62"/>
      <p:bold r:id="rId63"/>
      <p:italic r:id="rId64"/>
      <p:boldItalic r:id="rId65"/>
    </p:embeddedFont>
    <p:embeddedFont>
      <p:font typeface="Raleway" pitchFamily="2" charset="0"/>
      <p:regular r:id="rId66"/>
      <p:bold r:id="rId67"/>
      <p:italic r:id="rId68"/>
      <p:boldItalic r:id="rId69"/>
    </p:embeddedFont>
    <p:embeddedFont>
      <p:font typeface="TH SarabunPSK" panose="020B0500040200020003" pitchFamily="34" charset="-34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5C7AF-E219-4F55-B5F1-6097A3B14C71}" v="808" dt="2022-02-18T17:48:48.276"/>
    <p1510:client id="{1E79CE79-A1C2-4D6A-855F-AA312827762F}" v="49" dt="2022-02-16T23:23:32.217"/>
    <p1510:client id="{70BD3ADF-4A43-4475-BBE7-13DA5CE8C128}" v="251" dt="2022-02-17T11:03:36.023"/>
    <p1510:client id="{8643B162-07E6-4821-B703-F3A2CA3EAC02}" v="406" dt="2022-02-17T02:46:29.187"/>
    <p1510:client id="{89147A6B-6C4E-490A-9D3E-47F0DA6AD6DB}" v="247" dt="2022-02-16T20:26:39.159"/>
    <p1510:client id="{A1087DF0-2617-454A-AFDF-CAF30814409D}" v="91" dt="2022-02-16T22:41:56.557"/>
    <p1510:client id="{A65D7FF3-7469-4FE9-A4DA-734993C627A0}" v="48" dt="2022-02-16T20:50:32.254"/>
    <p1510:client id="{BD699A7E-AD22-499E-9665-2303AFFE9198}" v="920" dt="2022-02-18T05:11:01.736"/>
    <p1510:client id="{C1BFCF46-EF0F-4604-BB32-E7AF0095248B}" v="122" dt="2022-02-16T04:17:16.911"/>
    <p1510:client id="{CD5E82D9-5652-429C-A721-A9C22D144E2D}" v="450" dt="2022-02-16T03:48:38.161"/>
    <p1510:client id="{CD76483A-6D2F-4B24-99F8-8950F889B22B}" v="639" dt="2022-02-16T20:49:39.958"/>
  </p1510:revLst>
</p1510:revInfo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74"/>
  </p:normalViewPr>
  <p:slideViewPr>
    <p:cSldViewPr snapToGrid="0">
      <p:cViewPr varScale="1">
        <p:scale>
          <a:sx n="104" d="100"/>
          <a:sy n="104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ksha Bali" userId="2SRoiGJOKlIX5nho1f+KKP+q2B+CMQwmtu5zu1YcdKs=" providerId="None" clId="Web-{1725C7AF-E219-4F55-B5F1-6097A3B14C71}"/>
    <pc:docChg chg="addSld delSld modSld">
      <pc:chgData name="Diksha Bali" userId="2SRoiGJOKlIX5nho1f+KKP+q2B+CMQwmtu5zu1YcdKs=" providerId="None" clId="Web-{1725C7AF-E219-4F55-B5F1-6097A3B14C71}" dt="2022-02-18T17:48:48.276" v="770" actId="20577"/>
      <pc:docMkLst>
        <pc:docMk/>
      </pc:docMkLst>
      <pc:sldChg chg="modSp">
        <pc:chgData name="Diksha Bali" userId="2SRoiGJOKlIX5nho1f+KKP+q2B+CMQwmtu5zu1YcdKs=" providerId="None" clId="Web-{1725C7AF-E219-4F55-B5F1-6097A3B14C71}" dt="2022-02-18T17:48:40.854" v="767" actId="20577"/>
        <pc:sldMkLst>
          <pc:docMk/>
          <pc:sldMk cId="0" sldId="256"/>
        </pc:sldMkLst>
        <pc:spChg chg="mod">
          <ac:chgData name="Diksha Bali" userId="2SRoiGJOKlIX5nho1f+KKP+q2B+CMQwmtu5zu1YcdKs=" providerId="None" clId="Web-{1725C7AF-E219-4F55-B5F1-6097A3B14C71}" dt="2022-02-18T17:48:40.854" v="767" actId="20577"/>
          <ac:spMkLst>
            <pc:docMk/>
            <pc:sldMk cId="0" sldId="256"/>
            <ac:spMk id="2" creationId="{CAF9794B-22CD-41E5-93D4-0C989F816455}"/>
          </ac:spMkLst>
        </pc:spChg>
      </pc:sldChg>
      <pc:sldChg chg="modSp modAnim">
        <pc:chgData name="Diksha Bali" userId="2SRoiGJOKlIX5nho1f+KKP+q2B+CMQwmtu5zu1YcdKs=" providerId="None" clId="Web-{1725C7AF-E219-4F55-B5F1-6097A3B14C71}" dt="2022-02-18T17:41:15.873" v="606"/>
        <pc:sldMkLst>
          <pc:docMk/>
          <pc:sldMk cId="3024417796" sldId="426"/>
        </pc:sldMkLst>
        <pc:spChg chg="mod">
          <ac:chgData name="Diksha Bali" userId="2SRoiGJOKlIX5nho1f+KKP+q2B+CMQwmtu5zu1YcdKs=" providerId="None" clId="Web-{1725C7AF-E219-4F55-B5F1-6097A3B14C71}" dt="2022-02-18T17:40:06.324" v="592" actId="14100"/>
          <ac:spMkLst>
            <pc:docMk/>
            <pc:sldMk cId="3024417796" sldId="426"/>
            <ac:spMk id="3" creationId="{9275840E-6426-44A8-8EDB-D26983088EB3}"/>
          </ac:spMkLst>
        </pc:spChg>
      </pc:sldChg>
      <pc:sldChg chg="modSp">
        <pc:chgData name="Diksha Bali" userId="2SRoiGJOKlIX5nho1f+KKP+q2B+CMQwmtu5zu1YcdKs=" providerId="None" clId="Web-{1725C7AF-E219-4F55-B5F1-6097A3B14C71}" dt="2022-02-18T17:08:28.978" v="13" actId="20577"/>
        <pc:sldMkLst>
          <pc:docMk/>
          <pc:sldMk cId="2135772379" sldId="429"/>
        </pc:sldMkLst>
        <pc:spChg chg="mod">
          <ac:chgData name="Diksha Bali" userId="2SRoiGJOKlIX5nho1f+KKP+q2B+CMQwmtu5zu1YcdKs=" providerId="None" clId="Web-{1725C7AF-E219-4F55-B5F1-6097A3B14C71}" dt="2022-02-18T17:08:28.978" v="13" actId="20577"/>
          <ac:spMkLst>
            <pc:docMk/>
            <pc:sldMk cId="2135772379" sldId="429"/>
            <ac:spMk id="3" creationId="{44BAD9EB-8690-459E-8450-F20B00C61450}"/>
          </ac:spMkLst>
        </pc:spChg>
      </pc:sldChg>
      <pc:sldChg chg="modSp">
        <pc:chgData name="Diksha Bali" userId="2SRoiGJOKlIX5nho1f+KKP+q2B+CMQwmtu5zu1YcdKs=" providerId="None" clId="Web-{1725C7AF-E219-4F55-B5F1-6097A3B14C71}" dt="2022-02-18T17:42:41.438" v="624" actId="20577"/>
        <pc:sldMkLst>
          <pc:docMk/>
          <pc:sldMk cId="4287752010" sldId="433"/>
        </pc:sldMkLst>
        <pc:spChg chg="mod">
          <ac:chgData name="Diksha Bali" userId="2SRoiGJOKlIX5nho1f+KKP+q2B+CMQwmtu5zu1YcdKs=" providerId="None" clId="Web-{1725C7AF-E219-4F55-B5F1-6097A3B14C71}" dt="2022-02-18T17:42:41.438" v="624" actId="20577"/>
          <ac:spMkLst>
            <pc:docMk/>
            <pc:sldMk cId="4287752010" sldId="433"/>
            <ac:spMk id="3" creationId="{6BE123D9-5B51-4E3D-A9AC-E49C9BD77711}"/>
          </ac:spMkLst>
        </pc:spChg>
      </pc:sldChg>
      <pc:sldChg chg="modSp">
        <pc:chgData name="Diksha Bali" userId="2SRoiGJOKlIX5nho1f+KKP+q2B+CMQwmtu5zu1YcdKs=" providerId="None" clId="Web-{1725C7AF-E219-4F55-B5F1-6097A3B14C71}" dt="2022-02-18T17:24:56.988" v="356" actId="20577"/>
        <pc:sldMkLst>
          <pc:docMk/>
          <pc:sldMk cId="525011023" sldId="434"/>
        </pc:sldMkLst>
        <pc:spChg chg="mod">
          <ac:chgData name="Diksha Bali" userId="2SRoiGJOKlIX5nho1f+KKP+q2B+CMQwmtu5zu1YcdKs=" providerId="None" clId="Web-{1725C7AF-E219-4F55-B5F1-6097A3B14C71}" dt="2022-02-18T17:24:56.988" v="356" actId="20577"/>
          <ac:spMkLst>
            <pc:docMk/>
            <pc:sldMk cId="525011023" sldId="434"/>
            <ac:spMk id="3" creationId="{4CA08F73-4719-4E77-A9AC-31734126D0C5}"/>
          </ac:spMkLst>
        </pc:spChg>
      </pc:sldChg>
      <pc:sldChg chg="modSp">
        <pc:chgData name="Diksha Bali" userId="2SRoiGJOKlIX5nho1f+KKP+q2B+CMQwmtu5zu1YcdKs=" providerId="None" clId="Web-{1725C7AF-E219-4F55-B5F1-6097A3B14C71}" dt="2022-02-18T17:10:10.497" v="55" actId="20577"/>
        <pc:sldMkLst>
          <pc:docMk/>
          <pc:sldMk cId="1938370776" sldId="435"/>
        </pc:sldMkLst>
        <pc:spChg chg="mod">
          <ac:chgData name="Diksha Bali" userId="2SRoiGJOKlIX5nho1f+KKP+q2B+CMQwmtu5zu1YcdKs=" providerId="None" clId="Web-{1725C7AF-E219-4F55-B5F1-6097A3B14C71}" dt="2022-02-18T17:09:29.371" v="28" actId="20577"/>
          <ac:spMkLst>
            <pc:docMk/>
            <pc:sldMk cId="1938370776" sldId="435"/>
            <ac:spMk id="2" creationId="{8324E0B4-A99E-499F-A04F-64C2C351A37A}"/>
          </ac:spMkLst>
        </pc:spChg>
        <pc:spChg chg="mod">
          <ac:chgData name="Diksha Bali" userId="2SRoiGJOKlIX5nho1f+KKP+q2B+CMQwmtu5zu1YcdKs=" providerId="None" clId="Web-{1725C7AF-E219-4F55-B5F1-6097A3B14C71}" dt="2022-02-18T17:10:10.497" v="55" actId="20577"/>
          <ac:spMkLst>
            <pc:docMk/>
            <pc:sldMk cId="1938370776" sldId="435"/>
            <ac:spMk id="3" creationId="{465F25DE-07D1-497D-8EFB-F5FE9D8B04BA}"/>
          </ac:spMkLst>
        </pc:spChg>
      </pc:sldChg>
      <pc:sldChg chg="modSp">
        <pc:chgData name="Diksha Bali" userId="2SRoiGJOKlIX5nho1f+KKP+q2B+CMQwmtu5zu1YcdKs=" providerId="None" clId="Web-{1725C7AF-E219-4F55-B5F1-6097A3B14C71}" dt="2022-02-18T17:42:13.359" v="620" actId="20577"/>
        <pc:sldMkLst>
          <pc:docMk/>
          <pc:sldMk cId="79455438" sldId="447"/>
        </pc:sldMkLst>
        <pc:spChg chg="mod">
          <ac:chgData name="Diksha Bali" userId="2SRoiGJOKlIX5nho1f+KKP+q2B+CMQwmtu5zu1YcdKs=" providerId="None" clId="Web-{1725C7AF-E219-4F55-B5F1-6097A3B14C71}" dt="2022-02-18T17:42:13.359" v="620" actId="20577"/>
          <ac:spMkLst>
            <pc:docMk/>
            <pc:sldMk cId="79455438" sldId="447"/>
            <ac:spMk id="3" creationId="{E17D27DC-9A04-4CDD-BA3F-13C6566BAAC7}"/>
          </ac:spMkLst>
        </pc:spChg>
      </pc:sldChg>
      <pc:sldChg chg="modSp">
        <pc:chgData name="Diksha Bali" userId="2SRoiGJOKlIX5nho1f+KKP+q2B+CMQwmtu5zu1YcdKs=" providerId="None" clId="Web-{1725C7AF-E219-4F55-B5F1-6097A3B14C71}" dt="2022-02-18T17:44:15.831" v="728" actId="20577"/>
        <pc:sldMkLst>
          <pc:docMk/>
          <pc:sldMk cId="1964279852" sldId="451"/>
        </pc:sldMkLst>
        <pc:spChg chg="mod">
          <ac:chgData name="Diksha Bali" userId="2SRoiGJOKlIX5nho1f+KKP+q2B+CMQwmtu5zu1YcdKs=" providerId="None" clId="Web-{1725C7AF-E219-4F55-B5F1-6097A3B14C71}" dt="2022-02-18T17:44:15.831" v="728" actId="20577"/>
          <ac:spMkLst>
            <pc:docMk/>
            <pc:sldMk cId="1964279852" sldId="451"/>
            <ac:spMk id="3" creationId="{D2311572-9A9D-4792-B94C-EF4252A373E5}"/>
          </ac:spMkLst>
        </pc:spChg>
      </pc:sldChg>
      <pc:sldChg chg="modSp">
        <pc:chgData name="Diksha Bali" userId="2SRoiGJOKlIX5nho1f+KKP+q2B+CMQwmtu5zu1YcdKs=" providerId="None" clId="Web-{1725C7AF-E219-4F55-B5F1-6097A3B14C71}" dt="2022-02-18T17:11:40.108" v="86" actId="20577"/>
        <pc:sldMkLst>
          <pc:docMk/>
          <pc:sldMk cId="1641038069" sldId="452"/>
        </pc:sldMkLst>
        <pc:spChg chg="mod">
          <ac:chgData name="Diksha Bali" userId="2SRoiGJOKlIX5nho1f+KKP+q2B+CMQwmtu5zu1YcdKs=" providerId="None" clId="Web-{1725C7AF-E219-4F55-B5F1-6097A3B14C71}" dt="2022-02-18T17:11:40.108" v="86" actId="20577"/>
          <ac:spMkLst>
            <pc:docMk/>
            <pc:sldMk cId="1641038069" sldId="452"/>
            <ac:spMk id="3" creationId="{D2311572-9A9D-4792-B94C-EF4252A373E5}"/>
          </ac:spMkLst>
        </pc:spChg>
      </pc:sldChg>
      <pc:sldChg chg="addSp delSp modSp">
        <pc:chgData name="Diksha Bali" userId="2SRoiGJOKlIX5nho1f+KKP+q2B+CMQwmtu5zu1YcdKs=" providerId="None" clId="Web-{1725C7AF-E219-4F55-B5F1-6097A3B14C71}" dt="2022-02-18T17:17:35.180" v="215" actId="1076"/>
        <pc:sldMkLst>
          <pc:docMk/>
          <pc:sldMk cId="3167172472" sldId="458"/>
        </pc:sldMkLst>
        <pc:spChg chg="del mod">
          <ac:chgData name="Diksha Bali" userId="2SRoiGJOKlIX5nho1f+KKP+q2B+CMQwmtu5zu1YcdKs=" providerId="None" clId="Web-{1725C7AF-E219-4F55-B5F1-6097A3B14C71}" dt="2022-02-18T17:17:28.930" v="212"/>
          <ac:spMkLst>
            <pc:docMk/>
            <pc:sldMk cId="3167172472" sldId="458"/>
            <ac:spMk id="2" creationId="{D7F160ED-F5E0-4CFE-AB91-8AA449B063F5}"/>
          </ac:spMkLst>
        </pc:spChg>
        <pc:spChg chg="mod">
          <ac:chgData name="Diksha Bali" userId="2SRoiGJOKlIX5nho1f+KKP+q2B+CMQwmtu5zu1YcdKs=" providerId="None" clId="Web-{1725C7AF-E219-4F55-B5F1-6097A3B14C71}" dt="2022-02-18T17:17:35.180" v="215" actId="1076"/>
          <ac:spMkLst>
            <pc:docMk/>
            <pc:sldMk cId="3167172472" sldId="458"/>
            <ac:spMk id="3" creationId="{6AD36489-0AC2-4250-B3F1-BCC878A96AA5}"/>
          </ac:spMkLst>
        </pc:spChg>
        <pc:spChg chg="add del mod">
          <ac:chgData name="Diksha Bali" userId="2SRoiGJOKlIX5nho1f+KKP+q2B+CMQwmtu5zu1YcdKs=" providerId="None" clId="Web-{1725C7AF-E219-4F55-B5F1-6097A3B14C71}" dt="2022-02-18T17:17:31.992" v="213"/>
          <ac:spMkLst>
            <pc:docMk/>
            <pc:sldMk cId="3167172472" sldId="458"/>
            <ac:spMk id="7" creationId="{280B58DC-EAC6-46CF-8977-7708A9ED5193}"/>
          </ac:spMkLst>
        </pc:spChg>
        <pc:spChg chg="add mod">
          <ac:chgData name="Diksha Bali" userId="2SRoiGJOKlIX5nho1f+KKP+q2B+CMQwmtu5zu1YcdKs=" providerId="None" clId="Web-{1725C7AF-E219-4F55-B5F1-6097A3B14C71}" dt="2022-02-18T17:17:32.414" v="214"/>
          <ac:spMkLst>
            <pc:docMk/>
            <pc:sldMk cId="3167172472" sldId="458"/>
            <ac:spMk id="9" creationId="{7FDBDEB5-0ED4-4CC5-8E63-BDD160D02C75}"/>
          </ac:spMkLst>
        </pc:spChg>
      </pc:sldChg>
      <pc:sldChg chg="modSp">
        <pc:chgData name="Diksha Bali" userId="2SRoiGJOKlIX5nho1f+KKP+q2B+CMQwmtu5zu1YcdKs=" providerId="None" clId="Web-{1725C7AF-E219-4F55-B5F1-6097A3B14C71}" dt="2022-02-18T17:20:39.747" v="319" actId="20577"/>
        <pc:sldMkLst>
          <pc:docMk/>
          <pc:sldMk cId="47624527" sldId="459"/>
        </pc:sldMkLst>
        <pc:spChg chg="mod">
          <ac:chgData name="Diksha Bali" userId="2SRoiGJOKlIX5nho1f+KKP+q2B+CMQwmtu5zu1YcdKs=" providerId="None" clId="Web-{1725C7AF-E219-4F55-B5F1-6097A3B14C71}" dt="2022-02-18T17:20:39.747" v="319" actId="20577"/>
          <ac:spMkLst>
            <pc:docMk/>
            <pc:sldMk cId="47624527" sldId="459"/>
            <ac:spMk id="3" creationId="{6AD36489-0AC2-4250-B3F1-BCC878A96AA5}"/>
          </ac:spMkLst>
        </pc:spChg>
      </pc:sldChg>
      <pc:sldChg chg="addSp delSp modSp addAnim modAnim">
        <pc:chgData name="Diksha Bali" userId="2SRoiGJOKlIX5nho1f+KKP+q2B+CMQwmtu5zu1YcdKs=" providerId="None" clId="Web-{1725C7AF-E219-4F55-B5F1-6097A3B14C71}" dt="2022-02-18T17:46:17.428" v="752"/>
        <pc:sldMkLst>
          <pc:docMk/>
          <pc:sldMk cId="4236968029" sldId="469"/>
        </pc:sldMkLst>
        <pc:spChg chg="add del mod">
          <ac:chgData name="Diksha Bali" userId="2SRoiGJOKlIX5nho1f+KKP+q2B+CMQwmtu5zu1YcdKs=" providerId="None" clId="Web-{1725C7AF-E219-4F55-B5F1-6097A3B14C71}" dt="2022-02-18T17:45:21.801" v="729" actId="20577"/>
          <ac:spMkLst>
            <pc:docMk/>
            <pc:sldMk cId="4236968029" sldId="469"/>
            <ac:spMk id="2" creationId="{94244C8E-5D47-4BDA-87BD-12871944A8A2}"/>
          </ac:spMkLst>
        </pc:spChg>
        <pc:spChg chg="mod">
          <ac:chgData name="Diksha Bali" userId="2SRoiGJOKlIX5nho1f+KKP+q2B+CMQwmtu5zu1YcdKs=" providerId="None" clId="Web-{1725C7AF-E219-4F55-B5F1-6097A3B14C71}" dt="2022-02-18T17:46:09.428" v="749" actId="1076"/>
          <ac:spMkLst>
            <pc:docMk/>
            <pc:sldMk cId="4236968029" sldId="469"/>
            <ac:spMk id="3" creationId="{659AD0E7-3F73-4EE9-A9D3-CAD86599A6F8}"/>
          </ac:spMkLst>
        </pc:spChg>
        <pc:spChg chg="add del mod">
          <ac:chgData name="Diksha Bali" userId="2SRoiGJOKlIX5nho1f+KKP+q2B+CMQwmtu5zu1YcdKs=" providerId="None" clId="Web-{1725C7AF-E219-4F55-B5F1-6097A3B14C71}" dt="2022-02-18T17:18:48.791" v="226"/>
          <ac:spMkLst>
            <pc:docMk/>
            <pc:sldMk cId="4236968029" sldId="469"/>
            <ac:spMk id="7" creationId="{08A925C8-3EC2-4AD6-BB77-139EE5E037B6}"/>
          </ac:spMkLst>
        </pc:spChg>
        <pc:spChg chg="add del">
          <ac:chgData name="Diksha Bali" userId="2SRoiGJOKlIX5nho1f+KKP+q2B+CMQwmtu5zu1YcdKs=" providerId="None" clId="Web-{1725C7AF-E219-4F55-B5F1-6097A3B14C71}" dt="2022-02-18T17:18:46.104" v="225"/>
          <ac:spMkLst>
            <pc:docMk/>
            <pc:sldMk cId="4236968029" sldId="469"/>
            <ac:spMk id="9" creationId="{7D18E0EB-9E54-47A9-88E2-211C3DE88C68}"/>
          </ac:spMkLst>
        </pc:spChg>
      </pc:sldChg>
      <pc:sldChg chg="modSp">
        <pc:chgData name="Diksha Bali" userId="2SRoiGJOKlIX5nho1f+KKP+q2B+CMQwmtu5zu1YcdKs=" providerId="None" clId="Web-{1725C7AF-E219-4F55-B5F1-6097A3B14C71}" dt="2022-02-18T17:20:55.966" v="325" actId="20577"/>
        <pc:sldMkLst>
          <pc:docMk/>
          <pc:sldMk cId="1940107571" sldId="474"/>
        </pc:sldMkLst>
        <pc:spChg chg="mod">
          <ac:chgData name="Diksha Bali" userId="2SRoiGJOKlIX5nho1f+KKP+q2B+CMQwmtu5zu1YcdKs=" providerId="None" clId="Web-{1725C7AF-E219-4F55-B5F1-6097A3B14C71}" dt="2022-02-18T17:17:19.273" v="210" actId="1076"/>
          <ac:spMkLst>
            <pc:docMk/>
            <pc:sldMk cId="1940107571" sldId="474"/>
            <ac:spMk id="2" creationId="{B3A4A04D-CE4B-457A-A761-6FD4625D4677}"/>
          </ac:spMkLst>
        </pc:spChg>
        <pc:spChg chg="mod">
          <ac:chgData name="Diksha Bali" userId="2SRoiGJOKlIX5nho1f+KKP+q2B+CMQwmtu5zu1YcdKs=" providerId="None" clId="Web-{1725C7AF-E219-4F55-B5F1-6097A3B14C71}" dt="2022-02-18T17:20:55.966" v="325" actId="20577"/>
          <ac:spMkLst>
            <pc:docMk/>
            <pc:sldMk cId="1940107571" sldId="474"/>
            <ac:spMk id="3" creationId="{378D730C-E4D4-4D13-80D3-01182999CDFB}"/>
          </ac:spMkLst>
        </pc:spChg>
      </pc:sldChg>
      <pc:sldChg chg="modSp">
        <pc:chgData name="Diksha Bali" userId="2SRoiGJOKlIX5nho1f+KKP+q2B+CMQwmtu5zu1YcdKs=" providerId="None" clId="Web-{1725C7AF-E219-4F55-B5F1-6097A3B14C71}" dt="2022-02-18T17:40:45.075" v="604" actId="20577"/>
        <pc:sldMkLst>
          <pc:docMk/>
          <pc:sldMk cId="3934714616" sldId="475"/>
        </pc:sldMkLst>
        <pc:spChg chg="mod">
          <ac:chgData name="Diksha Bali" userId="2SRoiGJOKlIX5nho1f+KKP+q2B+CMQwmtu5zu1YcdKs=" providerId="None" clId="Web-{1725C7AF-E219-4F55-B5F1-6097A3B14C71}" dt="2022-02-18T17:40:45.075" v="604" actId="20577"/>
          <ac:spMkLst>
            <pc:docMk/>
            <pc:sldMk cId="3934714616" sldId="475"/>
            <ac:spMk id="10" creationId="{617212FA-B3B4-4F24-AFE2-1E87F6FAF07A}"/>
          </ac:spMkLst>
        </pc:spChg>
        <pc:picChg chg="mod">
          <ac:chgData name="Diksha Bali" userId="2SRoiGJOKlIX5nho1f+KKP+q2B+CMQwmtu5zu1YcdKs=" providerId="None" clId="Web-{1725C7AF-E219-4F55-B5F1-6097A3B14C71}" dt="2022-02-18T17:08:18.947" v="8" actId="14100"/>
          <ac:picMkLst>
            <pc:docMk/>
            <pc:sldMk cId="3934714616" sldId="475"/>
            <ac:picMk id="6" creationId="{2C7358C5-65D2-49ED-B938-77735D252FCB}"/>
          </ac:picMkLst>
        </pc:picChg>
      </pc:sldChg>
      <pc:sldChg chg="modSp">
        <pc:chgData name="Diksha Bali" userId="2SRoiGJOKlIX5nho1f+KKP+q2B+CMQwmtu5zu1YcdKs=" providerId="None" clId="Web-{1725C7AF-E219-4F55-B5F1-6097A3B14C71}" dt="2022-02-18T17:44:00.471" v="727" actId="20577"/>
        <pc:sldMkLst>
          <pc:docMk/>
          <pc:sldMk cId="3235008200" sldId="477"/>
        </pc:sldMkLst>
        <pc:spChg chg="mod">
          <ac:chgData name="Diksha Bali" userId="2SRoiGJOKlIX5nho1f+KKP+q2B+CMQwmtu5zu1YcdKs=" providerId="None" clId="Web-{1725C7AF-E219-4F55-B5F1-6097A3B14C71}" dt="2022-02-18T17:44:00.471" v="727" actId="20577"/>
          <ac:spMkLst>
            <pc:docMk/>
            <pc:sldMk cId="3235008200" sldId="477"/>
            <ac:spMk id="3" creationId="{ABA3FAD8-25C9-43DE-9D72-57257EAF7A52}"/>
          </ac:spMkLst>
        </pc:spChg>
      </pc:sldChg>
      <pc:sldChg chg="modSp">
        <pc:chgData name="Diksha Bali" userId="2SRoiGJOKlIX5nho1f+KKP+q2B+CMQwmtu5zu1YcdKs=" providerId="None" clId="Web-{1725C7AF-E219-4F55-B5F1-6097A3B14C71}" dt="2022-02-18T17:13:29.033" v="130" actId="20577"/>
        <pc:sldMkLst>
          <pc:docMk/>
          <pc:sldMk cId="3894991673" sldId="478"/>
        </pc:sldMkLst>
        <pc:spChg chg="mod">
          <ac:chgData name="Diksha Bali" userId="2SRoiGJOKlIX5nho1f+KKP+q2B+CMQwmtu5zu1YcdKs=" providerId="None" clId="Web-{1725C7AF-E219-4F55-B5F1-6097A3B14C71}" dt="2022-02-18T17:13:29.033" v="130" actId="20577"/>
          <ac:spMkLst>
            <pc:docMk/>
            <pc:sldMk cId="3894991673" sldId="478"/>
            <ac:spMk id="3" creationId="{6AD36489-0AC2-4250-B3F1-BCC878A96AA5}"/>
          </ac:spMkLst>
        </pc:spChg>
      </pc:sldChg>
      <pc:sldChg chg="modSp">
        <pc:chgData name="Diksha Bali" userId="2SRoiGJOKlIX5nho1f+KKP+q2B+CMQwmtu5zu1YcdKs=" providerId="None" clId="Web-{1725C7AF-E219-4F55-B5F1-6097A3B14C71}" dt="2022-02-18T17:48:00.446" v="761" actId="20577"/>
        <pc:sldMkLst>
          <pc:docMk/>
          <pc:sldMk cId="1579667544" sldId="497"/>
        </pc:sldMkLst>
        <pc:spChg chg="mod">
          <ac:chgData name="Diksha Bali" userId="2SRoiGJOKlIX5nho1f+KKP+q2B+CMQwmtu5zu1YcdKs=" providerId="None" clId="Web-{1725C7AF-E219-4F55-B5F1-6097A3B14C71}" dt="2022-02-18T17:48:00.446" v="761" actId="20577"/>
          <ac:spMkLst>
            <pc:docMk/>
            <pc:sldMk cId="1579667544" sldId="497"/>
            <ac:spMk id="3" creationId="{6A4661D3-8B6B-4407-B1A3-ED1E7D634208}"/>
          </ac:spMkLst>
        </pc:spChg>
      </pc:sldChg>
      <pc:sldChg chg="modSp">
        <pc:chgData name="Diksha Bali" userId="2SRoiGJOKlIX5nho1f+KKP+q2B+CMQwmtu5zu1YcdKs=" providerId="None" clId="Web-{1725C7AF-E219-4F55-B5F1-6097A3B14C71}" dt="2022-02-18T17:47:32.820" v="756" actId="20577"/>
        <pc:sldMkLst>
          <pc:docMk/>
          <pc:sldMk cId="4023301966" sldId="498"/>
        </pc:sldMkLst>
        <pc:spChg chg="mod">
          <ac:chgData name="Diksha Bali" userId="2SRoiGJOKlIX5nho1f+KKP+q2B+CMQwmtu5zu1YcdKs=" providerId="None" clId="Web-{1725C7AF-E219-4F55-B5F1-6097A3B14C71}" dt="2022-02-18T17:47:32.820" v="756" actId="20577"/>
          <ac:spMkLst>
            <pc:docMk/>
            <pc:sldMk cId="4023301966" sldId="498"/>
            <ac:spMk id="3" creationId="{6A4661D3-8B6B-4407-B1A3-ED1E7D634208}"/>
          </ac:spMkLst>
        </pc:spChg>
      </pc:sldChg>
      <pc:sldChg chg="modSp modAnim">
        <pc:chgData name="Diksha Bali" userId="2SRoiGJOKlIX5nho1f+KKP+q2B+CMQwmtu5zu1YcdKs=" providerId="None" clId="Web-{1725C7AF-E219-4F55-B5F1-6097A3B14C71}" dt="2022-02-18T17:41:36.171" v="607"/>
        <pc:sldMkLst>
          <pc:docMk/>
          <pc:sldMk cId="1814157067" sldId="500"/>
        </pc:sldMkLst>
        <pc:spChg chg="mod">
          <ac:chgData name="Diksha Bali" userId="2SRoiGJOKlIX5nho1f+KKP+q2B+CMQwmtu5zu1YcdKs=" providerId="None" clId="Web-{1725C7AF-E219-4F55-B5F1-6097A3B14C71}" dt="2022-02-18T17:08:00.696" v="5" actId="20577"/>
          <ac:spMkLst>
            <pc:docMk/>
            <pc:sldMk cId="1814157067" sldId="500"/>
            <ac:spMk id="3" creationId="{9275840E-6426-44A8-8EDB-D26983088EB3}"/>
          </ac:spMkLst>
        </pc:spChg>
      </pc:sldChg>
      <pc:sldChg chg="modSp">
        <pc:chgData name="Diksha Bali" userId="2SRoiGJOKlIX5nho1f+KKP+q2B+CMQwmtu5zu1YcdKs=" providerId="None" clId="Web-{1725C7AF-E219-4F55-B5F1-6097A3B14C71}" dt="2022-02-18T17:39:52.183" v="587" actId="20577"/>
        <pc:sldMkLst>
          <pc:docMk/>
          <pc:sldMk cId="950567049" sldId="501"/>
        </pc:sldMkLst>
        <pc:spChg chg="mod">
          <ac:chgData name="Diksha Bali" userId="2SRoiGJOKlIX5nho1f+KKP+q2B+CMQwmtu5zu1YcdKs=" providerId="None" clId="Web-{1725C7AF-E219-4F55-B5F1-6097A3B14C71}" dt="2022-02-18T17:39:52.183" v="587" actId="20577"/>
          <ac:spMkLst>
            <pc:docMk/>
            <pc:sldMk cId="950567049" sldId="501"/>
            <ac:spMk id="3" creationId="{1EADE086-B8A4-4BFB-808A-AB80E44727C8}"/>
          </ac:spMkLst>
        </pc:spChg>
      </pc:sldChg>
      <pc:sldChg chg="modSp">
        <pc:chgData name="Diksha Bali" userId="2SRoiGJOKlIX5nho1f+KKP+q2B+CMQwmtu5zu1YcdKs=" providerId="None" clId="Web-{1725C7AF-E219-4F55-B5F1-6097A3B14C71}" dt="2022-02-18T17:48:48.276" v="770" actId="20577"/>
        <pc:sldMkLst>
          <pc:docMk/>
          <pc:sldMk cId="3630175472" sldId="507"/>
        </pc:sldMkLst>
        <pc:spChg chg="mod">
          <ac:chgData name="Diksha Bali" userId="2SRoiGJOKlIX5nho1f+KKP+q2B+CMQwmtu5zu1YcdKs=" providerId="None" clId="Web-{1725C7AF-E219-4F55-B5F1-6097A3B14C71}" dt="2022-02-18T17:48:48.276" v="770" actId="20577"/>
          <ac:spMkLst>
            <pc:docMk/>
            <pc:sldMk cId="3630175472" sldId="507"/>
            <ac:spMk id="3" creationId="{6A4661D3-8B6B-4407-B1A3-ED1E7D634208}"/>
          </ac:spMkLst>
        </pc:spChg>
      </pc:sldChg>
      <pc:sldChg chg="modSp add replId">
        <pc:chgData name="Diksha Bali" userId="2SRoiGJOKlIX5nho1f+KKP+q2B+CMQwmtu5zu1YcdKs=" providerId="None" clId="Web-{1725C7AF-E219-4F55-B5F1-6097A3B14C71}" dt="2022-02-18T17:48:08.306" v="764" actId="20577"/>
        <pc:sldMkLst>
          <pc:docMk/>
          <pc:sldMk cId="1096734439" sldId="510"/>
        </pc:sldMkLst>
        <pc:spChg chg="mod">
          <ac:chgData name="Diksha Bali" userId="2SRoiGJOKlIX5nho1f+KKP+q2B+CMQwmtu5zu1YcdKs=" providerId="None" clId="Web-{1725C7AF-E219-4F55-B5F1-6097A3B14C71}" dt="2022-02-18T17:37:44.118" v="434" actId="20577"/>
          <ac:spMkLst>
            <pc:docMk/>
            <pc:sldMk cId="1096734439" sldId="510"/>
            <ac:spMk id="2" creationId="{38A10070-0065-4ECB-89FC-E8C60745DA88}"/>
          </ac:spMkLst>
        </pc:spChg>
        <pc:spChg chg="mod">
          <ac:chgData name="Diksha Bali" userId="2SRoiGJOKlIX5nho1f+KKP+q2B+CMQwmtu5zu1YcdKs=" providerId="None" clId="Web-{1725C7AF-E219-4F55-B5F1-6097A3B14C71}" dt="2022-02-18T17:48:08.306" v="764" actId="20577"/>
          <ac:spMkLst>
            <pc:docMk/>
            <pc:sldMk cId="1096734439" sldId="510"/>
            <ac:spMk id="3" creationId="{6A4661D3-8B6B-4407-B1A3-ED1E7D634208}"/>
          </ac:spMkLst>
        </pc:spChg>
      </pc:sldChg>
      <pc:sldChg chg="new del">
        <pc:chgData name="Diksha Bali" userId="2SRoiGJOKlIX5nho1f+KKP+q2B+CMQwmtu5zu1YcdKs=" providerId="None" clId="Web-{1725C7AF-E219-4F55-B5F1-6097A3B14C71}" dt="2022-02-18T17:21:18.295" v="326"/>
        <pc:sldMkLst>
          <pc:docMk/>
          <pc:sldMk cId="1486498321" sldId="510"/>
        </pc:sldMkLst>
      </pc:sldChg>
      <pc:sldChg chg="new del">
        <pc:chgData name="Diksha Bali" userId="2SRoiGJOKlIX5nho1f+KKP+q2B+CMQwmtu5zu1YcdKs=" providerId="None" clId="Web-{1725C7AF-E219-4F55-B5F1-6097A3B14C71}" dt="2022-02-18T17:17:39.743" v="217"/>
        <pc:sldMkLst>
          <pc:docMk/>
          <pc:sldMk cId="2056189648" sldId="510"/>
        </pc:sldMkLst>
      </pc:sldChg>
      <pc:sldChg chg="modSp add replId">
        <pc:chgData name="Diksha Bali" userId="2SRoiGJOKlIX5nho1f+KKP+q2B+CMQwmtu5zu1YcdKs=" providerId="None" clId="Web-{1725C7AF-E219-4F55-B5F1-6097A3B14C71}" dt="2022-02-18T17:46:58.491" v="755"/>
        <pc:sldMkLst>
          <pc:docMk/>
          <pc:sldMk cId="3172998707" sldId="511"/>
        </pc:sldMkLst>
        <pc:graphicFrameChg chg="mod modGraphic">
          <ac:chgData name="Diksha Bali" userId="2SRoiGJOKlIX5nho1f+KKP+q2B+CMQwmtu5zu1YcdKs=" providerId="None" clId="Web-{1725C7AF-E219-4F55-B5F1-6097A3B14C71}" dt="2022-02-18T17:46:58.491" v="755"/>
          <ac:graphicFrameMkLst>
            <pc:docMk/>
            <pc:sldMk cId="3172998707" sldId="511"/>
            <ac:graphicFrameMk id="6" creationId="{02F73192-F5EE-4FE5-8111-420FEF6A562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B62F9-158C-4964-8D8B-AF3760A34E63}" type="doc">
      <dgm:prSet loTypeId="urn:microsoft.com/office/officeart/2005/8/layout/default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1F838753-AABA-4633-852B-6A7910F2ABD4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Manualized, adapted from Australian version</a:t>
          </a:r>
          <a:endParaRPr lang="en-US" dirty="0"/>
        </a:p>
      </dgm:t>
    </dgm:pt>
    <dgm:pt modelId="{C017FDF1-02E4-4C82-98B8-FA0C87A857D4}" type="parTrans" cxnId="{7DD1F99F-6ED6-4FDF-A6CF-EDD238A84858}">
      <dgm:prSet/>
      <dgm:spPr/>
      <dgm:t>
        <a:bodyPr/>
        <a:lstStyle/>
        <a:p>
          <a:endParaRPr lang="en-US"/>
        </a:p>
      </dgm:t>
    </dgm:pt>
    <dgm:pt modelId="{15BE3425-CDB4-47BE-9856-1A1ECA3C9C4F}" type="sibTrans" cxnId="{7DD1F99F-6ED6-4FDF-A6CF-EDD238A84858}">
      <dgm:prSet/>
      <dgm:spPr/>
      <dgm:t>
        <a:bodyPr/>
        <a:lstStyle/>
        <a:p>
          <a:endParaRPr lang="en-US"/>
        </a:p>
      </dgm:t>
    </dgm:pt>
    <dgm:pt modelId="{556FBB74-49A2-46A7-8E98-B6961CD684A0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Teaches warning signs and protective factors for mental health issues</a:t>
          </a:r>
        </a:p>
      </dgm:t>
    </dgm:pt>
    <dgm:pt modelId="{1D0A4EE8-7398-472E-AD7B-64777653483C}" type="parTrans" cxnId="{F1A6F6DA-1C08-413F-9C92-3151CB230315}">
      <dgm:prSet/>
      <dgm:spPr/>
      <dgm:t>
        <a:bodyPr/>
        <a:lstStyle/>
        <a:p>
          <a:endParaRPr lang="en-US"/>
        </a:p>
      </dgm:t>
    </dgm:pt>
    <dgm:pt modelId="{B5D31D6C-7E28-49DB-952D-7E4D3BC783F4}" type="sibTrans" cxnId="{F1A6F6DA-1C08-413F-9C92-3151CB230315}">
      <dgm:prSet/>
      <dgm:spPr/>
      <dgm:t>
        <a:bodyPr/>
        <a:lstStyle/>
        <a:p>
          <a:endParaRPr lang="en-US"/>
        </a:p>
      </dgm:t>
    </dgm:pt>
    <dgm:pt modelId="{C9ADF2A5-7D99-4CD4-9A5F-313D5A94423F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Addresses need for helper </a:t>
          </a:r>
          <a:r>
            <a:rPr lang="en-US" dirty="0" err="1">
              <a:latin typeface="Arial"/>
            </a:rPr>
            <a:t>self care</a:t>
          </a:r>
          <a:endParaRPr lang="en-US" dirty="0"/>
        </a:p>
      </dgm:t>
    </dgm:pt>
    <dgm:pt modelId="{A13673B6-9B26-4B52-AB9E-8A03F3F2BA15}" type="parTrans" cxnId="{6AE77AF8-77CA-4C67-8246-1A62A4027C38}">
      <dgm:prSet/>
      <dgm:spPr/>
      <dgm:t>
        <a:bodyPr/>
        <a:lstStyle/>
        <a:p>
          <a:endParaRPr lang="en-US"/>
        </a:p>
      </dgm:t>
    </dgm:pt>
    <dgm:pt modelId="{A66D4269-87C7-448E-8F29-E3ABA5F3271C}" type="sibTrans" cxnId="{6AE77AF8-77CA-4C67-8246-1A62A4027C38}">
      <dgm:prSet/>
      <dgm:spPr/>
      <dgm:t>
        <a:bodyPr/>
        <a:lstStyle/>
        <a:p>
          <a:endParaRPr lang="en-US"/>
        </a:p>
      </dgm:t>
    </dgm:pt>
    <dgm:pt modelId="{C57FB8B9-7697-4665-A56E-29F0A819EC62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8h in person, 2 + 5.5h online</a:t>
          </a:r>
          <a:endParaRPr lang="en-US" dirty="0"/>
        </a:p>
      </dgm:t>
    </dgm:pt>
    <dgm:pt modelId="{4DCB1F10-C2FD-4A99-B1E1-E62D892FEE63}" type="parTrans" cxnId="{A71E1444-320F-476F-B190-0FB6447EFD6D}">
      <dgm:prSet/>
      <dgm:spPr/>
      <dgm:t>
        <a:bodyPr/>
        <a:lstStyle/>
        <a:p>
          <a:endParaRPr lang="en-US"/>
        </a:p>
      </dgm:t>
    </dgm:pt>
    <dgm:pt modelId="{22E68C2E-D5BC-4C4D-B4F4-425DB22F16D0}" type="sibTrans" cxnId="{A71E1444-320F-476F-B190-0FB6447EFD6D}">
      <dgm:prSet/>
      <dgm:spPr/>
      <dgm:t>
        <a:bodyPr/>
        <a:lstStyle/>
        <a:p>
          <a:endParaRPr lang="en-US"/>
        </a:p>
      </dgm:t>
    </dgm:pt>
    <dgm:pt modelId="{E2743E77-ABD4-4F98-8A5A-6029EB007C0D}">
      <dgm:prSet phldr="0"/>
      <dgm:spPr/>
      <dgm:t>
        <a:bodyPr/>
        <a:lstStyle/>
        <a:p>
          <a:r>
            <a:rPr lang="en-US" dirty="0"/>
            <a:t>ALGEE 5-step model for basic intervention</a:t>
          </a:r>
        </a:p>
      </dgm:t>
    </dgm:pt>
    <dgm:pt modelId="{C150223A-6295-4C55-8DBD-DAFEC98B4697}" type="parTrans" cxnId="{3A68A533-B3E2-4ED9-B9A3-2B7FF2B0E116}">
      <dgm:prSet/>
      <dgm:spPr/>
    </dgm:pt>
    <dgm:pt modelId="{24633750-A205-40A9-8659-7DC2C8CE7EC6}" type="sibTrans" cxnId="{3A68A533-B3E2-4ED9-B9A3-2B7FF2B0E116}">
      <dgm:prSet/>
      <dgm:spPr/>
    </dgm:pt>
    <dgm:pt modelId="{D50C1051-D308-45AD-A641-777E0A7F4933}" type="pres">
      <dgm:prSet presAssocID="{06FB62F9-158C-4964-8D8B-AF3760A34E63}" presName="diagram" presStyleCnt="0">
        <dgm:presLayoutVars>
          <dgm:dir/>
          <dgm:resizeHandles val="exact"/>
        </dgm:presLayoutVars>
      </dgm:prSet>
      <dgm:spPr/>
    </dgm:pt>
    <dgm:pt modelId="{6637D101-DEF2-431A-8D6D-37187DA4C1CC}" type="pres">
      <dgm:prSet presAssocID="{1F838753-AABA-4633-852B-6A7910F2ABD4}" presName="node" presStyleLbl="node1" presStyleIdx="0" presStyleCnt="5">
        <dgm:presLayoutVars>
          <dgm:bulletEnabled val="1"/>
        </dgm:presLayoutVars>
      </dgm:prSet>
      <dgm:spPr/>
    </dgm:pt>
    <dgm:pt modelId="{6F5B3529-AA9B-48C3-BC71-3C90ACF31BC3}" type="pres">
      <dgm:prSet presAssocID="{15BE3425-CDB4-47BE-9856-1A1ECA3C9C4F}" presName="sibTrans" presStyleCnt="0"/>
      <dgm:spPr/>
    </dgm:pt>
    <dgm:pt modelId="{0F179140-591F-4D2F-A8CE-448E56F0CAE7}" type="pres">
      <dgm:prSet presAssocID="{556FBB74-49A2-46A7-8E98-B6961CD684A0}" presName="node" presStyleLbl="node1" presStyleIdx="1" presStyleCnt="5">
        <dgm:presLayoutVars>
          <dgm:bulletEnabled val="1"/>
        </dgm:presLayoutVars>
      </dgm:prSet>
      <dgm:spPr/>
    </dgm:pt>
    <dgm:pt modelId="{912D2281-BFFF-4736-86B7-C1601B795BBD}" type="pres">
      <dgm:prSet presAssocID="{B5D31D6C-7E28-49DB-952D-7E4D3BC783F4}" presName="sibTrans" presStyleCnt="0"/>
      <dgm:spPr/>
    </dgm:pt>
    <dgm:pt modelId="{7E35AB0F-851D-4AA0-B949-83EEE3CEC5CF}" type="pres">
      <dgm:prSet presAssocID="{E2743E77-ABD4-4F98-8A5A-6029EB007C0D}" presName="node" presStyleLbl="node1" presStyleIdx="2" presStyleCnt="5">
        <dgm:presLayoutVars>
          <dgm:bulletEnabled val="1"/>
        </dgm:presLayoutVars>
      </dgm:prSet>
      <dgm:spPr/>
    </dgm:pt>
    <dgm:pt modelId="{DFA7A72D-2282-4348-BF9F-8EB95698C28D}" type="pres">
      <dgm:prSet presAssocID="{24633750-A205-40A9-8659-7DC2C8CE7EC6}" presName="sibTrans" presStyleCnt="0"/>
      <dgm:spPr/>
    </dgm:pt>
    <dgm:pt modelId="{854E9873-F084-45FD-AA17-173816BCA02C}" type="pres">
      <dgm:prSet presAssocID="{C9ADF2A5-7D99-4CD4-9A5F-313D5A94423F}" presName="node" presStyleLbl="node1" presStyleIdx="3" presStyleCnt="5">
        <dgm:presLayoutVars>
          <dgm:bulletEnabled val="1"/>
        </dgm:presLayoutVars>
      </dgm:prSet>
      <dgm:spPr/>
    </dgm:pt>
    <dgm:pt modelId="{2E25C573-A767-4506-92DF-330741B82ADE}" type="pres">
      <dgm:prSet presAssocID="{A66D4269-87C7-448E-8F29-E3ABA5F3271C}" presName="sibTrans" presStyleCnt="0"/>
      <dgm:spPr/>
    </dgm:pt>
    <dgm:pt modelId="{4F3A862D-98E0-40EB-ABA0-349326794AD3}" type="pres">
      <dgm:prSet presAssocID="{C57FB8B9-7697-4665-A56E-29F0A819EC62}" presName="node" presStyleLbl="node1" presStyleIdx="4" presStyleCnt="5">
        <dgm:presLayoutVars>
          <dgm:bulletEnabled val="1"/>
        </dgm:presLayoutVars>
      </dgm:prSet>
      <dgm:spPr/>
    </dgm:pt>
  </dgm:ptLst>
  <dgm:cxnLst>
    <dgm:cxn modelId="{3A68A533-B3E2-4ED9-B9A3-2B7FF2B0E116}" srcId="{06FB62F9-158C-4964-8D8B-AF3760A34E63}" destId="{E2743E77-ABD4-4F98-8A5A-6029EB007C0D}" srcOrd="2" destOrd="0" parTransId="{C150223A-6295-4C55-8DBD-DAFEC98B4697}" sibTransId="{24633750-A205-40A9-8659-7DC2C8CE7EC6}"/>
    <dgm:cxn modelId="{47A62D34-8902-40DC-A6FC-4A42FBC3057C}" type="presOf" srcId="{1F838753-AABA-4633-852B-6A7910F2ABD4}" destId="{6637D101-DEF2-431A-8D6D-37187DA4C1CC}" srcOrd="0" destOrd="0" presId="urn:microsoft.com/office/officeart/2005/8/layout/default"/>
    <dgm:cxn modelId="{A71E1444-320F-476F-B190-0FB6447EFD6D}" srcId="{06FB62F9-158C-4964-8D8B-AF3760A34E63}" destId="{C57FB8B9-7697-4665-A56E-29F0A819EC62}" srcOrd="4" destOrd="0" parTransId="{4DCB1F10-C2FD-4A99-B1E1-E62D892FEE63}" sibTransId="{22E68C2E-D5BC-4C4D-B4F4-425DB22F16D0}"/>
    <dgm:cxn modelId="{62BDF452-D4E1-4714-9024-97A82E2E0D30}" type="presOf" srcId="{E2743E77-ABD4-4F98-8A5A-6029EB007C0D}" destId="{7E35AB0F-851D-4AA0-B949-83EEE3CEC5CF}" srcOrd="0" destOrd="0" presId="urn:microsoft.com/office/officeart/2005/8/layout/default"/>
    <dgm:cxn modelId="{7DD1F99F-6ED6-4FDF-A6CF-EDD238A84858}" srcId="{06FB62F9-158C-4964-8D8B-AF3760A34E63}" destId="{1F838753-AABA-4633-852B-6A7910F2ABD4}" srcOrd="0" destOrd="0" parTransId="{C017FDF1-02E4-4C82-98B8-FA0C87A857D4}" sibTransId="{15BE3425-CDB4-47BE-9856-1A1ECA3C9C4F}"/>
    <dgm:cxn modelId="{2F3B5DA3-ED50-42E7-B289-FB6D13776C31}" type="presOf" srcId="{556FBB74-49A2-46A7-8E98-B6961CD684A0}" destId="{0F179140-591F-4D2F-A8CE-448E56F0CAE7}" srcOrd="0" destOrd="0" presId="urn:microsoft.com/office/officeart/2005/8/layout/default"/>
    <dgm:cxn modelId="{437165B0-F049-41A5-B4CC-9BCACB863D1A}" type="presOf" srcId="{C57FB8B9-7697-4665-A56E-29F0A819EC62}" destId="{4F3A862D-98E0-40EB-ABA0-349326794AD3}" srcOrd="0" destOrd="0" presId="urn:microsoft.com/office/officeart/2005/8/layout/default"/>
    <dgm:cxn modelId="{62FA50B0-DAC6-4735-8DF8-FEBE7E35F5B9}" type="presOf" srcId="{06FB62F9-158C-4964-8D8B-AF3760A34E63}" destId="{D50C1051-D308-45AD-A641-777E0A7F4933}" srcOrd="0" destOrd="0" presId="urn:microsoft.com/office/officeart/2005/8/layout/default"/>
    <dgm:cxn modelId="{F1A6F6DA-1C08-413F-9C92-3151CB230315}" srcId="{06FB62F9-158C-4964-8D8B-AF3760A34E63}" destId="{556FBB74-49A2-46A7-8E98-B6961CD684A0}" srcOrd="1" destOrd="0" parTransId="{1D0A4EE8-7398-472E-AD7B-64777653483C}" sibTransId="{B5D31D6C-7E28-49DB-952D-7E4D3BC783F4}"/>
    <dgm:cxn modelId="{370A8DE5-8BBD-4F24-A05C-8A0456C325FE}" type="presOf" srcId="{C9ADF2A5-7D99-4CD4-9A5F-313D5A94423F}" destId="{854E9873-F084-45FD-AA17-173816BCA02C}" srcOrd="0" destOrd="0" presId="urn:microsoft.com/office/officeart/2005/8/layout/default"/>
    <dgm:cxn modelId="{6AE77AF8-77CA-4C67-8246-1A62A4027C38}" srcId="{06FB62F9-158C-4964-8D8B-AF3760A34E63}" destId="{C9ADF2A5-7D99-4CD4-9A5F-313D5A94423F}" srcOrd="3" destOrd="0" parTransId="{A13673B6-9B26-4B52-AB9E-8A03F3F2BA15}" sibTransId="{A66D4269-87C7-448E-8F29-E3ABA5F3271C}"/>
    <dgm:cxn modelId="{1130BEEF-5983-42BB-AB6A-33F9CBCB1220}" type="presParOf" srcId="{D50C1051-D308-45AD-A641-777E0A7F4933}" destId="{6637D101-DEF2-431A-8D6D-37187DA4C1CC}" srcOrd="0" destOrd="0" presId="urn:microsoft.com/office/officeart/2005/8/layout/default"/>
    <dgm:cxn modelId="{1FD7A521-5838-4AA3-975F-359DE7EBE4AC}" type="presParOf" srcId="{D50C1051-D308-45AD-A641-777E0A7F4933}" destId="{6F5B3529-AA9B-48C3-BC71-3C90ACF31BC3}" srcOrd="1" destOrd="0" presId="urn:microsoft.com/office/officeart/2005/8/layout/default"/>
    <dgm:cxn modelId="{FA025F09-0AAB-415C-9E44-79D3EE450C13}" type="presParOf" srcId="{D50C1051-D308-45AD-A641-777E0A7F4933}" destId="{0F179140-591F-4D2F-A8CE-448E56F0CAE7}" srcOrd="2" destOrd="0" presId="urn:microsoft.com/office/officeart/2005/8/layout/default"/>
    <dgm:cxn modelId="{782BC81E-3020-4C32-A69A-DB8C16ACAF55}" type="presParOf" srcId="{D50C1051-D308-45AD-A641-777E0A7F4933}" destId="{912D2281-BFFF-4736-86B7-C1601B795BBD}" srcOrd="3" destOrd="0" presId="urn:microsoft.com/office/officeart/2005/8/layout/default"/>
    <dgm:cxn modelId="{F0C6C23D-426D-4A54-8178-08432D1DF36F}" type="presParOf" srcId="{D50C1051-D308-45AD-A641-777E0A7F4933}" destId="{7E35AB0F-851D-4AA0-B949-83EEE3CEC5CF}" srcOrd="4" destOrd="0" presId="urn:microsoft.com/office/officeart/2005/8/layout/default"/>
    <dgm:cxn modelId="{4C0D7F25-F796-4EBB-82E8-682FE896C760}" type="presParOf" srcId="{D50C1051-D308-45AD-A641-777E0A7F4933}" destId="{DFA7A72D-2282-4348-BF9F-8EB95698C28D}" srcOrd="5" destOrd="0" presId="urn:microsoft.com/office/officeart/2005/8/layout/default"/>
    <dgm:cxn modelId="{08797FF6-D147-4CF0-B2EB-B9E8DA483FAA}" type="presParOf" srcId="{D50C1051-D308-45AD-A641-777E0A7F4933}" destId="{854E9873-F084-45FD-AA17-173816BCA02C}" srcOrd="6" destOrd="0" presId="urn:microsoft.com/office/officeart/2005/8/layout/default"/>
    <dgm:cxn modelId="{67F6449C-1D35-4B94-B5A9-0732FFEC5C19}" type="presParOf" srcId="{D50C1051-D308-45AD-A641-777E0A7F4933}" destId="{2E25C573-A767-4506-92DF-330741B82ADE}" srcOrd="7" destOrd="0" presId="urn:microsoft.com/office/officeart/2005/8/layout/default"/>
    <dgm:cxn modelId="{CF6DF179-9C4E-4D85-9A76-A33668E6A863}" type="presParOf" srcId="{D50C1051-D308-45AD-A641-777E0A7F4933}" destId="{4F3A862D-98E0-40EB-ABA0-349326794AD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0F673-D125-415C-A4EB-7341E1CE0DA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D07A3317-39FD-43DC-A3B0-F8895F431361}">
      <dgm:prSet phldrT="[Text]" phldr="0"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TH SarabunPSK"/>
              <a:cs typeface="Calibri"/>
            </a:rPr>
            <a:t>49 participated in the training</a:t>
          </a:r>
        </a:p>
      </dgm:t>
    </dgm:pt>
    <dgm:pt modelId="{276E4DED-6804-4514-A6B3-F45F22E5582C}" type="parTrans" cxnId="{CDCF2F7B-B643-4BCE-9AE7-F9B9C7015C0D}">
      <dgm:prSet/>
      <dgm:spPr/>
    </dgm:pt>
    <dgm:pt modelId="{9E1618AE-AF01-4079-99E9-E6ECB936AA5E}" type="sibTrans" cxnId="{CDCF2F7B-B643-4BCE-9AE7-F9B9C7015C0D}">
      <dgm:prSet/>
      <dgm:spPr/>
    </dgm:pt>
    <dgm:pt modelId="{17530AC9-9C5E-42D0-BFCD-CC41983AA9BE}">
      <dgm:prSet phldrT="[Text]" phldr="0"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TH SarabunPSK"/>
              <a:cs typeface="Calibri"/>
            </a:rPr>
            <a:t>38 completed the surveys</a:t>
          </a:r>
        </a:p>
      </dgm:t>
    </dgm:pt>
    <dgm:pt modelId="{7BF50C29-7102-4449-92EB-EB0B72C91D44}" type="parTrans" cxnId="{4076AE21-A032-423B-9344-F99436FDE486}">
      <dgm:prSet/>
      <dgm:spPr/>
    </dgm:pt>
    <dgm:pt modelId="{56F44679-3D5A-4B94-91EA-BBA02A38C4A0}" type="sibTrans" cxnId="{4076AE21-A032-423B-9344-F99436FDE486}">
      <dgm:prSet/>
      <dgm:spPr/>
    </dgm:pt>
    <dgm:pt modelId="{98E08F31-E174-4DC2-A610-883A9DC1F170}">
      <dgm:prSet phldrT="[Text]" phldr="0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TH SarabunPSK"/>
              <a:cs typeface="Calibri"/>
            </a:rPr>
            <a:t>n=36</a:t>
          </a:r>
          <a:endParaRPr lang="en-US" dirty="0">
            <a:solidFill>
              <a:schemeClr val="bg1"/>
            </a:solidFill>
          </a:endParaRPr>
        </a:p>
      </dgm:t>
    </dgm:pt>
    <dgm:pt modelId="{E3B38C8B-9203-458E-878C-D71FA7AB16FF}" type="parTrans" cxnId="{4A9EC067-DAC8-457E-BF80-1C161DF1014D}">
      <dgm:prSet/>
      <dgm:spPr/>
    </dgm:pt>
    <dgm:pt modelId="{082F36DD-1662-4BD0-A3CF-0DA2D423FB7D}" type="sibTrans" cxnId="{4A9EC067-DAC8-457E-BF80-1C161DF1014D}">
      <dgm:prSet/>
      <dgm:spPr/>
    </dgm:pt>
    <dgm:pt modelId="{7443E0AB-94D2-44D9-9917-57C3C6E140CD}">
      <dgm:prSet phldr="0"/>
      <dgm:spPr/>
      <dgm:t>
        <a:bodyPr/>
        <a:lstStyle/>
        <a:p>
          <a:pPr algn="l" rtl="0"/>
          <a:r>
            <a:rPr lang="en-US" dirty="0">
              <a:solidFill>
                <a:schemeClr val="bg1"/>
              </a:solidFill>
              <a:latin typeface="TH SarabunPSK"/>
              <a:cs typeface="Calibri"/>
            </a:rPr>
            <a:t>60 participants signed up</a:t>
          </a:r>
        </a:p>
      </dgm:t>
    </dgm:pt>
    <dgm:pt modelId="{B08D524B-1731-4488-8469-D03BE52CB4A9}" type="parTrans" cxnId="{9A69191A-7D7B-43A8-9346-F1B69C8C8D47}">
      <dgm:prSet/>
      <dgm:spPr/>
    </dgm:pt>
    <dgm:pt modelId="{BE94C212-7B9E-4CEF-AEB5-818BB7895BA6}" type="sibTrans" cxnId="{9A69191A-7D7B-43A8-9346-F1B69C8C8D47}">
      <dgm:prSet/>
      <dgm:spPr/>
    </dgm:pt>
    <dgm:pt modelId="{A3130421-282B-403D-818C-AD93D8DA53D8}" type="pres">
      <dgm:prSet presAssocID="{8C80F673-D125-415C-A4EB-7341E1CE0DA7}" presName="Name0" presStyleCnt="0">
        <dgm:presLayoutVars>
          <dgm:dir/>
          <dgm:animLvl val="lvl"/>
          <dgm:resizeHandles val="exact"/>
        </dgm:presLayoutVars>
      </dgm:prSet>
      <dgm:spPr/>
    </dgm:pt>
    <dgm:pt modelId="{113EB887-0F89-4EBA-B791-03473114BD76}" type="pres">
      <dgm:prSet presAssocID="{7443E0AB-94D2-44D9-9917-57C3C6E140CD}" presName="Name8" presStyleCnt="0"/>
      <dgm:spPr/>
    </dgm:pt>
    <dgm:pt modelId="{12736D28-6D1F-40A0-A591-53C4F6ADE86D}" type="pres">
      <dgm:prSet presAssocID="{7443E0AB-94D2-44D9-9917-57C3C6E140CD}" presName="level" presStyleLbl="node1" presStyleIdx="0" presStyleCnt="4">
        <dgm:presLayoutVars>
          <dgm:chMax val="1"/>
          <dgm:bulletEnabled val="1"/>
        </dgm:presLayoutVars>
      </dgm:prSet>
      <dgm:spPr/>
    </dgm:pt>
    <dgm:pt modelId="{1FFED115-D9C0-4CA3-8C08-452863AF725A}" type="pres">
      <dgm:prSet presAssocID="{7443E0AB-94D2-44D9-9917-57C3C6E140C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B551B47-744C-46FF-8D29-09543DADE5C1}" type="pres">
      <dgm:prSet presAssocID="{D07A3317-39FD-43DC-A3B0-F8895F431361}" presName="Name8" presStyleCnt="0"/>
      <dgm:spPr/>
    </dgm:pt>
    <dgm:pt modelId="{5B3AE56B-E17A-4C51-AB8A-247F80C107A3}" type="pres">
      <dgm:prSet presAssocID="{D07A3317-39FD-43DC-A3B0-F8895F431361}" presName="level" presStyleLbl="node1" presStyleIdx="1" presStyleCnt="4">
        <dgm:presLayoutVars>
          <dgm:chMax val="1"/>
          <dgm:bulletEnabled val="1"/>
        </dgm:presLayoutVars>
      </dgm:prSet>
      <dgm:spPr/>
    </dgm:pt>
    <dgm:pt modelId="{6F1C4E3E-FE50-4E29-8002-393DEA83C57E}" type="pres">
      <dgm:prSet presAssocID="{D07A3317-39FD-43DC-A3B0-F8895F43136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84368E0-39C6-4F90-81BF-D6061DFA5468}" type="pres">
      <dgm:prSet presAssocID="{17530AC9-9C5E-42D0-BFCD-CC41983AA9BE}" presName="Name8" presStyleCnt="0"/>
      <dgm:spPr/>
    </dgm:pt>
    <dgm:pt modelId="{C56AC31B-B2F7-4DF2-A8CB-2F65CDCC760C}" type="pres">
      <dgm:prSet presAssocID="{17530AC9-9C5E-42D0-BFCD-CC41983AA9BE}" presName="level" presStyleLbl="node1" presStyleIdx="2" presStyleCnt="4">
        <dgm:presLayoutVars>
          <dgm:chMax val="1"/>
          <dgm:bulletEnabled val="1"/>
        </dgm:presLayoutVars>
      </dgm:prSet>
      <dgm:spPr/>
    </dgm:pt>
    <dgm:pt modelId="{074FFCDE-F3FE-4BF9-8245-A2E629C9889C}" type="pres">
      <dgm:prSet presAssocID="{17530AC9-9C5E-42D0-BFCD-CC41983AA9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0C4CE1-28D8-45C2-A3C0-3FAFAF6F2E13}" type="pres">
      <dgm:prSet presAssocID="{98E08F31-E174-4DC2-A610-883A9DC1F170}" presName="Name8" presStyleCnt="0"/>
      <dgm:spPr/>
    </dgm:pt>
    <dgm:pt modelId="{F00AF29A-EBB4-464B-BBBA-86157881255B}" type="pres">
      <dgm:prSet presAssocID="{98E08F31-E174-4DC2-A610-883A9DC1F170}" presName="level" presStyleLbl="node1" presStyleIdx="3" presStyleCnt="4">
        <dgm:presLayoutVars>
          <dgm:chMax val="1"/>
          <dgm:bulletEnabled val="1"/>
        </dgm:presLayoutVars>
      </dgm:prSet>
      <dgm:spPr/>
    </dgm:pt>
    <dgm:pt modelId="{F47D4450-CF38-41FC-9805-631D526C66C7}" type="pres">
      <dgm:prSet presAssocID="{98E08F31-E174-4DC2-A610-883A9DC1F17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A6BE408-B5F2-4289-808D-2985371A6BE2}" type="presOf" srcId="{7443E0AB-94D2-44D9-9917-57C3C6E140CD}" destId="{1FFED115-D9C0-4CA3-8C08-452863AF725A}" srcOrd="1" destOrd="0" presId="urn:microsoft.com/office/officeart/2005/8/layout/pyramid3"/>
    <dgm:cxn modelId="{9A69191A-7D7B-43A8-9346-F1B69C8C8D47}" srcId="{8C80F673-D125-415C-A4EB-7341E1CE0DA7}" destId="{7443E0AB-94D2-44D9-9917-57C3C6E140CD}" srcOrd="0" destOrd="0" parTransId="{B08D524B-1731-4488-8469-D03BE52CB4A9}" sibTransId="{BE94C212-7B9E-4CEF-AEB5-818BB7895BA6}"/>
    <dgm:cxn modelId="{90F9B81B-124E-4CA5-8C34-7CEEFE7E10DE}" type="presOf" srcId="{D07A3317-39FD-43DC-A3B0-F8895F431361}" destId="{6F1C4E3E-FE50-4E29-8002-393DEA83C57E}" srcOrd="1" destOrd="0" presId="urn:microsoft.com/office/officeart/2005/8/layout/pyramid3"/>
    <dgm:cxn modelId="{4076AE21-A032-423B-9344-F99436FDE486}" srcId="{8C80F673-D125-415C-A4EB-7341E1CE0DA7}" destId="{17530AC9-9C5E-42D0-BFCD-CC41983AA9BE}" srcOrd="2" destOrd="0" parTransId="{7BF50C29-7102-4449-92EB-EB0B72C91D44}" sibTransId="{56F44679-3D5A-4B94-91EA-BBA02A38C4A0}"/>
    <dgm:cxn modelId="{D6A2F246-0FB2-4CC1-B77C-38BF71D764B6}" type="presOf" srcId="{17530AC9-9C5E-42D0-BFCD-CC41983AA9BE}" destId="{C56AC31B-B2F7-4DF2-A8CB-2F65CDCC760C}" srcOrd="0" destOrd="0" presId="urn:microsoft.com/office/officeart/2005/8/layout/pyramid3"/>
    <dgm:cxn modelId="{4A9EC067-DAC8-457E-BF80-1C161DF1014D}" srcId="{8C80F673-D125-415C-A4EB-7341E1CE0DA7}" destId="{98E08F31-E174-4DC2-A610-883A9DC1F170}" srcOrd="3" destOrd="0" parTransId="{E3B38C8B-9203-458E-878C-D71FA7AB16FF}" sibTransId="{082F36DD-1662-4BD0-A3CF-0DA2D423FB7D}"/>
    <dgm:cxn modelId="{CDCF2F7B-B643-4BCE-9AE7-F9B9C7015C0D}" srcId="{8C80F673-D125-415C-A4EB-7341E1CE0DA7}" destId="{D07A3317-39FD-43DC-A3B0-F8895F431361}" srcOrd="1" destOrd="0" parTransId="{276E4DED-6804-4514-A6B3-F45F22E5582C}" sibTransId="{9E1618AE-AF01-4079-99E9-E6ECB936AA5E}"/>
    <dgm:cxn modelId="{4FDE6991-4017-482D-930E-95B4FFD95714}" type="presOf" srcId="{8C80F673-D125-415C-A4EB-7341E1CE0DA7}" destId="{A3130421-282B-403D-818C-AD93D8DA53D8}" srcOrd="0" destOrd="0" presId="urn:microsoft.com/office/officeart/2005/8/layout/pyramid3"/>
    <dgm:cxn modelId="{5C67B193-21AC-485E-9EFF-CDCFBC85C1D0}" type="presOf" srcId="{98E08F31-E174-4DC2-A610-883A9DC1F170}" destId="{F47D4450-CF38-41FC-9805-631D526C66C7}" srcOrd="1" destOrd="0" presId="urn:microsoft.com/office/officeart/2005/8/layout/pyramid3"/>
    <dgm:cxn modelId="{A655C9B5-6DCE-486E-82E4-AC5162A6E80D}" type="presOf" srcId="{D07A3317-39FD-43DC-A3B0-F8895F431361}" destId="{5B3AE56B-E17A-4C51-AB8A-247F80C107A3}" srcOrd="0" destOrd="0" presId="urn:microsoft.com/office/officeart/2005/8/layout/pyramid3"/>
    <dgm:cxn modelId="{BF44A8EA-E913-4B7E-AF2F-99DF1BBA9F5F}" type="presOf" srcId="{7443E0AB-94D2-44D9-9917-57C3C6E140CD}" destId="{12736D28-6D1F-40A0-A591-53C4F6ADE86D}" srcOrd="0" destOrd="0" presId="urn:microsoft.com/office/officeart/2005/8/layout/pyramid3"/>
    <dgm:cxn modelId="{6B8C11F6-3682-421F-868D-9B3368CAC7E8}" type="presOf" srcId="{17530AC9-9C5E-42D0-BFCD-CC41983AA9BE}" destId="{074FFCDE-F3FE-4BF9-8245-A2E629C9889C}" srcOrd="1" destOrd="0" presId="urn:microsoft.com/office/officeart/2005/8/layout/pyramid3"/>
    <dgm:cxn modelId="{DA3077FC-80CA-4366-A2C6-7C5DB4C1C537}" type="presOf" srcId="{98E08F31-E174-4DC2-A610-883A9DC1F170}" destId="{F00AF29A-EBB4-464B-BBBA-86157881255B}" srcOrd="0" destOrd="0" presId="urn:microsoft.com/office/officeart/2005/8/layout/pyramid3"/>
    <dgm:cxn modelId="{7C8EAC55-9D57-4B48-8415-6CCE523AFEC5}" type="presParOf" srcId="{A3130421-282B-403D-818C-AD93D8DA53D8}" destId="{113EB887-0F89-4EBA-B791-03473114BD76}" srcOrd="0" destOrd="0" presId="urn:microsoft.com/office/officeart/2005/8/layout/pyramid3"/>
    <dgm:cxn modelId="{5628D3C5-9E57-4BAC-95D1-58CC74A33BF5}" type="presParOf" srcId="{113EB887-0F89-4EBA-B791-03473114BD76}" destId="{12736D28-6D1F-40A0-A591-53C4F6ADE86D}" srcOrd="0" destOrd="0" presId="urn:microsoft.com/office/officeart/2005/8/layout/pyramid3"/>
    <dgm:cxn modelId="{8E467517-3ECE-49EE-BD51-D932975D7F8D}" type="presParOf" srcId="{113EB887-0F89-4EBA-B791-03473114BD76}" destId="{1FFED115-D9C0-4CA3-8C08-452863AF725A}" srcOrd="1" destOrd="0" presId="urn:microsoft.com/office/officeart/2005/8/layout/pyramid3"/>
    <dgm:cxn modelId="{42C64AFF-F91A-4E59-921C-401F17E2FF6D}" type="presParOf" srcId="{A3130421-282B-403D-818C-AD93D8DA53D8}" destId="{5B551B47-744C-46FF-8D29-09543DADE5C1}" srcOrd="1" destOrd="0" presId="urn:microsoft.com/office/officeart/2005/8/layout/pyramid3"/>
    <dgm:cxn modelId="{57394689-EDCB-470E-B481-A8A8BD153F4A}" type="presParOf" srcId="{5B551B47-744C-46FF-8D29-09543DADE5C1}" destId="{5B3AE56B-E17A-4C51-AB8A-247F80C107A3}" srcOrd="0" destOrd="0" presId="urn:microsoft.com/office/officeart/2005/8/layout/pyramid3"/>
    <dgm:cxn modelId="{7DB3F1CA-A306-43FC-9D84-3C2FB94C3A6A}" type="presParOf" srcId="{5B551B47-744C-46FF-8D29-09543DADE5C1}" destId="{6F1C4E3E-FE50-4E29-8002-393DEA83C57E}" srcOrd="1" destOrd="0" presId="urn:microsoft.com/office/officeart/2005/8/layout/pyramid3"/>
    <dgm:cxn modelId="{822DB06D-71A9-4BAF-833A-69729E15DE1B}" type="presParOf" srcId="{A3130421-282B-403D-818C-AD93D8DA53D8}" destId="{884368E0-39C6-4F90-81BF-D6061DFA5468}" srcOrd="2" destOrd="0" presId="urn:microsoft.com/office/officeart/2005/8/layout/pyramid3"/>
    <dgm:cxn modelId="{2D883F49-9353-4ED5-9677-CA72824B8524}" type="presParOf" srcId="{884368E0-39C6-4F90-81BF-D6061DFA5468}" destId="{C56AC31B-B2F7-4DF2-A8CB-2F65CDCC760C}" srcOrd="0" destOrd="0" presId="urn:microsoft.com/office/officeart/2005/8/layout/pyramid3"/>
    <dgm:cxn modelId="{08621F42-851D-46AE-A49F-2FA878BF9DE3}" type="presParOf" srcId="{884368E0-39C6-4F90-81BF-D6061DFA5468}" destId="{074FFCDE-F3FE-4BF9-8245-A2E629C9889C}" srcOrd="1" destOrd="0" presId="urn:microsoft.com/office/officeart/2005/8/layout/pyramid3"/>
    <dgm:cxn modelId="{66C4EB62-763F-478F-A6CF-D6ECB271DABD}" type="presParOf" srcId="{A3130421-282B-403D-818C-AD93D8DA53D8}" destId="{2E0C4CE1-28D8-45C2-A3C0-3FAFAF6F2E13}" srcOrd="3" destOrd="0" presId="urn:microsoft.com/office/officeart/2005/8/layout/pyramid3"/>
    <dgm:cxn modelId="{56CB301B-00C7-49DB-94B7-8CA6DFEC8A36}" type="presParOf" srcId="{2E0C4CE1-28D8-45C2-A3C0-3FAFAF6F2E13}" destId="{F00AF29A-EBB4-464B-BBBA-86157881255B}" srcOrd="0" destOrd="0" presId="urn:microsoft.com/office/officeart/2005/8/layout/pyramid3"/>
    <dgm:cxn modelId="{8A5FD902-60AC-4A07-ADC5-394409403B20}" type="presParOf" srcId="{2E0C4CE1-28D8-45C2-A3C0-3FAFAF6F2E13}" destId="{F47D4450-CF38-41FC-9805-631D526C66C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7D101-DEF2-431A-8D6D-37187DA4C1CC}">
      <dsp:nvSpPr>
        <dsp:cNvPr id="0" name=""/>
        <dsp:cNvSpPr/>
      </dsp:nvSpPr>
      <dsp:spPr>
        <a:xfrm>
          <a:off x="366228" y="446"/>
          <a:ext cx="1828353" cy="1097012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</a:rPr>
            <a:t>Manualized, adapted from Australian version</a:t>
          </a:r>
          <a:endParaRPr lang="en-US" sz="1500" kern="1200" dirty="0"/>
        </a:p>
      </dsp:txBody>
      <dsp:txXfrm>
        <a:off x="366228" y="446"/>
        <a:ext cx="1828353" cy="1097012"/>
      </dsp:txXfrm>
    </dsp:sp>
    <dsp:sp modelId="{0F179140-591F-4D2F-A8CE-448E56F0CAE7}">
      <dsp:nvSpPr>
        <dsp:cNvPr id="0" name=""/>
        <dsp:cNvSpPr/>
      </dsp:nvSpPr>
      <dsp:spPr>
        <a:xfrm>
          <a:off x="2377417" y="446"/>
          <a:ext cx="1828353" cy="1097012"/>
        </a:xfrm>
        <a:prstGeom prst="rect">
          <a:avLst/>
        </a:prstGeom>
        <a:solidFill>
          <a:schemeClr val="accent5">
            <a:shade val="80000"/>
            <a:hueOff val="105854"/>
            <a:satOff val="-10403"/>
            <a:lumOff val="8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</a:rPr>
            <a:t>Teaches warning signs and protective factors for mental health issues</a:t>
          </a:r>
        </a:p>
      </dsp:txBody>
      <dsp:txXfrm>
        <a:off x="2377417" y="446"/>
        <a:ext cx="1828353" cy="1097012"/>
      </dsp:txXfrm>
    </dsp:sp>
    <dsp:sp modelId="{7E35AB0F-851D-4AA0-B949-83EEE3CEC5CF}">
      <dsp:nvSpPr>
        <dsp:cNvPr id="0" name=""/>
        <dsp:cNvSpPr/>
      </dsp:nvSpPr>
      <dsp:spPr>
        <a:xfrm>
          <a:off x="366228" y="1280293"/>
          <a:ext cx="1828353" cy="1097012"/>
        </a:xfrm>
        <a:prstGeom prst="rect">
          <a:avLst/>
        </a:prstGeom>
        <a:solidFill>
          <a:schemeClr val="accent5">
            <a:shade val="80000"/>
            <a:hueOff val="211707"/>
            <a:satOff val="-20807"/>
            <a:lumOff val="17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ALGEE 5-step model for basic intervention</a:t>
          </a:r>
        </a:p>
      </dsp:txBody>
      <dsp:txXfrm>
        <a:off x="366228" y="1280293"/>
        <a:ext cx="1828353" cy="1097012"/>
      </dsp:txXfrm>
    </dsp:sp>
    <dsp:sp modelId="{854E9873-F084-45FD-AA17-173816BCA02C}">
      <dsp:nvSpPr>
        <dsp:cNvPr id="0" name=""/>
        <dsp:cNvSpPr/>
      </dsp:nvSpPr>
      <dsp:spPr>
        <a:xfrm>
          <a:off x="2377417" y="1280293"/>
          <a:ext cx="1828353" cy="1097012"/>
        </a:xfrm>
        <a:prstGeom prst="rect">
          <a:avLst/>
        </a:prstGeom>
        <a:solidFill>
          <a:schemeClr val="accent5">
            <a:shade val="80000"/>
            <a:hueOff val="317561"/>
            <a:satOff val="-31211"/>
            <a:lumOff val="255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</a:rPr>
            <a:t>Addresses need for helper </a:t>
          </a:r>
          <a:r>
            <a:rPr lang="en-US" sz="1500" kern="1200" dirty="0" err="1">
              <a:latin typeface="Arial"/>
            </a:rPr>
            <a:t>self care</a:t>
          </a:r>
          <a:endParaRPr lang="en-US" sz="1500" kern="1200" dirty="0"/>
        </a:p>
      </dsp:txBody>
      <dsp:txXfrm>
        <a:off x="2377417" y="1280293"/>
        <a:ext cx="1828353" cy="1097012"/>
      </dsp:txXfrm>
    </dsp:sp>
    <dsp:sp modelId="{4F3A862D-98E0-40EB-ABA0-349326794AD3}">
      <dsp:nvSpPr>
        <dsp:cNvPr id="0" name=""/>
        <dsp:cNvSpPr/>
      </dsp:nvSpPr>
      <dsp:spPr>
        <a:xfrm>
          <a:off x="1371823" y="2560141"/>
          <a:ext cx="1828353" cy="1097012"/>
        </a:xfrm>
        <a:prstGeom prst="rect">
          <a:avLst/>
        </a:prstGeom>
        <a:solidFill>
          <a:schemeClr val="accent5">
            <a:shade val="80000"/>
            <a:hueOff val="423414"/>
            <a:satOff val="-41614"/>
            <a:lumOff val="34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</a:rPr>
            <a:t>8h in person, 2 + 5.5h online</a:t>
          </a:r>
          <a:endParaRPr lang="en-US" sz="1500" kern="1200" dirty="0"/>
        </a:p>
      </dsp:txBody>
      <dsp:txXfrm>
        <a:off x="1371823" y="2560141"/>
        <a:ext cx="1828353" cy="1097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36D28-6D1F-40A0-A591-53C4F6ADE86D}">
      <dsp:nvSpPr>
        <dsp:cNvPr id="0" name=""/>
        <dsp:cNvSpPr/>
      </dsp:nvSpPr>
      <dsp:spPr>
        <a:xfrm rot="10800000">
          <a:off x="0" y="0"/>
          <a:ext cx="3560287" cy="940464"/>
        </a:xfrm>
        <a:prstGeom prst="trapezoid">
          <a:avLst>
            <a:gd name="adj" fmla="val 473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TH SarabunPSK"/>
              <a:cs typeface="Calibri"/>
            </a:rPr>
            <a:t>60 participants signed up</a:t>
          </a:r>
        </a:p>
      </dsp:txBody>
      <dsp:txXfrm rot="-10800000">
        <a:off x="623050" y="0"/>
        <a:ext cx="2314186" cy="940464"/>
      </dsp:txXfrm>
    </dsp:sp>
    <dsp:sp modelId="{5B3AE56B-E17A-4C51-AB8A-247F80C107A3}">
      <dsp:nvSpPr>
        <dsp:cNvPr id="0" name=""/>
        <dsp:cNvSpPr/>
      </dsp:nvSpPr>
      <dsp:spPr>
        <a:xfrm rot="10800000">
          <a:off x="445035" y="940464"/>
          <a:ext cx="2670215" cy="940464"/>
        </a:xfrm>
        <a:prstGeom prst="trapezoid">
          <a:avLst>
            <a:gd name="adj" fmla="val 473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TH SarabunPSK"/>
              <a:cs typeface="Calibri"/>
            </a:rPr>
            <a:t>49 participated in the training</a:t>
          </a:r>
        </a:p>
      </dsp:txBody>
      <dsp:txXfrm rot="-10800000">
        <a:off x="912323" y="940464"/>
        <a:ext cx="1735639" cy="940464"/>
      </dsp:txXfrm>
    </dsp:sp>
    <dsp:sp modelId="{C56AC31B-B2F7-4DF2-A8CB-2F65CDCC760C}">
      <dsp:nvSpPr>
        <dsp:cNvPr id="0" name=""/>
        <dsp:cNvSpPr/>
      </dsp:nvSpPr>
      <dsp:spPr>
        <a:xfrm rot="10800000">
          <a:off x="890071" y="1880929"/>
          <a:ext cx="1780143" cy="940464"/>
        </a:xfrm>
        <a:prstGeom prst="trapezoid">
          <a:avLst>
            <a:gd name="adj" fmla="val 473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TH SarabunPSK"/>
              <a:cs typeface="Calibri"/>
            </a:rPr>
            <a:t>38 completed the surveys</a:t>
          </a:r>
        </a:p>
      </dsp:txBody>
      <dsp:txXfrm rot="-10800000">
        <a:off x="1201596" y="1880929"/>
        <a:ext cx="1157093" cy="940464"/>
      </dsp:txXfrm>
    </dsp:sp>
    <dsp:sp modelId="{F00AF29A-EBB4-464B-BBBA-86157881255B}">
      <dsp:nvSpPr>
        <dsp:cNvPr id="0" name=""/>
        <dsp:cNvSpPr/>
      </dsp:nvSpPr>
      <dsp:spPr>
        <a:xfrm rot="10800000">
          <a:off x="1335107" y="2821394"/>
          <a:ext cx="890071" cy="940464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TH SarabunPSK"/>
              <a:cs typeface="Calibri"/>
            </a:rPr>
            <a:t>n=36</a:t>
          </a:r>
          <a:endParaRPr lang="en-US" sz="2000" kern="1200" dirty="0">
            <a:solidFill>
              <a:schemeClr val="bg1"/>
            </a:solidFill>
          </a:endParaRPr>
        </a:p>
      </dsp:txBody>
      <dsp:txXfrm rot="-10800000">
        <a:off x="1335107" y="2821394"/>
        <a:ext cx="890071" cy="940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Diksha</a:t>
            </a:r>
          </a:p>
        </p:txBody>
      </p:sp>
    </p:spTree>
    <p:extLst>
      <p:ext uri="{BB962C8B-B14F-4D97-AF65-F5344CB8AC3E}">
        <p14:creationId xmlns:p14="http://schemas.microsoft.com/office/powerpoint/2010/main" val="176309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921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Mazneen</a:t>
            </a:r>
          </a:p>
        </p:txBody>
      </p:sp>
    </p:spTree>
    <p:extLst>
      <p:ext uri="{BB962C8B-B14F-4D97-AF65-F5344CB8AC3E}">
        <p14:creationId xmlns:p14="http://schemas.microsoft.com/office/powerpoint/2010/main" val="2485884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Mazneen</a:t>
            </a:r>
          </a:p>
        </p:txBody>
      </p:sp>
    </p:spTree>
    <p:extLst>
      <p:ext uri="{BB962C8B-B14F-4D97-AF65-F5344CB8AC3E}">
        <p14:creationId xmlns:p14="http://schemas.microsoft.com/office/powerpoint/2010/main" val="903628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Mazneen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952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Mazneen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421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Mazneen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55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Mazneen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31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Mazneen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530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Mazneen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74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683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Mazneen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229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Mazneen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567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Mazneen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303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Mazneen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0958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Mazneen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337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Mazneen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1676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Mazneen</a:t>
            </a:r>
          </a:p>
          <a:p>
            <a:r>
              <a:rPr lang="en-US" dirty="0"/>
              <a:t>MHLS: </a:t>
            </a:r>
            <a:r>
              <a:rPr lang="en-US" sz="18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). Respondents are asked to respond to a variety of questions on Likert-scales, including anchors ranging from “very unlikely” to “very likely” (1-4), “very unhelpful to very helpful” (1-4), “strongly disagree” to “strongly agree” (1-5), and “definitely unwilling” to “definitely willing” (1-5).</a:t>
            </a:r>
            <a:r>
              <a:rPr lang="en-US" sz="1800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dirty="0"/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I believe my child were having a mental breakdown, my first decision would be to get professional help” (help-seeking intention), “I would not want to take my child to a professional because of what people might think” (stigmatization), and “Strong willed parents can handle problems without professional help” (help-seeking attitudes). 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feel confident in my ability to ask school-aged youth questions that determine whether they are at risk to physically harm themselves or others.”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04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Diksha</a:t>
            </a:r>
          </a:p>
        </p:txBody>
      </p:sp>
    </p:spTree>
    <p:extLst>
      <p:ext uri="{BB962C8B-B14F-4D97-AF65-F5344CB8AC3E}">
        <p14:creationId xmlns:p14="http://schemas.microsoft.com/office/powerpoint/2010/main" val="2147797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979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75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444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040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936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267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21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038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570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227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9527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0102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78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9698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517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6311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8698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8416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8956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2078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18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Diksha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41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Mazneen</a:t>
            </a:r>
          </a:p>
        </p:txBody>
      </p:sp>
    </p:spTree>
    <p:extLst>
      <p:ext uri="{BB962C8B-B14F-4D97-AF65-F5344CB8AC3E}">
        <p14:creationId xmlns:p14="http://schemas.microsoft.com/office/powerpoint/2010/main" val="227983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Mazneen</a:t>
            </a:r>
          </a:p>
        </p:txBody>
      </p:sp>
    </p:spTree>
    <p:extLst>
      <p:ext uri="{BB962C8B-B14F-4D97-AF65-F5344CB8AC3E}">
        <p14:creationId xmlns:p14="http://schemas.microsoft.com/office/powerpoint/2010/main" val="2560281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Diksha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17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Diksha</a:t>
            </a:r>
          </a:p>
        </p:txBody>
      </p:sp>
    </p:spTree>
    <p:extLst>
      <p:ext uri="{BB962C8B-B14F-4D97-AF65-F5344CB8AC3E}">
        <p14:creationId xmlns:p14="http://schemas.microsoft.com/office/powerpoint/2010/main" val="221790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Diksha</a:t>
            </a:r>
          </a:p>
        </p:txBody>
      </p:sp>
    </p:spTree>
    <p:extLst>
      <p:ext uri="{BB962C8B-B14F-4D97-AF65-F5344CB8AC3E}">
        <p14:creationId xmlns:p14="http://schemas.microsoft.com/office/powerpoint/2010/main" val="340462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cxwang@umd.edu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mailto:dbali@umd.edu" TargetMode="External"/><Relationship Id="rId4" Type="http://schemas.openxmlformats.org/officeDocument/2006/relationships/hyperlink" Target="mailto:mazneen@umd.edu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7/int0000220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9237" y="1411950"/>
            <a:ext cx="8136595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Virtual YMHFA Training For Asian American Parents and Adults: Effectiveness And Promise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9794B-22CD-41E5-93D4-0C989F816455}"/>
              </a:ext>
            </a:extLst>
          </p:cNvPr>
          <p:cNvSpPr txBox="1"/>
          <p:nvPr/>
        </p:nvSpPr>
        <p:spPr>
          <a:xfrm>
            <a:off x="2750287" y="2799907"/>
            <a:ext cx="5266661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Diksha Bali, M.Ed. 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Mazneen </a:t>
            </a:r>
            <a:r>
              <a:rPr lang="en-US" sz="2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Havewala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M.A. </a:t>
            </a:r>
          </a:p>
          <a:p>
            <a:r>
              <a:rPr lang="en-US" sz="20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Cixin</a:t>
            </a:r>
            <a:r>
              <a:rPr lang="en-US" sz="20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Wang, Ph.D. 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Kristen Marsico-Friese, Ph.D.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University of Maryland, College Park </a:t>
            </a:r>
          </a:p>
          <a:p>
            <a:endParaRPr lang="en-US" dirty="0"/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0902A029-A1C3-4B94-AEF8-8AF391189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78" y="2860222"/>
            <a:ext cx="1933575" cy="1933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08F73-4719-4E77-A9AC-31734126D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293" y="1290281"/>
            <a:ext cx="7417516" cy="3563402"/>
          </a:xfrm>
        </p:spPr>
        <p:txBody>
          <a:bodyPr/>
          <a:lstStyle/>
          <a:p>
            <a:r>
              <a:rPr lang="en-US" sz="2000" dirty="0"/>
              <a:t>COVID-19 pandemic: highly stressful time, especially for Asian Americans</a:t>
            </a:r>
          </a:p>
          <a:p>
            <a:r>
              <a:rPr lang="en-US" sz="2000" dirty="0"/>
              <a:t>Stress: virus, but also acts of discrimination</a:t>
            </a:r>
          </a:p>
          <a:p>
            <a:pPr>
              <a:buClr>
                <a:srgbClr val="97ABBC"/>
              </a:buClr>
            </a:pPr>
            <a:r>
              <a:rPr lang="en-US" sz="2000" dirty="0"/>
              <a:t>Hate incidents increased 2-fold from </a:t>
            </a:r>
            <a:r>
              <a:rPr lang="en-US" sz="2000" b="1" dirty="0">
                <a:solidFill>
                  <a:srgbClr val="C00000"/>
                </a:solidFill>
              </a:rPr>
              <a:t>3,795</a:t>
            </a:r>
            <a:r>
              <a:rPr lang="en-US" sz="2000" dirty="0"/>
              <a:t> in March 2020 to </a:t>
            </a:r>
            <a:r>
              <a:rPr lang="en-US" sz="2000" b="1" dirty="0">
                <a:solidFill>
                  <a:srgbClr val="C00000"/>
                </a:solidFill>
              </a:rPr>
              <a:t>6,603</a:t>
            </a:r>
            <a:r>
              <a:rPr lang="en-US" sz="2000" dirty="0"/>
              <a:t> in March 2021 </a:t>
            </a:r>
            <a:r>
              <a:rPr lang="en-US" sz="1200" dirty="0"/>
              <a:t>(Jeung et al., 2021)</a:t>
            </a:r>
          </a:p>
          <a:p>
            <a:pPr>
              <a:buClr>
                <a:srgbClr val="97ABBC"/>
              </a:buClr>
            </a:pPr>
            <a:r>
              <a:rPr lang="en-US" sz="2000" b="1" dirty="0">
                <a:solidFill>
                  <a:srgbClr val="C00000"/>
                </a:solidFill>
              </a:rPr>
              <a:t>54.3%</a:t>
            </a:r>
            <a:r>
              <a:rPr lang="en-US" sz="2000" dirty="0"/>
              <a:t> of Asian American parents and </a:t>
            </a:r>
            <a:r>
              <a:rPr lang="en-US" sz="2000" b="1" dirty="0">
                <a:solidFill>
                  <a:srgbClr val="C00000"/>
                </a:solidFill>
              </a:rPr>
              <a:t>58.0% </a:t>
            </a:r>
            <a:r>
              <a:rPr lang="en-US" sz="2000" dirty="0"/>
              <a:t>Asian American youth experienced daily or weekly direct racism </a:t>
            </a:r>
            <a:r>
              <a:rPr lang="en-US" sz="2000" dirty="0">
                <a:sym typeface="Wingdings" panose="05000000000000000000" pitchFamily="2" charset="2"/>
              </a:rPr>
              <a:t> youth internalizing symptoms </a:t>
            </a:r>
            <a:r>
              <a:rPr lang="en-US" sz="1200" dirty="0">
                <a:sym typeface="Wingdings" panose="05000000000000000000" pitchFamily="2" charset="2"/>
              </a:rPr>
              <a:t>(Cheah et al., 2020)</a:t>
            </a:r>
            <a:endParaRPr lang="en-US" sz="9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9EAE2-98EA-414F-9750-E174A779A7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CE43F0-867B-48E1-86AB-7374BBF3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</p:spPr>
        <p:txBody>
          <a:bodyPr/>
          <a:lstStyle/>
          <a:p>
            <a:r>
              <a:rPr lang="en-US" dirty="0"/>
              <a:t>YMHFA in context of COVID-19 &amp; specifically for AA youth</a:t>
            </a:r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9D97B81F-5F63-489B-8DDB-C131F4354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41F3-0197-4847-B049-518334B5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53" y="358388"/>
            <a:ext cx="6903131" cy="857400"/>
          </a:xfrm>
        </p:spPr>
        <p:txBody>
          <a:bodyPr/>
          <a:lstStyle/>
          <a:p>
            <a:r>
              <a:rPr lang="en-US" dirty="0"/>
              <a:t>YMHFA in the Context of COVID-19 &amp; Specifically for AA Youth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123D9-5B51-4E3D-A9AC-E49C9BD77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294" y="1373588"/>
            <a:ext cx="6698645" cy="3555894"/>
          </a:xfrm>
        </p:spPr>
        <p:txBody>
          <a:bodyPr/>
          <a:lstStyle/>
          <a:p>
            <a:r>
              <a:rPr lang="en-US" sz="2000" dirty="0"/>
              <a:t>Need for Asian Americans to receive mental health support </a:t>
            </a:r>
          </a:p>
          <a:p>
            <a:pPr lvl="1"/>
            <a:r>
              <a:rPr lang="en-US" sz="2000" dirty="0"/>
              <a:t>Vulnerable population</a:t>
            </a:r>
          </a:p>
          <a:p>
            <a:pPr lvl="1"/>
            <a:r>
              <a:rPr lang="en-US" sz="2000" dirty="0"/>
              <a:t>Suicide leading cause of death in 15-24 </a:t>
            </a:r>
            <a:r>
              <a:rPr lang="en-US" sz="1200" dirty="0"/>
              <a:t>(2016 data; Heron, 2018)</a:t>
            </a:r>
            <a:endParaRPr lang="en-US" dirty="0"/>
          </a:p>
          <a:p>
            <a:r>
              <a:rPr lang="en-US" sz="2000" dirty="0"/>
              <a:t>Asian American youth less likely to receive help</a:t>
            </a:r>
          </a:p>
          <a:p>
            <a:r>
              <a:rPr lang="en-US" sz="2000" dirty="0"/>
              <a:t>Barriers to seeking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C9D5B-7B1F-42E7-90B6-CEB0DED758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DF22571F-5F79-4AFC-A97C-31A7E6692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DE89-D2F4-4AFE-9A49-DDE11C1E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25" y="2141341"/>
            <a:ext cx="6462600" cy="857400"/>
          </a:xfrm>
        </p:spPr>
        <p:txBody>
          <a:bodyPr/>
          <a:lstStyle/>
          <a:p>
            <a:pPr algn="ctr"/>
            <a:r>
              <a:rPr lang="en-US" dirty="0"/>
              <a:t>What are some barriers to seeking help for ERM youth?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E9A66-E299-4A72-A6A3-75776976C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8679CC22-85B8-41A8-B2F7-6A467FD91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4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E0B4-A99E-499F-A04F-64C2C351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Barriers for AA youth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F25DE-07D1-497D-8EFB-F5FE9D8B0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286725"/>
            <a:ext cx="6462600" cy="3552300"/>
          </a:xfrm>
        </p:spPr>
        <p:txBody>
          <a:bodyPr/>
          <a:lstStyle/>
          <a:p>
            <a:r>
              <a:rPr lang="en-US" sz="2000" dirty="0"/>
              <a:t>Stigma (internal, external...distrust of services)</a:t>
            </a:r>
          </a:p>
          <a:p>
            <a:r>
              <a:rPr lang="en-US" sz="2000" dirty="0"/>
              <a:t>Lack of parental support for seeking services</a:t>
            </a:r>
          </a:p>
          <a:p>
            <a:r>
              <a:rPr lang="en-US" sz="2000" dirty="0"/>
              <a:t>(Internalized) model minority stereotype</a:t>
            </a:r>
          </a:p>
          <a:p>
            <a:r>
              <a:rPr lang="en-US" sz="2000" dirty="0"/>
              <a:t>Mental health literacy/awareness</a:t>
            </a:r>
          </a:p>
          <a:p>
            <a:r>
              <a:rPr lang="en-US" sz="2000" dirty="0"/>
              <a:t>Reluctance to seek help</a:t>
            </a:r>
          </a:p>
          <a:p>
            <a:r>
              <a:rPr lang="en-US" sz="2000" dirty="0"/>
              <a:t>Low cultural competence among mental health providers</a:t>
            </a:r>
            <a:endParaRPr lang="en-US"/>
          </a:p>
          <a:p>
            <a:r>
              <a:rPr lang="en-US" sz="2000" dirty="0"/>
              <a:t>Lack of multilingual services</a:t>
            </a:r>
          </a:p>
          <a:p>
            <a:r>
              <a:rPr lang="en-US" sz="2000" dirty="0"/>
              <a:t>Cost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27624-F708-45F9-9B0E-AE0C4BC53B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9AE6B0CB-DFFE-4266-ACAD-BF03E3B9E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7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8205-2CE8-4998-9817-A3048525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08" y="398434"/>
            <a:ext cx="8308984" cy="857400"/>
          </a:xfrm>
        </p:spPr>
        <p:txBody>
          <a:bodyPr/>
          <a:lstStyle/>
          <a:p>
            <a:r>
              <a:rPr lang="en-US" sz="2800" dirty="0"/>
              <a:t>Need for: Culturally Sensitive, Accessible Interventions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3FAD8-25C9-43DE-9D72-57257EAF7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Culturally adapted interventions more effective </a:t>
            </a:r>
            <a:r>
              <a:rPr lang="en-US" sz="1200" dirty="0"/>
              <a:t>(Smith &amp; Trimble, 2016)</a:t>
            </a:r>
          </a:p>
          <a:p>
            <a:r>
              <a:rPr lang="en-US" sz="2000" dirty="0"/>
              <a:t>One such way: via parenting workshops</a:t>
            </a:r>
          </a:p>
          <a:p>
            <a:r>
              <a:rPr lang="en-US" sz="2000" dirty="0"/>
              <a:t>Found to be less stigmatizing </a:t>
            </a:r>
            <a:r>
              <a:rPr lang="en-US" sz="1200" dirty="0"/>
              <a:t>(Wang et al., 2021)</a:t>
            </a:r>
          </a:p>
          <a:p>
            <a:r>
              <a:rPr lang="en-US" sz="2000" dirty="0"/>
              <a:t>YMHFA can be adapted as one such intervention for AA parents</a:t>
            </a:r>
          </a:p>
          <a:p>
            <a:r>
              <a:rPr lang="en-US" sz="2000" dirty="0"/>
              <a:t>Can create room to focus on protective factors/assets as well in interventions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1F055-1240-43C5-A9AB-389529C5D1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9038A8D5-1593-425B-A343-EA1EC7EEA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C6F4-FC7A-4C0B-A74B-DB540351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29" y="358388"/>
            <a:ext cx="6999464" cy="857400"/>
          </a:xfrm>
        </p:spPr>
        <p:txBody>
          <a:bodyPr/>
          <a:lstStyle/>
          <a:p>
            <a:r>
              <a:rPr lang="en-US" dirty="0"/>
              <a:t>Accessibility: Virtual Interventions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11572-9A9D-4792-B94C-EF4252A37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294" y="1215437"/>
            <a:ext cx="6462600" cy="3552300"/>
          </a:xfrm>
        </p:spPr>
        <p:txBody>
          <a:bodyPr/>
          <a:lstStyle/>
          <a:p>
            <a:pPr marL="114300" indent="0">
              <a:buNone/>
            </a:pPr>
            <a:r>
              <a:rPr lang="en-US" sz="1800" dirty="0"/>
              <a:t>Implement core values of School Psychology</a:t>
            </a:r>
            <a:endParaRPr lang="en-US" sz="2000" dirty="0"/>
          </a:p>
          <a:p>
            <a:pPr>
              <a:buClr>
                <a:srgbClr val="97ABBC"/>
              </a:buClr>
            </a:pPr>
            <a:r>
              <a:rPr lang="en-US" sz="1800" dirty="0"/>
              <a:t>Reach underserved populations</a:t>
            </a:r>
            <a:endParaRPr lang="en-US" sz="2000" dirty="0"/>
          </a:p>
          <a:p>
            <a:pPr>
              <a:buClr>
                <a:srgbClr val="97ABBC"/>
              </a:buClr>
            </a:pPr>
            <a:r>
              <a:rPr lang="en-US" sz="1800" dirty="0"/>
              <a:t>Advance social justice</a:t>
            </a:r>
            <a:endParaRPr lang="en-US" sz="2000" dirty="0"/>
          </a:p>
          <a:p>
            <a:pPr>
              <a:buClr>
                <a:srgbClr val="97ABBC"/>
              </a:buClr>
            </a:pPr>
            <a:r>
              <a:rPr lang="en-US" sz="1800" dirty="0"/>
              <a:t>Training for greater cultural understanding</a:t>
            </a:r>
            <a:endParaRPr lang="en-US" sz="2000" dirty="0"/>
          </a:p>
          <a:p>
            <a:pPr lvl="2"/>
            <a:r>
              <a:rPr lang="en-US" sz="1800" dirty="0"/>
              <a:t>E.g., Anxiety and Depression - difficult to come in </a:t>
            </a:r>
            <a:endParaRPr lang="en-US" sz="2000"/>
          </a:p>
          <a:p>
            <a:pPr lvl="2"/>
            <a:r>
              <a:rPr lang="en-US" sz="1800" dirty="0"/>
              <a:t>E.g., Areas that are more remote/removed from cities and services</a:t>
            </a:r>
          </a:p>
          <a:p>
            <a:pPr lvl="2"/>
            <a:r>
              <a:rPr lang="en-US" sz="1800" dirty="0"/>
              <a:t>E.g., COVID-19 and physical health considerations</a:t>
            </a:r>
            <a:endParaRPr lang="en-US" dirty="0"/>
          </a:p>
          <a:p>
            <a:pPr>
              <a:buClr>
                <a:srgbClr val="97ABBC"/>
              </a:buClr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604A2-1E06-47C0-A4A8-3EAAC3F49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DC886BA2-8C4D-4D9F-BC8B-C508B0ABF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049873-0E63-40EE-8F45-192CBC6CD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398" y="2483482"/>
            <a:ext cx="7772400" cy="1159800"/>
          </a:xfrm>
        </p:spPr>
        <p:txBody>
          <a:bodyPr/>
          <a:lstStyle/>
          <a:p>
            <a:r>
              <a:rPr lang="en-US" sz="3600" dirty="0"/>
              <a:t>Effectiveness of Virtual Interventions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9DFCD-DA00-43E1-8613-7C24475ACA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E3365AFD-0E2D-43BE-A2C1-376608BDC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60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C6F4-FC7A-4C0B-A74B-DB540351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Interventions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11572-9A9D-4792-B94C-EF4252A37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In 2020, virtual version of YMHFA rolled out</a:t>
            </a:r>
            <a:endParaRPr lang="en-US"/>
          </a:p>
          <a:p>
            <a:r>
              <a:rPr lang="en-US" sz="2000" dirty="0"/>
              <a:t>Participants were required to complete a 2-hour self-paced online course, and then participate in a 4.5 to 5.5 hour instructor led virtual session</a:t>
            </a:r>
            <a:endParaRPr lang="en-US" dirty="0"/>
          </a:p>
          <a:p>
            <a:r>
              <a:rPr lang="en-US" sz="2000" dirty="0"/>
              <a:t>No published studies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604A2-1E06-47C0-A4A8-3EAAC3F49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62D7FBA6-F406-4505-845E-258EA84FA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4FCB-0CF9-4E21-BBCB-6C1C96C4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485817"/>
            <a:ext cx="7644214" cy="857400"/>
          </a:xfrm>
        </p:spPr>
        <p:txBody>
          <a:bodyPr/>
          <a:lstStyle/>
          <a:p>
            <a:r>
              <a:rPr lang="en-US" sz="2400" dirty="0"/>
              <a:t>Evidence Base for Virtual Parent/Youth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B9BE4-9A4D-4E7B-A174-0122D27D3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699" y="1373588"/>
            <a:ext cx="7889353" cy="3552300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/>
              <a:t>Reigler and colleagues (2020):</a:t>
            </a:r>
            <a:endParaRPr lang="en-US"/>
          </a:p>
          <a:p>
            <a:pPr>
              <a:buClr>
                <a:srgbClr val="97ABBC"/>
              </a:buClr>
            </a:pPr>
            <a:r>
              <a:rPr lang="en-US" sz="2000" dirty="0"/>
              <a:t>Developed a tele psychotherapy parenting skills program for veteran and military families</a:t>
            </a:r>
          </a:p>
          <a:p>
            <a:pPr>
              <a:buClr>
                <a:srgbClr val="97ABBC"/>
              </a:buClr>
            </a:pPr>
            <a:r>
              <a:rPr lang="en-US" sz="2000" dirty="0"/>
              <a:t>Parents completed six sessions, which consisted of web-based education and virtual consultations with licensed therapists. </a:t>
            </a:r>
          </a:p>
          <a:p>
            <a:pPr>
              <a:buClr>
                <a:srgbClr val="97ABBC"/>
              </a:buClr>
            </a:pPr>
            <a:r>
              <a:rPr lang="en-US" sz="2000" dirty="0"/>
              <a:t>The findings indicated that the program may be associated with improvements in veteran mental health and family functioning.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8BAD3-DCB3-42B4-9DF6-7C42F2AD19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15BCCD05-AAE4-4F32-9909-EE41B4DEE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4FCB-0CF9-4E21-BBCB-6C1C96C4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485817"/>
            <a:ext cx="7644214" cy="857400"/>
          </a:xfrm>
        </p:spPr>
        <p:txBody>
          <a:bodyPr/>
          <a:lstStyle/>
          <a:p>
            <a:r>
              <a:rPr lang="en-US" sz="2400" dirty="0"/>
              <a:t>Evidence Base for Virtual Parent/Youth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8BAD3-DCB3-42B4-9DF6-7C42F2AD19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15BCCD05-AAE4-4F32-9909-EE41B4DEE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3BF3D26-E726-4E66-8A42-B8B05363052E}"/>
              </a:ext>
            </a:extLst>
          </p:cNvPr>
          <p:cNvSpPr>
            <a:spLocks noGrp="1"/>
          </p:cNvSpPr>
          <p:nvPr/>
        </p:nvSpPr>
        <p:spPr>
          <a:xfrm>
            <a:off x="1036575" y="1516463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14300" indent="0">
              <a:buNone/>
            </a:pPr>
            <a:r>
              <a:rPr lang="en-US" sz="2000" dirty="0"/>
              <a:t>Garcia et al (2021)</a:t>
            </a:r>
            <a:endParaRPr lang="en-US"/>
          </a:p>
          <a:p>
            <a:pPr>
              <a:buClr>
                <a:srgbClr val="97ABBC"/>
              </a:buClr>
              <a:buSzPts val="1800"/>
            </a:pPr>
            <a:r>
              <a:rPr lang="en-US" sz="2000" dirty="0"/>
              <a:t>Effectiveness of the Parent–Child Interaction Therapy (PCIT) in a virtual format in a predominantly Hispanic sample.</a:t>
            </a:r>
          </a:p>
          <a:p>
            <a:pPr>
              <a:buClr>
                <a:srgbClr val="97ABBC"/>
              </a:buClr>
              <a:buSzPts val="1800"/>
            </a:pPr>
            <a:r>
              <a:rPr lang="en-US" sz="2000" dirty="0"/>
              <a:t>The researchers found that there was a reduction of maladaptive child behaviors, and an increase in positive parenting skills. </a:t>
            </a:r>
          </a:p>
        </p:txBody>
      </p:sp>
    </p:spTree>
    <p:extLst>
      <p:ext uri="{BB962C8B-B14F-4D97-AF65-F5344CB8AC3E}">
        <p14:creationId xmlns:p14="http://schemas.microsoft.com/office/powerpoint/2010/main" val="7902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FCD2-FCE6-4E3B-B974-0B2FB859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DE086-B8A4-4BFB-808A-AB80E4472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373588"/>
            <a:ext cx="6518884" cy="3552300"/>
          </a:xfrm>
        </p:spPr>
        <p:txBody>
          <a:bodyPr/>
          <a:lstStyle/>
          <a:p>
            <a:r>
              <a:rPr lang="en-US" dirty="0"/>
              <a:t>Who we are</a:t>
            </a:r>
          </a:p>
          <a:p>
            <a:r>
              <a:rPr lang="en-US" dirty="0"/>
              <a:t>Who you are!</a:t>
            </a:r>
          </a:p>
          <a:p>
            <a:pPr lvl="1"/>
            <a:r>
              <a:rPr lang="en-US" sz="1600" dirty="0"/>
              <a:t>Current role/profession &amp; state</a:t>
            </a:r>
            <a:endParaRPr lang="en-US" dirty="0"/>
          </a:p>
          <a:p>
            <a:pPr lvl="1"/>
            <a:r>
              <a:rPr lang="en-US" sz="1600" dirty="0"/>
              <a:t>Interest in this session</a:t>
            </a:r>
          </a:p>
          <a:p>
            <a:pPr lvl="1"/>
            <a:r>
              <a:rPr lang="en-US" sz="1600" dirty="0"/>
              <a:t>Experiences with ERM youth/challenges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B0044-61CD-4304-9344-69C0688A2E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012EF6-C68E-417E-95E0-B28BB6F7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08" y="1373208"/>
            <a:ext cx="2787162" cy="1620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0567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049873-0E63-40EE-8F45-192CBC6CD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398" y="2483482"/>
            <a:ext cx="7772400" cy="1159800"/>
          </a:xfrm>
        </p:spPr>
        <p:txBody>
          <a:bodyPr/>
          <a:lstStyle/>
          <a:p>
            <a:r>
              <a:rPr lang="en-US" sz="3600" dirty="0"/>
              <a:t>Intended Intervention &amp; </a:t>
            </a:r>
            <a:br>
              <a:rPr lang="en-US" sz="3600" dirty="0"/>
            </a:br>
            <a:r>
              <a:rPr lang="en-US" sz="3600" dirty="0"/>
              <a:t>Study Contributions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9DFCD-DA00-43E1-8613-7C24475ACA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7CF32E27-78B2-47C4-BFC4-8A2228915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33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2855-0B7E-4714-BD80-3D7F062F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358388"/>
            <a:ext cx="7404802" cy="857400"/>
          </a:xfrm>
        </p:spPr>
        <p:txBody>
          <a:bodyPr/>
          <a:lstStyle/>
          <a:p>
            <a:r>
              <a:rPr lang="en-US" sz="2800" dirty="0"/>
              <a:t>Gaps in the Literature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5CDB1-93E6-427C-8C78-40EB57A10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699" y="1373588"/>
            <a:ext cx="7263711" cy="3552300"/>
          </a:xfrm>
        </p:spPr>
        <p:txBody>
          <a:bodyPr/>
          <a:lstStyle/>
          <a:p>
            <a:r>
              <a:rPr lang="en-US" sz="2000" dirty="0"/>
              <a:t>No published studies on YMHFA virtual version</a:t>
            </a:r>
          </a:p>
          <a:p>
            <a:r>
              <a:rPr lang="en-US" sz="2000" dirty="0"/>
              <a:t>Most studies on YMHFA USA on social workers, school teachers, child welfare workers and county workers – no published work on parents</a:t>
            </a:r>
          </a:p>
          <a:p>
            <a:r>
              <a:rPr lang="en-US" sz="2000" dirty="0"/>
              <a:t>Dearth of research examining effects of YMHFA on ERM parents &amp; Asian American parents</a:t>
            </a:r>
          </a:p>
          <a:p>
            <a:pPr lvl="1"/>
            <a:r>
              <a:rPr lang="en-US" sz="2000" dirty="0"/>
              <a:t>Unique stressors experienced by this population</a:t>
            </a:r>
          </a:p>
          <a:p>
            <a:pPr>
              <a:buClr>
                <a:srgbClr val="97ABBC"/>
              </a:buClr>
            </a:pPr>
            <a:r>
              <a:rPr lang="en-US" sz="2000" dirty="0"/>
              <a:t>No published studies on virtual YMHFA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FE031-C78C-4608-9246-5697174836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 smtClean="0"/>
              <a:t>21</a:t>
            </a:fld>
            <a:endParaRPr lang="en" dirty="0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577279A1-EA5F-4BE6-BB40-33443B895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B6E7-763F-4178-A5FB-E8F64C44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0974B-25F0-49BF-B422-A6524EAAB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Aim to address the gaps</a:t>
            </a:r>
          </a:p>
          <a:p>
            <a:r>
              <a:rPr lang="en-US" sz="2000" dirty="0"/>
              <a:t>Specifically targeted Asian Americans </a:t>
            </a:r>
          </a:p>
          <a:p>
            <a:r>
              <a:rPr lang="en-US" sz="2000" dirty="0"/>
              <a:t>Utilized a pre-post study design to examine effectiveness of YMHFA in relation to:</a:t>
            </a:r>
          </a:p>
          <a:p>
            <a:pPr lvl="1"/>
            <a:r>
              <a:rPr lang="en-US" sz="2000" dirty="0"/>
              <a:t>Mental health literacy</a:t>
            </a:r>
          </a:p>
          <a:p>
            <a:pPr lvl="1"/>
            <a:r>
              <a:rPr lang="en-US" sz="2000" dirty="0"/>
              <a:t>Confidence in using MHFA skills</a:t>
            </a:r>
          </a:p>
          <a:p>
            <a:pPr lvl="1"/>
            <a:r>
              <a:rPr lang="en-US" sz="2000" dirty="0"/>
              <a:t>Help seeking attitudes</a:t>
            </a:r>
          </a:p>
          <a:p>
            <a:pPr lvl="1"/>
            <a:r>
              <a:rPr lang="en-US" sz="2000" dirty="0"/>
              <a:t>Help seeking intentions</a:t>
            </a:r>
          </a:p>
          <a:p>
            <a:pPr lvl="1"/>
            <a:r>
              <a:rPr lang="en-US" sz="2000" dirty="0"/>
              <a:t>Stigma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65420-21A0-43A5-8CC8-9C0E99BEC3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9E664348-CA2E-413D-AA38-CD205220C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BE5578-62CA-4D81-936B-30B1C8F92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675" y="2571750"/>
            <a:ext cx="7772400" cy="1159800"/>
          </a:xfrm>
        </p:spPr>
        <p:txBody>
          <a:bodyPr/>
          <a:lstStyle/>
          <a:p>
            <a:r>
              <a:rPr lang="en-US" sz="3600" dirty="0"/>
              <a:t>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1A5B3-EB85-4AD4-9B73-EB08D192DF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1F8E595F-C98A-46EE-BEE0-A5ABDBDFF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55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4056-FA0F-43D3-A4BE-D666A5F7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217612"/>
            <a:ext cx="6462600" cy="857400"/>
          </a:xfrm>
        </p:spPr>
        <p:txBody>
          <a:bodyPr/>
          <a:lstStyle/>
          <a:p>
            <a:r>
              <a:rPr lang="en-US" dirty="0"/>
              <a:t>Procedure: Recruitment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CE641-E0DF-4AA0-895C-F19919FEC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100" y="1075012"/>
            <a:ext cx="6462600" cy="3552300"/>
          </a:xfrm>
        </p:spPr>
        <p:txBody>
          <a:bodyPr/>
          <a:lstStyle/>
          <a:p>
            <a:r>
              <a:rPr lang="en-US" sz="1800" dirty="0"/>
              <a:t>Study approved by UMD IRB</a:t>
            </a:r>
          </a:p>
          <a:p>
            <a:r>
              <a:rPr lang="en-US" sz="1800" dirty="0"/>
              <a:t>Two cohorts of participants recruited in May and August of 2021</a:t>
            </a:r>
          </a:p>
          <a:p>
            <a:r>
              <a:rPr lang="en-US" sz="1800" dirty="0"/>
              <a:t>Recruitment took place via distribution of flyer on social media and community organizations</a:t>
            </a:r>
          </a:p>
          <a:p>
            <a:r>
              <a:rPr lang="en-US" sz="1800" dirty="0"/>
              <a:t>Interested participants provided consent, complete the pre-training survey a week before the training (via Qualtrics)</a:t>
            </a:r>
          </a:p>
          <a:p>
            <a:r>
              <a:rPr lang="en-US" sz="1800" dirty="0"/>
              <a:t>Complete post-survey one week after training (via Qualtrics)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242AC-A4C4-46DA-B06A-65FD3E54E2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AC4FD5AB-EB77-43D1-A310-BAE37C5DF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60ED-F5E0-4CFE-AB91-8AA449B0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Procedure: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36489-0AC2-4250-B3F1-BCC878A96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Manualized curriculum (adapted)</a:t>
            </a:r>
          </a:p>
          <a:p>
            <a:r>
              <a:rPr lang="en-US" sz="2000" dirty="0"/>
              <a:t>Workshop trainers: </a:t>
            </a:r>
          </a:p>
          <a:p>
            <a:pPr lvl="1"/>
            <a:r>
              <a:rPr lang="en-US" sz="2000" dirty="0"/>
              <a:t>licensed PhD-level School Psychologist (East Asian American) and doctoral SP student mentee (South Asian American) co-led workshops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2D3E0-D140-480D-A744-EA700876B1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38EE2004-650B-433E-8CC2-F2CF2012B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36489-0AC2-4250-B3F1-BCC878A96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380" y="1142639"/>
            <a:ext cx="6775307" cy="2570809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/>
              <a:t>Adaptations:</a:t>
            </a:r>
          </a:p>
          <a:p>
            <a:pPr>
              <a:buClr>
                <a:srgbClr val="97ABBC"/>
              </a:buClr>
            </a:pPr>
            <a:r>
              <a:rPr lang="en-US" sz="2000" dirty="0"/>
              <a:t>Guided by the Participatory Culture-Specific Consultation (Nastasi et al., 2000)</a:t>
            </a:r>
          </a:p>
          <a:p>
            <a:pPr>
              <a:buClr>
                <a:srgbClr val="97ABBC"/>
              </a:buClr>
            </a:pPr>
            <a:r>
              <a:rPr lang="en-US" sz="2000" dirty="0"/>
              <a:t>Collaborated with multiple Asian American community organizations to understand AA parent needs in the past five years (see Wang et al., 2021a; Wang et al., 2021b)</a:t>
            </a:r>
          </a:p>
          <a:p>
            <a:pPr lvl="1"/>
            <a:r>
              <a:rPr lang="en-US" sz="1200" dirty="0"/>
              <a:t>E.g., Chinese Culture and Community Service Center  (CCACC) and Indian Cultural Association leaders</a:t>
            </a:r>
          </a:p>
          <a:p>
            <a:pPr lvl="1"/>
            <a:r>
              <a:rPr lang="en-US" sz="1200" dirty="0"/>
              <a:t>Developed "Parent-Teen Connect" parent and child workshops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2D3E0-D140-480D-A744-EA700876B1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890AF69F-934D-42D0-919D-B9D0E90EB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FDBDEB5-0ED4-4CC5-8E63-BDD160D0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84381"/>
            <a:ext cx="7891349" cy="857400"/>
          </a:xfrm>
        </p:spPr>
        <p:txBody>
          <a:bodyPr/>
          <a:lstStyle/>
          <a:p>
            <a:r>
              <a:rPr lang="en-US" sz="2800" dirty="0"/>
              <a:t>Procedure: Community-Informed Adaptations</a:t>
            </a:r>
          </a:p>
        </p:txBody>
      </p:sp>
    </p:spTree>
    <p:extLst>
      <p:ext uri="{BB962C8B-B14F-4D97-AF65-F5344CB8AC3E}">
        <p14:creationId xmlns:p14="http://schemas.microsoft.com/office/powerpoint/2010/main" val="31671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A04D-CE4B-457A-A761-6FD4625D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84381"/>
            <a:ext cx="7891349" cy="857400"/>
          </a:xfrm>
        </p:spPr>
        <p:txBody>
          <a:bodyPr/>
          <a:lstStyle/>
          <a:p>
            <a:r>
              <a:rPr lang="en-US" sz="2800" dirty="0"/>
              <a:t>Procedure: Community-Informed Adaptations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D730C-E4D4-4D13-80D3-01182999C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002082"/>
            <a:ext cx="4777055" cy="3552300"/>
          </a:xfrm>
        </p:spPr>
        <p:txBody>
          <a:bodyPr/>
          <a:lstStyle/>
          <a:p>
            <a:r>
              <a:rPr lang="en-US" sz="1600" dirty="0"/>
              <a:t>Interviewed East Asian parents and youth during COVID-19 about experiences with racism</a:t>
            </a:r>
          </a:p>
          <a:p>
            <a:r>
              <a:rPr lang="en-US" sz="1600" dirty="0"/>
              <a:t>Essay contests for youth (East &amp; South Asian American)</a:t>
            </a:r>
          </a:p>
          <a:p>
            <a:r>
              <a:rPr lang="en-US" sz="1600" dirty="0"/>
              <a:t>Example: Essay Contests through CCACC (2018) and Indian Cultural Association (2020)</a:t>
            </a:r>
            <a:endParaRPr lang="en-US" sz="1600" dirty="0">
              <a:solidFill>
                <a:srgbClr val="677480"/>
              </a:solidFill>
            </a:endParaRPr>
          </a:p>
          <a:p>
            <a:pPr marL="533400" lvl="1" indent="0">
              <a:buNone/>
            </a:pPr>
            <a:r>
              <a:rPr lang="en-US" sz="1400" u="sng" dirty="0">
                <a:solidFill>
                  <a:srgbClr val="C00000"/>
                </a:solidFill>
              </a:rPr>
              <a:t>Themes:</a:t>
            </a:r>
            <a:endParaRPr lang="en-US" sz="1400" u="sng"/>
          </a:p>
          <a:p>
            <a:pPr marL="533400" lvl="1" indent="0">
              <a:buClr>
                <a:srgbClr val="677480"/>
              </a:buClr>
              <a:buNone/>
            </a:pPr>
            <a:r>
              <a:rPr lang="en-US" sz="1400" dirty="0"/>
              <a:t>Parent-child communication issues</a:t>
            </a:r>
          </a:p>
          <a:p>
            <a:pPr marL="533400" lvl="1" indent="0">
              <a:buClr>
                <a:srgbClr val="677480"/>
              </a:buClr>
              <a:buNone/>
            </a:pPr>
            <a:r>
              <a:rPr lang="en-US" sz="1400" dirty="0"/>
              <a:t>Academic pressures</a:t>
            </a:r>
          </a:p>
          <a:p>
            <a:pPr marL="533400" lvl="1" indent="0">
              <a:buClr>
                <a:srgbClr val="677480"/>
              </a:buClr>
              <a:buNone/>
            </a:pPr>
            <a:r>
              <a:rPr lang="en-US" sz="1400" dirty="0"/>
              <a:t>Pressures to excel</a:t>
            </a:r>
          </a:p>
          <a:p>
            <a:pPr marL="533400" lvl="1" indent="0">
              <a:buClr>
                <a:srgbClr val="677480"/>
              </a:buClr>
              <a:buNone/>
            </a:pPr>
            <a:r>
              <a:rPr lang="en-US" sz="1400" dirty="0"/>
              <a:t>Lack of emphasis on mental health</a:t>
            </a:r>
          </a:p>
          <a:p>
            <a:pPr marL="361950" indent="-285750">
              <a:buClr>
                <a:srgbClr val="97ABBC"/>
              </a:buClr>
            </a:pPr>
            <a:r>
              <a:rPr lang="en-US" sz="1600" dirty="0"/>
              <a:t>Focus groups after previous YMHFA training for East Asian Americans </a:t>
            </a:r>
          </a:p>
          <a:p>
            <a:pPr lvl="1"/>
            <a:endParaRPr lang="en-US" sz="1600" dirty="0">
              <a:solidFill>
                <a:srgbClr val="67748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5D91C-5CFD-46A1-8356-59FFD9263F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62A8A-0B78-496F-8C2A-1B1245656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87" y="1174690"/>
            <a:ext cx="2697142" cy="3751198"/>
          </a:xfrm>
          <a:prstGeom prst="rect">
            <a:avLst/>
          </a:prstGeom>
        </p:spPr>
      </p:pic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8EF12064-89D3-4267-86CF-EB9C5CD40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0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60ED-F5E0-4CFE-AB91-8AA449B0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Procedure: YMHFA Adaptations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36489-0AC2-4250-B3F1-BCC878A96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284774"/>
            <a:ext cx="6462600" cy="3552300"/>
          </a:xfrm>
        </p:spPr>
        <p:txBody>
          <a:bodyPr/>
          <a:lstStyle/>
          <a:p>
            <a:pPr marL="114300" indent="0">
              <a:buClr>
                <a:srgbClr val="97ABBC"/>
              </a:buClr>
              <a:buNone/>
            </a:pPr>
            <a:r>
              <a:rPr lang="en-US" sz="1600" dirty="0"/>
              <a:t>Based on what we learned, we incorporated discussion in YMHFA around:</a:t>
            </a:r>
            <a:endParaRPr lang="en-US" dirty="0"/>
          </a:p>
          <a:p>
            <a:pPr>
              <a:buClr>
                <a:srgbClr val="97ABBC"/>
              </a:buClr>
            </a:pPr>
            <a:r>
              <a:rPr lang="en-US" sz="1600" dirty="0">
                <a:solidFill>
                  <a:srgbClr val="C00000"/>
                </a:solidFill>
              </a:rPr>
              <a:t>Stressors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C00000"/>
                </a:solidFill>
              </a:rPr>
              <a:t>challenges</a:t>
            </a:r>
            <a:r>
              <a:rPr lang="en-US" sz="1600" dirty="0"/>
              <a:t> unique to Asian American parents and youth (stigma, minority stress)</a:t>
            </a:r>
          </a:p>
          <a:p>
            <a:pPr>
              <a:buClr>
                <a:srgbClr val="97ABBC"/>
              </a:buClr>
            </a:pPr>
            <a:r>
              <a:rPr lang="en-US" sz="1600" dirty="0">
                <a:solidFill>
                  <a:srgbClr val="C00000"/>
                </a:solidFill>
              </a:rPr>
              <a:t>Parenting struggles </a:t>
            </a:r>
            <a:r>
              <a:rPr lang="en-US" sz="1600" dirty="0"/>
              <a:t>for Asian Americans </a:t>
            </a:r>
          </a:p>
          <a:p>
            <a:pPr lvl="1"/>
            <a:r>
              <a:rPr lang="en-US" sz="1600" dirty="0"/>
              <a:t>talk about culturally specific parenting practices, e.g., cultural emphasis of academic excellence, humility (instead of praise), and emotional restraint</a:t>
            </a:r>
          </a:p>
          <a:p>
            <a:pPr>
              <a:buClr>
                <a:srgbClr val="97ABBC"/>
              </a:buClr>
            </a:pPr>
            <a:r>
              <a:rPr lang="en-US" sz="1600" dirty="0"/>
              <a:t>the “</a:t>
            </a:r>
            <a:r>
              <a:rPr lang="en-US" sz="1600" dirty="0">
                <a:solidFill>
                  <a:srgbClr val="C00000"/>
                </a:solidFill>
              </a:rPr>
              <a:t>model minority myth</a:t>
            </a:r>
            <a:r>
              <a:rPr lang="en-US" sz="1600" dirty="0"/>
              <a:t>” and academic pressure related to youth mental health and suicide.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2D3E0-D140-480D-A744-EA700876B1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7129A670-4446-4902-B9C4-A4EB2155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4C8E-5D47-4BDA-87BD-12871944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14" y="358388"/>
            <a:ext cx="6912754" cy="857400"/>
          </a:xfrm>
        </p:spPr>
        <p:txBody>
          <a:bodyPr/>
          <a:lstStyle/>
          <a:p>
            <a:r>
              <a:rPr lang="en-US" sz="2400" dirty="0"/>
              <a:t>Adaptations: 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AD0E7-3F73-4EE9-A9D3-CAD86599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138" y="1216639"/>
            <a:ext cx="6832650" cy="3560238"/>
          </a:xfrm>
        </p:spPr>
        <p:txBody>
          <a:bodyPr/>
          <a:lstStyle/>
          <a:p>
            <a:pPr marL="285750" indent="-285750">
              <a:buClr>
                <a:srgbClr val="97ABBC"/>
              </a:buClr>
            </a:pPr>
            <a:r>
              <a:rPr lang="en-US" sz="1800" dirty="0">
                <a:ea typeface="Open Sans Light"/>
                <a:cs typeface="Open Sans Light"/>
              </a:rPr>
              <a:t>"What are some unique risk and protective factors for AA youth mental health?"</a:t>
            </a:r>
            <a:endParaRPr lang="en-US" sz="1800" dirty="0"/>
          </a:p>
          <a:p>
            <a:pPr marL="285750" indent="-285750">
              <a:buClr>
                <a:srgbClr val="97ABBC"/>
              </a:buClr>
            </a:pPr>
            <a:r>
              <a:rPr lang="en-US" sz="1800" dirty="0">
                <a:ea typeface="Open Sans Light"/>
                <a:cs typeface="Open Sans Light"/>
              </a:rPr>
              <a:t>"How does Asian culture impact your ability to use ALGEE steps?"</a:t>
            </a:r>
            <a:endParaRPr lang="en-US" sz="2000" dirty="0"/>
          </a:p>
          <a:p>
            <a:pPr marL="285750" indent="-285750">
              <a:buClr>
                <a:srgbClr val="97ABBC"/>
              </a:buClr>
            </a:pPr>
            <a:r>
              <a:rPr lang="en-US" sz="1800" dirty="0">
                <a:ea typeface="Open Sans Light"/>
                <a:cs typeface="Open Sans Light"/>
              </a:rPr>
              <a:t>"Are you able to relate to the content introduced? How does your being an Asian American come into play here?"</a:t>
            </a:r>
            <a:endParaRPr lang="en-US" sz="2000" dirty="0"/>
          </a:p>
          <a:p>
            <a:pPr marL="285750" indent="-285750">
              <a:buClr>
                <a:srgbClr val="97ABBC"/>
              </a:buClr>
            </a:pPr>
            <a:r>
              <a:rPr lang="en-US" sz="1800" dirty="0">
                <a:ea typeface="Open Sans Light"/>
                <a:cs typeface="Open Sans Light"/>
              </a:rPr>
              <a:t>"In what ways do the concepts introduced in the YMHFA self-paced introduction connect to your struggles of parenting, especially you belonging to the Asian American community?"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7FB49-392B-4B1F-A871-73B170A876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B1C3D1C1-D18D-4290-8001-D84630AF4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01AB-7883-4483-BC13-0B6EC37B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5840E-6426-44A8-8EDB-D26983088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14" y="1373588"/>
            <a:ext cx="5592546" cy="2965143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What is YMHFA? How could it be beneficial for ERM youth?</a:t>
            </a:r>
          </a:p>
          <a:p>
            <a:r>
              <a:rPr lang="en-US" sz="2000" dirty="0">
                <a:solidFill>
                  <a:schemeClr val="tx1"/>
                </a:solidFill>
              </a:rPr>
              <a:t>Rationale for offering YMHFA virtually 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Intended contribution to the literature/field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Study methods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Results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F7F26-6C7F-43B3-8F57-4DE73D1698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6D1B8D29-5D95-4B90-AD88-73A7D26F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C3E3-205B-4F41-974E-A77D2B2E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E80D-ED2E-45D0-BA87-82E030EE2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261605"/>
            <a:ext cx="4176600" cy="3552300"/>
          </a:xfrm>
        </p:spPr>
        <p:txBody>
          <a:bodyPr/>
          <a:lstStyle/>
          <a:p>
            <a:r>
              <a:rPr lang="en-US" sz="1800" dirty="0"/>
              <a:t>60 participants initially signed up</a:t>
            </a:r>
            <a:endParaRPr lang="en-US" dirty="0"/>
          </a:p>
          <a:p>
            <a:r>
              <a:rPr lang="en-US" sz="1800" dirty="0"/>
              <a:t>49 participated in the training (2 cohorts)</a:t>
            </a:r>
            <a:endParaRPr lang="en-US" dirty="0"/>
          </a:p>
          <a:p>
            <a:r>
              <a:rPr lang="en-US" sz="1800" dirty="0"/>
              <a:t>38 completed both pre- and post-training measures (22 in May; 16 in August). </a:t>
            </a:r>
          </a:p>
          <a:p>
            <a:pPr>
              <a:buClr>
                <a:srgbClr val="97ABBC"/>
              </a:buClr>
            </a:pPr>
            <a:r>
              <a:rPr lang="en-US" sz="1800" dirty="0"/>
              <a:t>Only the 36 Asian American participants were included in analyses</a:t>
            </a:r>
          </a:p>
          <a:p>
            <a:pPr>
              <a:buClr>
                <a:srgbClr val="97ABBC"/>
              </a:buClr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DAD45-00C3-4ACB-9C1E-971109F85D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4C3F482D-C46A-47AE-8433-1E9413684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100177"/>
              </p:ext>
            </p:extLst>
          </p:nvPr>
        </p:nvGraphicFramePr>
        <p:xfrm>
          <a:off x="5332712" y="932162"/>
          <a:ext cx="3560287" cy="376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Picture 3" descr="Logo&#10;&#10;Description automatically generated">
            <a:extLst>
              <a:ext uri="{FF2B5EF4-FFF2-40B4-BE49-F238E27FC236}">
                <a16:creationId xmlns:a16="http://schemas.microsoft.com/office/drawing/2014/main" id="{59F1B8A3-F881-47FD-BCB9-9FA6732D01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FA26-5335-48D3-94FB-290F543F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358388"/>
            <a:ext cx="7072714" cy="857400"/>
          </a:xfrm>
        </p:spPr>
        <p:txBody>
          <a:bodyPr/>
          <a:lstStyle/>
          <a:p>
            <a:r>
              <a:rPr lang="en-US" dirty="0"/>
              <a:t>Study Sample Characteristics (n=36)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9168B-348A-4ED3-9CF3-E30B95683B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8BC5D11-62A4-4037-8CEA-8FC2FC940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802059"/>
              </p:ext>
            </p:extLst>
          </p:nvPr>
        </p:nvGraphicFramePr>
        <p:xfrm>
          <a:off x="984678" y="1490533"/>
          <a:ext cx="6977353" cy="1676400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1162892">
                  <a:extLst>
                    <a:ext uri="{9D8B030D-6E8A-4147-A177-3AD203B41FA5}">
                      <a16:colId xmlns:a16="http://schemas.microsoft.com/office/drawing/2014/main" val="3301539815"/>
                    </a:ext>
                  </a:extLst>
                </a:gridCol>
                <a:gridCol w="807049">
                  <a:extLst>
                    <a:ext uri="{9D8B030D-6E8A-4147-A177-3AD203B41FA5}">
                      <a16:colId xmlns:a16="http://schemas.microsoft.com/office/drawing/2014/main" val="670519939"/>
                    </a:ext>
                  </a:extLst>
                </a:gridCol>
                <a:gridCol w="1518736">
                  <a:extLst>
                    <a:ext uri="{9D8B030D-6E8A-4147-A177-3AD203B41FA5}">
                      <a16:colId xmlns:a16="http://schemas.microsoft.com/office/drawing/2014/main" val="3091840432"/>
                    </a:ext>
                  </a:extLst>
                </a:gridCol>
                <a:gridCol w="1162892">
                  <a:extLst>
                    <a:ext uri="{9D8B030D-6E8A-4147-A177-3AD203B41FA5}">
                      <a16:colId xmlns:a16="http://schemas.microsoft.com/office/drawing/2014/main" val="1530578869"/>
                    </a:ext>
                  </a:extLst>
                </a:gridCol>
                <a:gridCol w="1162892">
                  <a:extLst>
                    <a:ext uri="{9D8B030D-6E8A-4147-A177-3AD203B41FA5}">
                      <a16:colId xmlns:a16="http://schemas.microsoft.com/office/drawing/2014/main" val="742985506"/>
                    </a:ext>
                  </a:extLst>
                </a:gridCol>
                <a:gridCol w="1162892">
                  <a:extLst>
                    <a:ext uri="{9D8B030D-6E8A-4147-A177-3AD203B41FA5}">
                      <a16:colId xmlns:a16="http://schemas.microsoft.com/office/drawing/2014/main" val="1160062771"/>
                    </a:ext>
                  </a:extLst>
                </a:gridCol>
              </a:tblGrid>
              <a:tr h="29733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Age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Sex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Immigration Status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Ethnicity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Education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Parent?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92571"/>
                  </a:ext>
                </a:extLst>
              </a:tr>
              <a:tr h="945828">
                <a:tc>
                  <a:txBody>
                    <a:bodyPr/>
                    <a:lstStyle/>
                    <a:p>
                      <a:r>
                        <a:rPr lang="en-US" dirty="0"/>
                        <a:t>25 to 60 </a:t>
                      </a:r>
                    </a:p>
                    <a:p>
                      <a:pPr lvl="0">
                        <a:buNone/>
                      </a:pPr>
                      <a:r>
                        <a:rPr lang="en-US" sz="1000" b="0" i="1" u="none" strike="noStrike" noProof="0" dirty="0">
                          <a:latin typeface="Arial"/>
                        </a:rPr>
                        <a:t>(M</a:t>
                      </a:r>
                      <a:r>
                        <a:rPr lang="en-US" sz="800" b="0" i="1" u="none" strike="noStrike" noProof="0" dirty="0">
                          <a:latin typeface="Arial"/>
                        </a:rPr>
                        <a:t>age</a:t>
                      </a:r>
                      <a:r>
                        <a:rPr lang="en-US" sz="1000" b="0" i="1" u="none" strike="noStrike" noProof="0" dirty="0">
                          <a:latin typeface="Arial"/>
                        </a:rPr>
                        <a:t> = 47, </a:t>
                      </a:r>
                    </a:p>
                    <a:p>
                      <a:pPr lvl="0">
                        <a:buNone/>
                      </a:pPr>
                      <a:r>
                        <a:rPr lang="en-US" sz="1000" b="0" i="1" u="none" strike="noStrike" noProof="0" dirty="0" err="1">
                          <a:latin typeface="Arial"/>
                        </a:rPr>
                        <a:t>SD</a:t>
                      </a:r>
                      <a:r>
                        <a:rPr lang="en-US" sz="800" b="0" i="1" u="none" strike="noStrike" noProof="0" dirty="0" err="1">
                          <a:latin typeface="Arial"/>
                        </a:rPr>
                        <a:t>age</a:t>
                      </a:r>
                      <a:r>
                        <a:rPr lang="en-US" sz="1000" b="0" i="1" u="none" strike="noStrike" noProof="0" dirty="0">
                          <a:latin typeface="Arial"/>
                        </a:rPr>
                        <a:t> = 8.86)</a:t>
                      </a:r>
                      <a:endParaRPr lang="en-US" sz="1000" dirty="0"/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86.1% Female (n=31)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91.7% Foreign-Born (n=33)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88.9% 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Chinese-born (n=32)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83.3% with MS degree (n=29). All had at least BA/BS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83.3% were 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Parents (n=30)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84113"/>
                  </a:ext>
                </a:extLst>
              </a:tr>
            </a:tbl>
          </a:graphicData>
        </a:graphic>
      </p:graphicFrame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8C8DFF32-9F66-4BF7-ACBF-F5F0788EB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96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0070-0065-4ECB-89FC-E8C60745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661D3-8B6B-4407-B1A3-ED1E7D634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Mental Health Literacy Scale (O’Conner &amp; Casey, 2015)</a:t>
            </a:r>
          </a:p>
          <a:p>
            <a:r>
              <a:rPr lang="en-US" sz="1800" dirty="0"/>
              <a:t>Youth Mental Health Opinions Quiz (National Council of Mental Wellbeing)</a:t>
            </a:r>
          </a:p>
          <a:p>
            <a:r>
              <a:rPr lang="en-US" sz="1800" dirty="0"/>
              <a:t>Confidence in MHFA skills (Haggerty et al., 2018)</a:t>
            </a:r>
          </a:p>
          <a:p>
            <a:r>
              <a:rPr lang="en-US" sz="1800" dirty="0"/>
              <a:t>Parental Attitudes Towards Psychological Services Inventory (PATPSI; Turner, 2012)</a:t>
            </a:r>
          </a:p>
          <a:p>
            <a:r>
              <a:rPr lang="en-US" sz="1800" dirty="0"/>
              <a:t>Satisfaction Scale (Fabrizio et al., 2013)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E2291-D420-4F56-AD18-E5DBA41EFE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15F4088F-E986-4EEC-8EFD-6D83BC9E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D48828-7C84-4548-8346-3A115E404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675" y="2571750"/>
            <a:ext cx="7772400" cy="1159800"/>
          </a:xfrm>
        </p:spPr>
        <p:txBody>
          <a:bodyPr/>
          <a:lstStyle/>
          <a:p>
            <a:r>
              <a:rPr lang="en-US" sz="3600" dirty="0"/>
              <a:t>Analysis &amp;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7626D-48E5-4C98-B74F-633115136E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91F4805B-00A1-477A-A359-903FF6DED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5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C63-E066-44F5-A833-608B3E05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26CC0-16AA-458B-B7EA-55B482528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373588"/>
            <a:ext cx="7461660" cy="3092784"/>
          </a:xfrm>
        </p:spPr>
        <p:txBody>
          <a:bodyPr/>
          <a:lstStyle/>
          <a:p>
            <a:r>
              <a:rPr lang="en-US" sz="1600" dirty="0"/>
              <a:t>Pre-post, paired independent t-tests in SPSS </a:t>
            </a:r>
          </a:p>
          <a:p>
            <a:r>
              <a:rPr lang="en-US" sz="1600" dirty="0"/>
              <a:t>Pairwise deletion for missing data. </a:t>
            </a:r>
          </a:p>
          <a:p>
            <a:r>
              <a:rPr lang="en-US" sz="1600" dirty="0"/>
              <a:t>Little’s MCAR test --&gt; data were missing completely at random (p = .363). </a:t>
            </a:r>
          </a:p>
          <a:p>
            <a:r>
              <a:rPr lang="en-US" sz="1600" dirty="0"/>
              <a:t>No covariates were included.</a:t>
            </a:r>
          </a:p>
          <a:p>
            <a:pPr lvl="1"/>
            <a:r>
              <a:rPr lang="en-US" sz="1600" dirty="0"/>
              <a:t>Only help seeking intention pre-training significantly differed by education level</a:t>
            </a:r>
          </a:p>
          <a:p>
            <a:pPr lvl="2">
              <a:buSzPts val="1800"/>
            </a:pPr>
            <a:r>
              <a:rPr lang="en-US" sz="1600" dirty="0"/>
              <a:t>Master’s level more likely to seek help than Bachelor’s level individuals. </a:t>
            </a:r>
          </a:p>
          <a:p>
            <a:r>
              <a:rPr lang="en-US" sz="1600" dirty="0"/>
              <a:t>Combined our cohorts and ran analyses on the combined dataset (no differences between cohorts on outcome vars)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11E-8F89-4AF7-BBA4-4E5096379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75F6FED8-A6C4-4369-B6FC-A031D39A3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C63-E066-44F5-A833-608B3E05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Knowledge &amp; Intentions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11E-8F89-4AF7-BBA4-4E5096379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F73192-F5EE-4FE5-8111-420FEF6A5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189213"/>
              </p:ext>
            </p:extLst>
          </p:nvPr>
        </p:nvGraphicFramePr>
        <p:xfrm>
          <a:off x="648729" y="1733807"/>
          <a:ext cx="8117426" cy="1155904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2967664">
                  <a:extLst>
                    <a:ext uri="{9D8B030D-6E8A-4147-A177-3AD203B41FA5}">
                      <a16:colId xmlns:a16="http://schemas.microsoft.com/office/drawing/2014/main" val="1779498260"/>
                    </a:ext>
                  </a:extLst>
                </a:gridCol>
                <a:gridCol w="331679">
                  <a:extLst>
                    <a:ext uri="{9D8B030D-6E8A-4147-A177-3AD203B41FA5}">
                      <a16:colId xmlns:a16="http://schemas.microsoft.com/office/drawing/2014/main" val="917470122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336258902"/>
                    </a:ext>
                  </a:extLst>
                </a:gridCol>
                <a:gridCol w="1286714">
                  <a:extLst>
                    <a:ext uri="{9D8B030D-6E8A-4147-A177-3AD203B41FA5}">
                      <a16:colId xmlns:a16="http://schemas.microsoft.com/office/drawing/2014/main" val="1511766974"/>
                    </a:ext>
                  </a:extLst>
                </a:gridCol>
                <a:gridCol w="389141">
                  <a:extLst>
                    <a:ext uri="{9D8B030D-6E8A-4147-A177-3AD203B41FA5}">
                      <a16:colId xmlns:a16="http://schemas.microsoft.com/office/drawing/2014/main" val="1318687518"/>
                    </a:ext>
                  </a:extLst>
                </a:gridCol>
                <a:gridCol w="968854">
                  <a:extLst>
                    <a:ext uri="{9D8B030D-6E8A-4147-A177-3AD203B41FA5}">
                      <a16:colId xmlns:a16="http://schemas.microsoft.com/office/drawing/2014/main" val="1273165913"/>
                    </a:ext>
                  </a:extLst>
                </a:gridCol>
                <a:gridCol w="971763">
                  <a:extLst>
                    <a:ext uri="{9D8B030D-6E8A-4147-A177-3AD203B41FA5}">
                      <a16:colId xmlns:a16="http://schemas.microsoft.com/office/drawing/2014/main" val="2412948196"/>
                    </a:ext>
                  </a:extLst>
                </a:gridCol>
              </a:tblGrid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Posttest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df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t- statistic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Cohen’s d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32178"/>
                  </a:ext>
                </a:extLst>
              </a:tr>
              <a:tr h="385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Mental Health Literacy Scale*** (1 to 5)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36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3.44(.37)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3.79(.37)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35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6.53***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1.09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726764"/>
                  </a:ext>
                </a:extLst>
              </a:tr>
              <a:tr h="373988">
                <a:tc grid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Note. *** indicates p &lt; .001 ** indicates p &lt; .01 * indicates p &lt; .05</a:t>
                      </a:r>
                      <a:endParaRPr lang="en-US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0141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47F83D-415D-480D-BC43-7995C183A813}"/>
              </a:ext>
            </a:extLst>
          </p:cNvPr>
          <p:cNvSpPr txBox="1"/>
          <p:nvPr/>
        </p:nvSpPr>
        <p:spPr>
          <a:xfrm>
            <a:off x="774321" y="1216129"/>
            <a:ext cx="79261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Table 1. Independent samples paired t-test results from analyses conducted to assess pre- and post- differences in our measures of interest. </a:t>
            </a:r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3274E99D-409F-4CF5-AE96-D5AFEC3DA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22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C63-E066-44F5-A833-608B3E05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Knowledge &amp; Intentions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11E-8F89-4AF7-BBA4-4E5096379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F73192-F5EE-4FE5-8111-420FEF6A5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126875"/>
              </p:ext>
            </p:extLst>
          </p:nvPr>
        </p:nvGraphicFramePr>
        <p:xfrm>
          <a:off x="289611" y="1733807"/>
          <a:ext cx="8584681" cy="1529892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3138491">
                  <a:extLst>
                    <a:ext uri="{9D8B030D-6E8A-4147-A177-3AD203B41FA5}">
                      <a16:colId xmlns:a16="http://schemas.microsoft.com/office/drawing/2014/main" val="1779498260"/>
                    </a:ext>
                  </a:extLst>
                </a:gridCol>
                <a:gridCol w="350770">
                  <a:extLst>
                    <a:ext uri="{9D8B030D-6E8A-4147-A177-3AD203B41FA5}">
                      <a16:colId xmlns:a16="http://schemas.microsoft.com/office/drawing/2014/main" val="917470122"/>
                    </a:ext>
                  </a:extLst>
                </a:gridCol>
                <a:gridCol w="1270778">
                  <a:extLst>
                    <a:ext uri="{9D8B030D-6E8A-4147-A177-3AD203B41FA5}">
                      <a16:colId xmlns:a16="http://schemas.microsoft.com/office/drawing/2014/main" val="336258902"/>
                    </a:ext>
                  </a:extLst>
                </a:gridCol>
                <a:gridCol w="1360780">
                  <a:extLst>
                    <a:ext uri="{9D8B030D-6E8A-4147-A177-3AD203B41FA5}">
                      <a16:colId xmlns:a16="http://schemas.microsoft.com/office/drawing/2014/main" val="1511766974"/>
                    </a:ext>
                  </a:extLst>
                </a:gridCol>
                <a:gridCol w="411539">
                  <a:extLst>
                    <a:ext uri="{9D8B030D-6E8A-4147-A177-3AD203B41FA5}">
                      <a16:colId xmlns:a16="http://schemas.microsoft.com/office/drawing/2014/main" val="1318687518"/>
                    </a:ext>
                  </a:extLst>
                </a:gridCol>
                <a:gridCol w="1024623">
                  <a:extLst>
                    <a:ext uri="{9D8B030D-6E8A-4147-A177-3AD203B41FA5}">
                      <a16:colId xmlns:a16="http://schemas.microsoft.com/office/drawing/2014/main" val="1273165913"/>
                    </a:ext>
                  </a:extLst>
                </a:gridCol>
                <a:gridCol w="1027700">
                  <a:extLst>
                    <a:ext uri="{9D8B030D-6E8A-4147-A177-3AD203B41FA5}">
                      <a16:colId xmlns:a16="http://schemas.microsoft.com/office/drawing/2014/main" val="2412948196"/>
                    </a:ext>
                  </a:extLst>
                </a:gridCol>
              </a:tblGrid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Posttest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df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t- statistic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Cohen’s d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32178"/>
                  </a:ext>
                </a:extLst>
              </a:tr>
              <a:tr h="385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Mental Health Literacy Scale*** 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3.44(.37)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3.79(.37)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6.53***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726764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Confidence/Self-Efficacy Scale*** (1 to 5)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36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3.24(1.00)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4.14(.96)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35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5.09***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1.07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370445"/>
                  </a:ext>
                </a:extLst>
              </a:tr>
              <a:tr h="373988">
                <a:tc grid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Note. *** indicates p &lt; .001 ** indicates p &lt; .01 * indicates p &lt; .05</a:t>
                      </a:r>
                      <a:endParaRPr lang="en-US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0141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47F83D-415D-480D-BC43-7995C183A813}"/>
              </a:ext>
            </a:extLst>
          </p:cNvPr>
          <p:cNvSpPr txBox="1"/>
          <p:nvPr/>
        </p:nvSpPr>
        <p:spPr>
          <a:xfrm>
            <a:off x="774321" y="1216129"/>
            <a:ext cx="79261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Table 1. Independent samples paired t-test results from analyses conducted to assess pre- and post- differences in our measures of interest. </a:t>
            </a:r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83EE2E3D-832E-42E4-852C-5F4F2F5FC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C63-E066-44F5-A833-608B3E05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Knowledge &amp; Intentions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11E-8F89-4AF7-BBA4-4E5096379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F73192-F5EE-4FE5-8111-420FEF6A5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53991"/>
              </p:ext>
            </p:extLst>
          </p:nvPr>
        </p:nvGraphicFramePr>
        <p:xfrm>
          <a:off x="451793" y="1733807"/>
          <a:ext cx="8312829" cy="1903880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3039103">
                  <a:extLst>
                    <a:ext uri="{9D8B030D-6E8A-4147-A177-3AD203B41FA5}">
                      <a16:colId xmlns:a16="http://schemas.microsoft.com/office/drawing/2014/main" val="1779498260"/>
                    </a:ext>
                  </a:extLst>
                </a:gridCol>
                <a:gridCol w="339663">
                  <a:extLst>
                    <a:ext uri="{9D8B030D-6E8A-4147-A177-3AD203B41FA5}">
                      <a16:colId xmlns:a16="http://schemas.microsoft.com/office/drawing/2014/main" val="917470122"/>
                    </a:ext>
                  </a:extLst>
                </a:gridCol>
                <a:gridCol w="1230536">
                  <a:extLst>
                    <a:ext uri="{9D8B030D-6E8A-4147-A177-3AD203B41FA5}">
                      <a16:colId xmlns:a16="http://schemas.microsoft.com/office/drawing/2014/main" val="336258902"/>
                    </a:ext>
                  </a:extLst>
                </a:gridCol>
                <a:gridCol w="1317688">
                  <a:extLst>
                    <a:ext uri="{9D8B030D-6E8A-4147-A177-3AD203B41FA5}">
                      <a16:colId xmlns:a16="http://schemas.microsoft.com/office/drawing/2014/main" val="1511766974"/>
                    </a:ext>
                  </a:extLst>
                </a:gridCol>
                <a:gridCol w="398508">
                  <a:extLst>
                    <a:ext uri="{9D8B030D-6E8A-4147-A177-3AD203B41FA5}">
                      <a16:colId xmlns:a16="http://schemas.microsoft.com/office/drawing/2014/main" val="1318687518"/>
                    </a:ext>
                  </a:extLst>
                </a:gridCol>
                <a:gridCol w="992176">
                  <a:extLst>
                    <a:ext uri="{9D8B030D-6E8A-4147-A177-3AD203B41FA5}">
                      <a16:colId xmlns:a16="http://schemas.microsoft.com/office/drawing/2014/main" val="1273165913"/>
                    </a:ext>
                  </a:extLst>
                </a:gridCol>
                <a:gridCol w="995155">
                  <a:extLst>
                    <a:ext uri="{9D8B030D-6E8A-4147-A177-3AD203B41FA5}">
                      <a16:colId xmlns:a16="http://schemas.microsoft.com/office/drawing/2014/main" val="2412948196"/>
                    </a:ext>
                  </a:extLst>
                </a:gridCol>
              </a:tblGrid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Posttest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df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t- statistic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Cohen’s d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32178"/>
                  </a:ext>
                </a:extLst>
              </a:tr>
              <a:tr h="385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Mental Health Literacy Scale*** 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3.44(.37)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3.79(.37)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6.53***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726764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Confidence/Self-Efficacy Scale***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3.24(1.00)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4.14(.96)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5.09***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370445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PATPSI Help Seeking Attitude* (1 to 5)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36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3.19(.55)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3.39 (.53)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35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2.63*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.439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155771"/>
                  </a:ext>
                </a:extLst>
              </a:tr>
              <a:tr h="373988">
                <a:tc grid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Note. *** indicates p &lt; .001 ** indicates p &lt; .01 * indicates p &lt; .05</a:t>
                      </a:r>
                      <a:endParaRPr lang="en-US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0141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47F83D-415D-480D-BC43-7995C183A813}"/>
              </a:ext>
            </a:extLst>
          </p:cNvPr>
          <p:cNvSpPr txBox="1"/>
          <p:nvPr/>
        </p:nvSpPr>
        <p:spPr>
          <a:xfrm>
            <a:off x="774321" y="1216129"/>
            <a:ext cx="79261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Table 1. Independent samples paired t-test results from analyses conducted to assess pre- and post- differences in our measures of interest. </a:t>
            </a:r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B0238744-3BD9-44BF-ACC5-A426EE7EC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21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C63-E066-44F5-A833-608B3E05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Knowledge &amp; Intentions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11E-8F89-4AF7-BBA4-4E5096379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F73192-F5EE-4FE5-8111-420FEF6A5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396231"/>
              </p:ext>
            </p:extLst>
          </p:nvPr>
        </p:nvGraphicFramePr>
        <p:xfrm>
          <a:off x="324364" y="1776283"/>
          <a:ext cx="8499711" cy="2289556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3107429">
                  <a:extLst>
                    <a:ext uri="{9D8B030D-6E8A-4147-A177-3AD203B41FA5}">
                      <a16:colId xmlns:a16="http://schemas.microsoft.com/office/drawing/2014/main" val="1779498260"/>
                    </a:ext>
                  </a:extLst>
                </a:gridCol>
                <a:gridCol w="347298">
                  <a:extLst>
                    <a:ext uri="{9D8B030D-6E8A-4147-A177-3AD203B41FA5}">
                      <a16:colId xmlns:a16="http://schemas.microsoft.com/office/drawing/2014/main" val="917470122"/>
                    </a:ext>
                  </a:extLst>
                </a:gridCol>
                <a:gridCol w="1258199">
                  <a:extLst>
                    <a:ext uri="{9D8B030D-6E8A-4147-A177-3AD203B41FA5}">
                      <a16:colId xmlns:a16="http://schemas.microsoft.com/office/drawing/2014/main" val="336258902"/>
                    </a:ext>
                  </a:extLst>
                </a:gridCol>
                <a:gridCol w="1347313">
                  <a:extLst>
                    <a:ext uri="{9D8B030D-6E8A-4147-A177-3AD203B41FA5}">
                      <a16:colId xmlns:a16="http://schemas.microsoft.com/office/drawing/2014/main" val="1511766974"/>
                    </a:ext>
                  </a:extLst>
                </a:gridCol>
                <a:gridCol w="407465">
                  <a:extLst>
                    <a:ext uri="{9D8B030D-6E8A-4147-A177-3AD203B41FA5}">
                      <a16:colId xmlns:a16="http://schemas.microsoft.com/office/drawing/2014/main" val="1318687518"/>
                    </a:ext>
                  </a:extLst>
                </a:gridCol>
                <a:gridCol w="1014481">
                  <a:extLst>
                    <a:ext uri="{9D8B030D-6E8A-4147-A177-3AD203B41FA5}">
                      <a16:colId xmlns:a16="http://schemas.microsoft.com/office/drawing/2014/main" val="1273165913"/>
                    </a:ext>
                  </a:extLst>
                </a:gridCol>
                <a:gridCol w="1017526">
                  <a:extLst>
                    <a:ext uri="{9D8B030D-6E8A-4147-A177-3AD203B41FA5}">
                      <a16:colId xmlns:a16="http://schemas.microsoft.com/office/drawing/2014/main" val="2412948196"/>
                    </a:ext>
                  </a:extLst>
                </a:gridCol>
              </a:tblGrid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Posttest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df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t- statistic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Cohen’s d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32178"/>
                  </a:ext>
                </a:extLst>
              </a:tr>
              <a:tr h="385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Mental Health Literacy Scale*** 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3.44(.37)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3.79(.37)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6.53***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726764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Confidence/Self-Efficacy Scale***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3.24(1.00)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4.14(.96)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5.09***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370445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PATPSI Help Seeking Attitude*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3.19(.55)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3.39 (.53)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2.63*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.439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155771"/>
                  </a:ext>
                </a:extLst>
              </a:tr>
              <a:tr h="385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PATPSI Help Seeking Intention*** (1 to 5)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36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3.20(.46)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3.51(.49)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35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4.39***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.731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930366"/>
                  </a:ext>
                </a:extLst>
              </a:tr>
              <a:tr h="373988">
                <a:tc grid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Note. *** indicates p &lt; .001 ** indicates p &lt; .01 * indicates p &lt; .05</a:t>
                      </a:r>
                      <a:endParaRPr lang="en-US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0141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47F83D-415D-480D-BC43-7995C183A813}"/>
              </a:ext>
            </a:extLst>
          </p:cNvPr>
          <p:cNvSpPr txBox="1"/>
          <p:nvPr/>
        </p:nvSpPr>
        <p:spPr>
          <a:xfrm>
            <a:off x="774321" y="1216129"/>
            <a:ext cx="79261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Table 1. Independent samples paired t-test results from analyses conducted to assess pre- and post- differences in our measures of interest. </a:t>
            </a:r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D4EFF1DA-6019-4B49-B156-1A27B95DA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76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C63-E066-44F5-A833-608B3E05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Knowledge &amp; Intentions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11E-8F89-4AF7-BBA4-4E5096379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F73192-F5EE-4FE5-8111-420FEF6A5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27469"/>
              </p:ext>
            </p:extLst>
          </p:nvPr>
        </p:nvGraphicFramePr>
        <p:xfrm>
          <a:off x="648729" y="1733807"/>
          <a:ext cx="8117426" cy="2663347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2967664">
                  <a:extLst>
                    <a:ext uri="{9D8B030D-6E8A-4147-A177-3AD203B41FA5}">
                      <a16:colId xmlns:a16="http://schemas.microsoft.com/office/drawing/2014/main" val="1779498260"/>
                    </a:ext>
                  </a:extLst>
                </a:gridCol>
                <a:gridCol w="331679">
                  <a:extLst>
                    <a:ext uri="{9D8B030D-6E8A-4147-A177-3AD203B41FA5}">
                      <a16:colId xmlns:a16="http://schemas.microsoft.com/office/drawing/2014/main" val="917470122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336258902"/>
                    </a:ext>
                  </a:extLst>
                </a:gridCol>
                <a:gridCol w="1286714">
                  <a:extLst>
                    <a:ext uri="{9D8B030D-6E8A-4147-A177-3AD203B41FA5}">
                      <a16:colId xmlns:a16="http://schemas.microsoft.com/office/drawing/2014/main" val="1511766974"/>
                    </a:ext>
                  </a:extLst>
                </a:gridCol>
                <a:gridCol w="389141">
                  <a:extLst>
                    <a:ext uri="{9D8B030D-6E8A-4147-A177-3AD203B41FA5}">
                      <a16:colId xmlns:a16="http://schemas.microsoft.com/office/drawing/2014/main" val="1318687518"/>
                    </a:ext>
                  </a:extLst>
                </a:gridCol>
                <a:gridCol w="968854">
                  <a:extLst>
                    <a:ext uri="{9D8B030D-6E8A-4147-A177-3AD203B41FA5}">
                      <a16:colId xmlns:a16="http://schemas.microsoft.com/office/drawing/2014/main" val="1273165913"/>
                    </a:ext>
                  </a:extLst>
                </a:gridCol>
                <a:gridCol w="971763">
                  <a:extLst>
                    <a:ext uri="{9D8B030D-6E8A-4147-A177-3AD203B41FA5}">
                      <a16:colId xmlns:a16="http://schemas.microsoft.com/office/drawing/2014/main" val="2412948196"/>
                    </a:ext>
                  </a:extLst>
                </a:gridCol>
              </a:tblGrid>
              <a:tr h="373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Posttest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df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t- statistic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Cohen’s d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32178"/>
                  </a:ext>
                </a:extLst>
              </a:tr>
              <a:tr h="385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Mental Health Literacy Scale*** 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3.44(.37)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3.79(.37)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6.53***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726764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Confidence/Self-Efficacy Scale***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3.24(1.00)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4.14(.96)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5.09***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370445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PATPSI Help Seeking Attitude*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3.19(.55)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3.39 (.53)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2.63*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.439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155771"/>
                  </a:ext>
                </a:extLst>
              </a:tr>
              <a:tr h="385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PATPSI Help Seeking Intention***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3.20(.46)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3.51(.49)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4.39***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.731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930366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PATPSI Stigmatization* (1 to 5)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36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1.99(.64)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1.82(.62)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35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2.09*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.348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38071"/>
                  </a:ext>
                </a:extLst>
              </a:tr>
              <a:tr h="373988">
                <a:tc grid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Note. *** indicates p &lt; .001 ** indicates p &lt; .01 * indicates p &lt; .05</a:t>
                      </a:r>
                      <a:endParaRPr lang="en-US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0141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47F83D-415D-480D-BC43-7995C183A813}"/>
              </a:ext>
            </a:extLst>
          </p:cNvPr>
          <p:cNvSpPr txBox="1"/>
          <p:nvPr/>
        </p:nvSpPr>
        <p:spPr>
          <a:xfrm>
            <a:off x="774321" y="1216129"/>
            <a:ext cx="79261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Table 1. Independent samples paired t-test results from analyses conducted to assess pre- and post- differences in our measures of interest. </a:t>
            </a:r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54AD0AB1-3355-446A-82BC-5783AA277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452257"/>
            <a:ext cx="484416" cy="4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1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01AB-7883-4483-BC13-0B6EC37B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to NASP Practice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5840E-6426-44A8-8EDB-D26983088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8029" y="1373588"/>
            <a:ext cx="4134202" cy="3556629"/>
          </a:xfrm>
        </p:spPr>
        <p:txBody>
          <a:bodyPr/>
          <a:lstStyle/>
          <a:p>
            <a:r>
              <a:rPr lang="en-US" sz="2000" dirty="0"/>
              <a:t>Domain 7: Family–School Collaboration Services</a:t>
            </a:r>
          </a:p>
          <a:p>
            <a:r>
              <a:rPr lang="en-US" sz="2000" dirty="0"/>
              <a:t>Domain 8: Equitable Practices for Diverse Populations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F7F26-6C7F-43B3-8F57-4DE73D1698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6D1B8D29-5D95-4B90-AD88-73A7D26F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F76EF5-8965-47D1-9DFD-5CAEC7574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787" y="691950"/>
            <a:ext cx="3964370" cy="37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C63-E066-44F5-A833-608B3E05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Knowledge &amp; Intentions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11E-8F89-4AF7-BBA4-4E5096379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F73192-F5EE-4FE5-8111-420FEF6A5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268899"/>
              </p:ext>
            </p:extLst>
          </p:nvPr>
        </p:nvGraphicFramePr>
        <p:xfrm>
          <a:off x="648729" y="1733807"/>
          <a:ext cx="8117426" cy="3037532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2967664">
                  <a:extLst>
                    <a:ext uri="{9D8B030D-6E8A-4147-A177-3AD203B41FA5}">
                      <a16:colId xmlns:a16="http://schemas.microsoft.com/office/drawing/2014/main" val="1779498260"/>
                    </a:ext>
                  </a:extLst>
                </a:gridCol>
                <a:gridCol w="331679">
                  <a:extLst>
                    <a:ext uri="{9D8B030D-6E8A-4147-A177-3AD203B41FA5}">
                      <a16:colId xmlns:a16="http://schemas.microsoft.com/office/drawing/2014/main" val="917470122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336258902"/>
                    </a:ext>
                  </a:extLst>
                </a:gridCol>
                <a:gridCol w="1286714">
                  <a:extLst>
                    <a:ext uri="{9D8B030D-6E8A-4147-A177-3AD203B41FA5}">
                      <a16:colId xmlns:a16="http://schemas.microsoft.com/office/drawing/2014/main" val="1511766974"/>
                    </a:ext>
                  </a:extLst>
                </a:gridCol>
                <a:gridCol w="389141">
                  <a:extLst>
                    <a:ext uri="{9D8B030D-6E8A-4147-A177-3AD203B41FA5}">
                      <a16:colId xmlns:a16="http://schemas.microsoft.com/office/drawing/2014/main" val="1318687518"/>
                    </a:ext>
                  </a:extLst>
                </a:gridCol>
                <a:gridCol w="968854">
                  <a:extLst>
                    <a:ext uri="{9D8B030D-6E8A-4147-A177-3AD203B41FA5}">
                      <a16:colId xmlns:a16="http://schemas.microsoft.com/office/drawing/2014/main" val="1273165913"/>
                    </a:ext>
                  </a:extLst>
                </a:gridCol>
                <a:gridCol w="971763">
                  <a:extLst>
                    <a:ext uri="{9D8B030D-6E8A-4147-A177-3AD203B41FA5}">
                      <a16:colId xmlns:a16="http://schemas.microsoft.com/office/drawing/2014/main" val="2412948196"/>
                    </a:ext>
                  </a:extLst>
                </a:gridCol>
              </a:tblGrid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Posttest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df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t- statistic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Cohen’s d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32178"/>
                  </a:ext>
                </a:extLst>
              </a:tr>
              <a:tr h="385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Mental Health Literacy Scale*** 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3.44(.37)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3.79(.37)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6.53***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726764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Confidence/Self-Efficacy Scale***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3.24(1.00)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4.14(.96)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5.09***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370445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PATPSI Help Seeking Attitude*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3.19(.55)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3.39 (.53)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2.63*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.439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155771"/>
                  </a:ext>
                </a:extLst>
              </a:tr>
              <a:tr h="385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PATPSI Help Seeking Intention***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3.20(.46)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3.51(.49)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4.39***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.731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930366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PATPSI Stigmatization*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1.99(.64)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1.82(.62)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2.09*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.348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038071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Mental Health Knowledge and Opinions Quiz*** (out of 15)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35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6.28(2.30)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9.80(2.99)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35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6.88***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1.16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22922"/>
                  </a:ext>
                </a:extLst>
              </a:tr>
              <a:tr h="373988">
                <a:tc grid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Note. *** indicates p &lt; .001 ** indicates p &lt; .01 * indicates p &lt; .05</a:t>
                      </a:r>
                      <a:endParaRPr lang="en-US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0141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47F83D-415D-480D-BC43-7995C183A813}"/>
              </a:ext>
            </a:extLst>
          </p:cNvPr>
          <p:cNvSpPr txBox="1"/>
          <p:nvPr/>
        </p:nvSpPr>
        <p:spPr>
          <a:xfrm>
            <a:off x="774321" y="1216129"/>
            <a:ext cx="79261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Table 1. Independent samples paired t-test results from analyses conducted to assess pre- and post- differences in our measures of interest. </a:t>
            </a:r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B834C295-832A-464F-A27C-095FD8B2D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6" y="4533900"/>
            <a:ext cx="395970" cy="3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58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C63-E066-44F5-A833-608B3E05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Knowledge &amp; Intentions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11E-8F89-4AF7-BBA4-4E5096379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F73192-F5EE-4FE5-8111-420FEF6A5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54484"/>
              </p:ext>
            </p:extLst>
          </p:nvPr>
        </p:nvGraphicFramePr>
        <p:xfrm>
          <a:off x="648729" y="1733807"/>
          <a:ext cx="8117426" cy="3037532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2967664">
                  <a:extLst>
                    <a:ext uri="{9D8B030D-6E8A-4147-A177-3AD203B41FA5}">
                      <a16:colId xmlns:a16="http://schemas.microsoft.com/office/drawing/2014/main" val="1779498260"/>
                    </a:ext>
                  </a:extLst>
                </a:gridCol>
                <a:gridCol w="331679">
                  <a:extLst>
                    <a:ext uri="{9D8B030D-6E8A-4147-A177-3AD203B41FA5}">
                      <a16:colId xmlns:a16="http://schemas.microsoft.com/office/drawing/2014/main" val="917470122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336258902"/>
                    </a:ext>
                  </a:extLst>
                </a:gridCol>
                <a:gridCol w="1286714">
                  <a:extLst>
                    <a:ext uri="{9D8B030D-6E8A-4147-A177-3AD203B41FA5}">
                      <a16:colId xmlns:a16="http://schemas.microsoft.com/office/drawing/2014/main" val="1511766974"/>
                    </a:ext>
                  </a:extLst>
                </a:gridCol>
                <a:gridCol w="389141">
                  <a:extLst>
                    <a:ext uri="{9D8B030D-6E8A-4147-A177-3AD203B41FA5}">
                      <a16:colId xmlns:a16="http://schemas.microsoft.com/office/drawing/2014/main" val="1318687518"/>
                    </a:ext>
                  </a:extLst>
                </a:gridCol>
                <a:gridCol w="968854">
                  <a:extLst>
                    <a:ext uri="{9D8B030D-6E8A-4147-A177-3AD203B41FA5}">
                      <a16:colId xmlns:a16="http://schemas.microsoft.com/office/drawing/2014/main" val="1273165913"/>
                    </a:ext>
                  </a:extLst>
                </a:gridCol>
                <a:gridCol w="971763">
                  <a:extLst>
                    <a:ext uri="{9D8B030D-6E8A-4147-A177-3AD203B41FA5}">
                      <a16:colId xmlns:a16="http://schemas.microsoft.com/office/drawing/2014/main" val="2412948196"/>
                    </a:ext>
                  </a:extLst>
                </a:gridCol>
              </a:tblGrid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Posttest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df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t- statistic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Cohen’s d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32178"/>
                  </a:ext>
                </a:extLst>
              </a:tr>
              <a:tr h="385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Mental Health Literacy Scale*** 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3.44(.37)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3.79(.37)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6.53***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1.09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726764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Confidence/Self-Efficacy Scale***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3.24(1.00)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4.14(.96)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5.09***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1.07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370445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PATPSI Help Seeking Attitude*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3.19(.55)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3.39 (.53)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2.63*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.439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155771"/>
                  </a:ext>
                </a:extLst>
              </a:tr>
              <a:tr h="385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PATPSI Help Seeking Intention***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3.20(.46)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3.51(.49)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4.39***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.731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930366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PATPSI Stigmatization*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1.99(.64)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1.82(.62)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2.09*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.348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38071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Mental Health Knowledge and Opinions Quiz*** (out of 15)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6.28(2.30)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9.80(2.99)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6.88***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1.16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22922"/>
                  </a:ext>
                </a:extLst>
              </a:tr>
              <a:tr h="373988">
                <a:tc grid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Note. *** indicates p &lt; .001 ** indicates p &lt; .01 * indicates p &lt; .05</a:t>
                      </a:r>
                      <a:endParaRPr lang="en-US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0141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47F83D-415D-480D-BC43-7995C183A813}"/>
              </a:ext>
            </a:extLst>
          </p:cNvPr>
          <p:cNvSpPr txBox="1"/>
          <p:nvPr/>
        </p:nvSpPr>
        <p:spPr>
          <a:xfrm>
            <a:off x="774321" y="1216129"/>
            <a:ext cx="79261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Table 1. Independent samples paired t-test results from analyses conducted to assess pre- and post- differences in our measures of interest. </a:t>
            </a:r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E83C4A94-2CC0-4546-89D8-1AA7E41A3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465865"/>
            <a:ext cx="470808" cy="46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6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C63-E066-44F5-A833-608B3E05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Knowledge &amp; Intentions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11E-8F89-4AF7-BBA4-4E5096379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F73192-F5EE-4FE5-8111-420FEF6A5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496215"/>
              </p:ext>
            </p:extLst>
          </p:nvPr>
        </p:nvGraphicFramePr>
        <p:xfrm>
          <a:off x="649787" y="1749729"/>
          <a:ext cx="8117426" cy="3029304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2967664">
                  <a:extLst>
                    <a:ext uri="{9D8B030D-6E8A-4147-A177-3AD203B41FA5}">
                      <a16:colId xmlns:a16="http://schemas.microsoft.com/office/drawing/2014/main" val="1779498260"/>
                    </a:ext>
                  </a:extLst>
                </a:gridCol>
                <a:gridCol w="331679">
                  <a:extLst>
                    <a:ext uri="{9D8B030D-6E8A-4147-A177-3AD203B41FA5}">
                      <a16:colId xmlns:a16="http://schemas.microsoft.com/office/drawing/2014/main" val="917470122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336258902"/>
                    </a:ext>
                  </a:extLst>
                </a:gridCol>
                <a:gridCol w="1286714">
                  <a:extLst>
                    <a:ext uri="{9D8B030D-6E8A-4147-A177-3AD203B41FA5}">
                      <a16:colId xmlns:a16="http://schemas.microsoft.com/office/drawing/2014/main" val="1511766974"/>
                    </a:ext>
                  </a:extLst>
                </a:gridCol>
                <a:gridCol w="389141">
                  <a:extLst>
                    <a:ext uri="{9D8B030D-6E8A-4147-A177-3AD203B41FA5}">
                      <a16:colId xmlns:a16="http://schemas.microsoft.com/office/drawing/2014/main" val="1318687518"/>
                    </a:ext>
                  </a:extLst>
                </a:gridCol>
                <a:gridCol w="968854">
                  <a:extLst>
                    <a:ext uri="{9D8B030D-6E8A-4147-A177-3AD203B41FA5}">
                      <a16:colId xmlns:a16="http://schemas.microsoft.com/office/drawing/2014/main" val="1273165913"/>
                    </a:ext>
                  </a:extLst>
                </a:gridCol>
                <a:gridCol w="971763">
                  <a:extLst>
                    <a:ext uri="{9D8B030D-6E8A-4147-A177-3AD203B41FA5}">
                      <a16:colId xmlns:a16="http://schemas.microsoft.com/office/drawing/2014/main" val="2412948196"/>
                    </a:ext>
                  </a:extLst>
                </a:gridCol>
              </a:tblGrid>
              <a:tr h="3616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Posttest Mean(SD)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df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t- statistic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Cohen’s d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32178"/>
                  </a:ext>
                </a:extLst>
              </a:tr>
              <a:tr h="385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Mental Health Literacy Scale*** 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3.44(.37)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3.79(.37)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6.53***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1.09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726764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Confidence/Self-Efficacy Scale***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3.24(1.00)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4.14(.96)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5.09***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1.07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370445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PATPSI Help Seeking Attitude*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3.19(.55)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3.39 (.53)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2.63*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.439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155771"/>
                  </a:ext>
                </a:extLst>
              </a:tr>
              <a:tr h="385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PATPSI Help Seeking Intention***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3.20(.46)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3.51(.49)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4.39***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.731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930366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PATPSI Stigmatization* (1 to 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1.99(.64)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1.82(.62)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2.09*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.348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38071"/>
                  </a:ext>
                </a:extLst>
              </a:tr>
              <a:tr h="37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Mental Health Knowledge and Opinions Quiz*** (out of 15)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6.28(2.30)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9.80(2.99)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6.88***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1.16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222922"/>
                  </a:ext>
                </a:extLst>
              </a:tr>
              <a:tr h="373988">
                <a:tc grid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Note. *** indicates p &lt; .001 ** indicates p &lt; .01 * indicates p &lt; .05</a:t>
                      </a:r>
                      <a:endParaRPr lang="en-US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0141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47F83D-415D-480D-BC43-7995C183A813}"/>
              </a:ext>
            </a:extLst>
          </p:cNvPr>
          <p:cNvSpPr txBox="1"/>
          <p:nvPr/>
        </p:nvSpPr>
        <p:spPr>
          <a:xfrm>
            <a:off x="774321" y="1216129"/>
            <a:ext cx="79261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Table 1. Independent samples paired t-test results from analyses conducted to assess pre- and post- differences in our measures of interest. </a:t>
            </a:r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E83C4A94-2CC0-4546-89D8-1AA7E41A3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465865"/>
            <a:ext cx="470808" cy="46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98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C63-E066-44F5-A833-608B3E05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Consistencies of Scales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11E-8F89-4AF7-BBA4-4E5096379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43</a:t>
            </a:fld>
            <a:endParaRPr lang="en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6837FB1-5DB0-4839-A64D-0F483066E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684467"/>
              </p:ext>
            </p:extLst>
          </p:nvPr>
        </p:nvGraphicFramePr>
        <p:xfrm>
          <a:off x="1004012" y="1209204"/>
          <a:ext cx="5163370" cy="3417395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3082029">
                  <a:extLst>
                    <a:ext uri="{9D8B030D-6E8A-4147-A177-3AD203B41FA5}">
                      <a16:colId xmlns:a16="http://schemas.microsoft.com/office/drawing/2014/main" val="121577075"/>
                    </a:ext>
                  </a:extLst>
                </a:gridCol>
                <a:gridCol w="2081341">
                  <a:extLst>
                    <a:ext uri="{9D8B030D-6E8A-4147-A177-3AD203B41FA5}">
                      <a16:colId xmlns:a16="http://schemas.microsoft.com/office/drawing/2014/main" val="1760338823"/>
                    </a:ext>
                  </a:extLst>
                </a:gridCol>
              </a:tblGrid>
              <a:tr h="305829">
                <a:tc>
                  <a:txBody>
                    <a:bodyPr/>
                    <a:lstStyle/>
                    <a:p>
                      <a:pPr rtl="0" fontAlgn="auto"/>
                      <a:r>
                        <a:rPr lang="en-US" dirty="0">
                          <a:effectLst/>
                        </a:rPr>
                        <a:t>​Measure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Cronbach's α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6786"/>
                  </a:ext>
                </a:extLst>
              </a:tr>
              <a:tr h="519463"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Mental Health Literacy Scale***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.87 at pre-test 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.89 at post-test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45537"/>
                  </a:ext>
                </a:extLst>
              </a:tr>
              <a:tr h="510948"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Confidence/Self-Efficacy Scale***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.92 at pre-test 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.97 at post-test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9130"/>
                  </a:ext>
                </a:extLst>
              </a:tr>
              <a:tr h="519463"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PATPSI Help Seeking Attitude*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.66 at pre-test 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.64 at post-test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950639"/>
                  </a:ext>
                </a:extLst>
              </a:tr>
              <a:tr h="510948"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PATPSI Help Seeking Intention***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.58 at pre-test  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.71 at post-test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79117"/>
                  </a:ext>
                </a:extLst>
              </a:tr>
              <a:tr h="425789"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PATPSI Stigmatization*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.82 at pre-test  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.81 at post-test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089342"/>
                  </a:ext>
                </a:extLst>
              </a:tr>
              <a:tr h="510948"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Mental Health Knowledge and Opinions Quiz***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.54 at pre-test 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.75 at post-test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213391"/>
                  </a:ext>
                </a:extLst>
              </a:tr>
            </a:tbl>
          </a:graphicData>
        </a:graphic>
      </p:graphicFrame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A99B7F9E-5D3A-4053-92AE-8863FF466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41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C63-E066-44F5-A833-608B3E05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Satisfaction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11E-8F89-4AF7-BBA4-4E5096379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227A1C-5C48-48EE-A66F-4A601CC2E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390266"/>
              </p:ext>
            </p:extLst>
          </p:nvPr>
        </p:nvGraphicFramePr>
        <p:xfrm>
          <a:off x="954540" y="1763720"/>
          <a:ext cx="4941093" cy="1463040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4941093">
                  <a:extLst>
                    <a:ext uri="{9D8B030D-6E8A-4147-A177-3AD203B41FA5}">
                      <a16:colId xmlns:a16="http://schemas.microsoft.com/office/drawing/2014/main" val="3208883132"/>
                    </a:ext>
                  </a:extLst>
                </a:gridCol>
              </a:tblGrid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Questions</a:t>
                      </a: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effectLst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9197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liked this program.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771938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This program was useful to me.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994715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am satisfied with the program.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05126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This program met my expectations.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76372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would  recommend this program to my relatives and friends.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85948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1E0B34-CC78-4CF6-8A84-D97315F97F3E}"/>
              </a:ext>
            </a:extLst>
          </p:cNvPr>
          <p:cNvSpPr txBox="1"/>
          <p:nvPr/>
        </p:nvSpPr>
        <p:spPr>
          <a:xfrm>
            <a:off x="932642" y="1215730"/>
            <a:ext cx="65564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Table 2. Summary of participants’ responses on the intervention satisfaction scale (n=36, Mean = 4.81 on a five-point scale).</a:t>
            </a: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BE1CE1C5-23D3-4821-B8CB-EDBBA3D6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618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C63-E066-44F5-A833-608B3E05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Satisfaction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11E-8F89-4AF7-BBA4-4E5096379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227A1C-5C48-48EE-A66F-4A601CC2E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84904"/>
              </p:ext>
            </p:extLst>
          </p:nvPr>
        </p:nvGraphicFramePr>
        <p:xfrm>
          <a:off x="954540" y="1763720"/>
          <a:ext cx="3606165" cy="2377440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2192020">
                  <a:extLst>
                    <a:ext uri="{9D8B030D-6E8A-4147-A177-3AD203B41FA5}">
                      <a16:colId xmlns:a16="http://schemas.microsoft.com/office/drawing/2014/main" val="3208883132"/>
                    </a:ext>
                  </a:extLst>
                </a:gridCol>
                <a:gridCol w="1414145">
                  <a:extLst>
                    <a:ext uri="{9D8B030D-6E8A-4147-A177-3AD203B41FA5}">
                      <a16:colId xmlns:a16="http://schemas.microsoft.com/office/drawing/2014/main" val="1462772408"/>
                    </a:ext>
                  </a:extLst>
                </a:gridCol>
              </a:tblGrid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Questions</a:t>
                      </a: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Somewhat agree (% of 36 participants)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9197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liked this program.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8.3%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771938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This program was useful to me.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8.3%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994715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am satisfied with the program.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5.6%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05126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This program met my expectations.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13.9%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6372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would  recommend this program to my relatives and friends.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7.7%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948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1E0B34-CC78-4CF6-8A84-D97315F97F3E}"/>
              </a:ext>
            </a:extLst>
          </p:cNvPr>
          <p:cNvSpPr txBox="1"/>
          <p:nvPr/>
        </p:nvSpPr>
        <p:spPr>
          <a:xfrm>
            <a:off x="932642" y="1215730"/>
            <a:ext cx="65564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Table 2. Summary of participants’ responses on the intervention satisfaction scale (n=36, Mean = 4.81, SD=.693 on a five-point scale).</a:t>
            </a: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BCE04541-4B3C-493E-9F21-1F20C3E37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2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C63-E066-44F5-A833-608B3E05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Satisfaction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11E-8F89-4AF7-BBA4-4E5096379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227A1C-5C48-48EE-A66F-4A601CC2E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751199"/>
              </p:ext>
            </p:extLst>
          </p:nvPr>
        </p:nvGraphicFramePr>
        <p:xfrm>
          <a:off x="954540" y="1763720"/>
          <a:ext cx="5060950" cy="2377440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2192020">
                  <a:extLst>
                    <a:ext uri="{9D8B030D-6E8A-4147-A177-3AD203B41FA5}">
                      <a16:colId xmlns:a16="http://schemas.microsoft.com/office/drawing/2014/main" val="3208883132"/>
                    </a:ext>
                  </a:extLst>
                </a:gridCol>
                <a:gridCol w="1414145">
                  <a:extLst>
                    <a:ext uri="{9D8B030D-6E8A-4147-A177-3AD203B41FA5}">
                      <a16:colId xmlns:a16="http://schemas.microsoft.com/office/drawing/2014/main" val="1462772408"/>
                    </a:ext>
                  </a:extLst>
                </a:gridCol>
                <a:gridCol w="1454785">
                  <a:extLst>
                    <a:ext uri="{9D8B030D-6E8A-4147-A177-3AD203B41FA5}">
                      <a16:colId xmlns:a16="http://schemas.microsoft.com/office/drawing/2014/main" val="3051310160"/>
                    </a:ext>
                  </a:extLst>
                </a:gridCol>
              </a:tblGrid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Questions</a:t>
                      </a: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Somewhat agree (% of 36 participants)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Strongly agree</a:t>
                      </a:r>
                      <a:endParaRPr lang="en-US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(% of 36 participants)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9197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liked this program.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8.3%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88.9%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771938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This program was useful to me.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8.3%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88.9%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994715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am satisfied with the program.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5.6%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91.7%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05126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This program met my expectations.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13.9%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83.3%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6372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would  recommend this program to my relatives and friends.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7.7%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91.7%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94803"/>
                  </a:ext>
                </a:extLst>
              </a:tr>
            </a:tbl>
          </a:graphicData>
        </a:graphic>
      </p:graphicFrame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18489A1-6C3E-4BAC-BD79-BFF037531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72A3E1-6175-4A3A-B486-77322AFE46A8}"/>
              </a:ext>
            </a:extLst>
          </p:cNvPr>
          <p:cNvSpPr txBox="1"/>
          <p:nvPr/>
        </p:nvSpPr>
        <p:spPr>
          <a:xfrm>
            <a:off x="932642" y="1215730"/>
            <a:ext cx="65564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Table 2. Summary of participants’ responses on the intervention satisfaction scale (n=36, Mean = 4.81, SD=.693 on a five-point scale).</a:t>
            </a:r>
          </a:p>
        </p:txBody>
      </p:sp>
    </p:spTree>
    <p:extLst>
      <p:ext uri="{BB962C8B-B14F-4D97-AF65-F5344CB8AC3E}">
        <p14:creationId xmlns:p14="http://schemas.microsoft.com/office/powerpoint/2010/main" val="1806799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C63-E066-44F5-A833-608B3E05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Satisfaction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11E-8F89-4AF7-BBA4-4E5096379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227A1C-5C48-48EE-A66F-4A601CC2E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7632"/>
              </p:ext>
            </p:extLst>
          </p:nvPr>
        </p:nvGraphicFramePr>
        <p:xfrm>
          <a:off x="954540" y="1763720"/>
          <a:ext cx="6452235" cy="2560320"/>
        </p:xfrm>
        <a:graphic>
          <a:graphicData uri="http://schemas.openxmlformats.org/drawingml/2006/table">
            <a:tbl>
              <a:tblPr firstRow="1" bandRow="1">
                <a:tableStyleId>{C98665B7-6574-423E-A4B5-A6C020D860FF}</a:tableStyleId>
              </a:tblPr>
              <a:tblGrid>
                <a:gridCol w="2192020">
                  <a:extLst>
                    <a:ext uri="{9D8B030D-6E8A-4147-A177-3AD203B41FA5}">
                      <a16:colId xmlns:a16="http://schemas.microsoft.com/office/drawing/2014/main" val="3208883132"/>
                    </a:ext>
                  </a:extLst>
                </a:gridCol>
                <a:gridCol w="1414145">
                  <a:extLst>
                    <a:ext uri="{9D8B030D-6E8A-4147-A177-3AD203B41FA5}">
                      <a16:colId xmlns:a16="http://schemas.microsoft.com/office/drawing/2014/main" val="1462772408"/>
                    </a:ext>
                  </a:extLst>
                </a:gridCol>
                <a:gridCol w="1454785">
                  <a:extLst>
                    <a:ext uri="{9D8B030D-6E8A-4147-A177-3AD203B41FA5}">
                      <a16:colId xmlns:a16="http://schemas.microsoft.com/office/drawing/2014/main" val="3051310160"/>
                    </a:ext>
                  </a:extLst>
                </a:gridCol>
                <a:gridCol w="1391285">
                  <a:extLst>
                    <a:ext uri="{9D8B030D-6E8A-4147-A177-3AD203B41FA5}">
                      <a16:colId xmlns:a16="http://schemas.microsoft.com/office/drawing/2014/main" val="3883337232"/>
                    </a:ext>
                  </a:extLst>
                </a:gridCol>
              </a:tblGrid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Questions</a:t>
                      </a: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Somewhat agree (% of 36 participants)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Strongly agree</a:t>
                      </a:r>
                      <a:endParaRPr lang="en-US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(% of 36 participants)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Total % Somewhat Agree or Strongly Agree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9197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liked this program.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8.3%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88.9%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97.2%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771938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This program was useful to me.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8.3%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88.9%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97.2%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994715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am satisfied with the program.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5.6%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91.7%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97.3%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05126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This program met my expectations.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13.9%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83.3%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97.2%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6372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would  recommend this program to my relatives and friends.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7.7%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91.7%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99.4%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94803"/>
                  </a:ext>
                </a:extLst>
              </a:tr>
            </a:tbl>
          </a:graphicData>
        </a:graphic>
      </p:graphicFrame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9BDDFDD4-ADAB-4C12-B40F-1C9ED8EA9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24DCF-D2C3-4220-9FAA-2AFB3E75B886}"/>
              </a:ext>
            </a:extLst>
          </p:cNvPr>
          <p:cNvSpPr txBox="1"/>
          <p:nvPr/>
        </p:nvSpPr>
        <p:spPr>
          <a:xfrm>
            <a:off x="932642" y="1215730"/>
            <a:ext cx="65564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Table 2. Summary of participants’ responses on the intervention satisfaction scale (n=36, Mean = 4.81, SD=.693 on a five-point scale).</a:t>
            </a:r>
          </a:p>
        </p:txBody>
      </p:sp>
    </p:spTree>
    <p:extLst>
      <p:ext uri="{BB962C8B-B14F-4D97-AF65-F5344CB8AC3E}">
        <p14:creationId xmlns:p14="http://schemas.microsoft.com/office/powerpoint/2010/main" val="3822739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D48828-7C84-4548-8346-3A115E404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675" y="2571750"/>
            <a:ext cx="7772400" cy="1159800"/>
          </a:xfrm>
        </p:spPr>
        <p:txBody>
          <a:bodyPr/>
          <a:lstStyle/>
          <a:p>
            <a:r>
              <a:rPr lang="en-US" sz="3600" dirty="0"/>
              <a:t>Discussion and 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7626D-48E5-4C98-B74F-633115136E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7B3B11FD-7045-4EAD-8E38-8187CC8B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7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0070-0065-4ECB-89FC-E8C60745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 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661D3-8B6B-4407-B1A3-ED1E7D634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373588"/>
            <a:ext cx="7743548" cy="3552300"/>
          </a:xfrm>
        </p:spPr>
        <p:txBody>
          <a:bodyPr/>
          <a:lstStyle/>
          <a:p>
            <a:r>
              <a:rPr lang="en-US" sz="2000" dirty="0"/>
              <a:t>Virtual offerings can improve access for participants </a:t>
            </a:r>
          </a:p>
          <a:p>
            <a:r>
              <a:rPr lang="en-US" sz="2000" dirty="0"/>
              <a:t>Asian Americans may find it useful to seek mental health supports via workshops or trainings such as YMHFA</a:t>
            </a:r>
          </a:p>
          <a:p>
            <a:pPr lvl="1">
              <a:buSzPts val="1800"/>
            </a:pPr>
            <a:r>
              <a:rPr lang="en-US" sz="2000" dirty="0"/>
              <a:t>Effectiveness of this adapted AA YMHFA</a:t>
            </a:r>
          </a:p>
          <a:p>
            <a:pPr lvl="1">
              <a:buClr>
                <a:srgbClr val="677480"/>
              </a:buClr>
              <a:buSzPts val="1800"/>
            </a:pPr>
            <a:r>
              <a:rPr lang="en-US" sz="2000" dirty="0"/>
              <a:t>Effectiveness of ethnically similar/relatable facilitators?</a:t>
            </a:r>
          </a:p>
          <a:p>
            <a:pPr>
              <a:buClr>
                <a:srgbClr val="97ABBC"/>
              </a:buClr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E2291-D420-4F56-AD18-E5DBA41EFE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 smtClean="0"/>
              <a:t>49</a:t>
            </a:fld>
            <a:endParaRPr lang="en" dirty="0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445526E5-80B0-467B-B995-6E92219C9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049873-0E63-40EE-8F45-192CBC6CD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398" y="2483482"/>
            <a:ext cx="7772400" cy="1159800"/>
          </a:xfrm>
        </p:spPr>
        <p:txBody>
          <a:bodyPr/>
          <a:lstStyle/>
          <a:p>
            <a:r>
              <a:rPr lang="en-US" sz="3600" dirty="0"/>
              <a:t>What is YMHFA? </a:t>
            </a:r>
            <a:br>
              <a:rPr lang="en-US" sz="3600" dirty="0"/>
            </a:br>
            <a:r>
              <a:rPr lang="en-US" sz="3600" dirty="0"/>
              <a:t>Why is it beneficial, especially for AA and ethnic minority youth?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9DFCD-DA00-43E1-8613-7C24475ACA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B449C7BF-7354-4891-BE4A-89069DB01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543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0070-0065-4ECB-89FC-E8C60745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661D3-8B6B-4407-B1A3-ED1E7D634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8029" y="1373588"/>
            <a:ext cx="7584078" cy="3556629"/>
          </a:xfrm>
        </p:spPr>
        <p:txBody>
          <a:bodyPr/>
          <a:lstStyle/>
          <a:p>
            <a:r>
              <a:rPr lang="en-US" sz="2000" dirty="0"/>
              <a:t>Recruiting more diverse participants (SES, education level, ages of children, immigration status, ethnicity) to study YMHFA</a:t>
            </a:r>
            <a:endParaRPr lang="en-US"/>
          </a:p>
          <a:p>
            <a:r>
              <a:rPr lang="en-US" sz="2000" dirty="0"/>
              <a:t>RCTs (</a:t>
            </a:r>
            <a:r>
              <a:rPr lang="en-US" sz="2000" dirty="0" err="1"/>
              <a:t>Mazneen's</a:t>
            </a:r>
            <a:r>
              <a:rPr lang="en-US" sz="2000" dirty="0"/>
              <a:t> current study!)</a:t>
            </a:r>
          </a:p>
          <a:p>
            <a:r>
              <a:rPr lang="en-US" sz="2000" dirty="0"/>
              <a:t>Study the importance of ethnically relatable providers</a:t>
            </a:r>
          </a:p>
          <a:p>
            <a:r>
              <a:rPr lang="en-US" sz="2000" dirty="0"/>
              <a:t>Developing and validating specific YMHFA content that can be disseminated to East Asian American, South Asian American, and other ERM populations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E2291-D420-4F56-AD18-E5DBA41EFE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 smtClean="0"/>
              <a:t>50</a:t>
            </a:fld>
            <a:endParaRPr lang="en" dirty="0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B2DCB5A2-8057-4E86-85CE-C9BA20DD9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0070-0065-4ECB-89FC-E8C60745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358388"/>
            <a:ext cx="7574708" cy="857400"/>
          </a:xfrm>
        </p:spPr>
        <p:txBody>
          <a:bodyPr/>
          <a:lstStyle/>
          <a:p>
            <a:r>
              <a:rPr lang="en-US" dirty="0"/>
              <a:t>Other Discussion Points &amp; Thoughts?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661D3-8B6B-4407-B1A3-ED1E7D634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How could these findings impact your work with AA parents and/or youth?</a:t>
            </a:r>
            <a:endParaRPr lang="en-US"/>
          </a:p>
          <a:p>
            <a:r>
              <a:rPr lang="en-US" sz="2000" dirty="0"/>
              <a:t>Other thoughts, questions, feedback?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E2291-D420-4F56-AD18-E5DBA41EFE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 smtClean="0"/>
              <a:t>51</a:t>
            </a:fld>
            <a:endParaRPr lang="en" dirty="0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A3B80C67-5281-4759-809E-FFCDDED4C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0070-0065-4ECB-89FC-E8C60745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358388"/>
            <a:ext cx="7574708" cy="85740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661D3-8B6B-4407-B1A3-ED1E7D634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Dr. </a:t>
            </a:r>
            <a:r>
              <a:rPr lang="en-US" sz="2000" dirty="0" err="1"/>
              <a:t>Cixin</a:t>
            </a:r>
            <a:r>
              <a:rPr lang="en-US" sz="2000" dirty="0"/>
              <a:t> Wang, Ph.D.; </a:t>
            </a:r>
            <a:r>
              <a:rPr lang="en-US" sz="2000" dirty="0">
                <a:hlinkClick r:id="rId3"/>
              </a:rPr>
              <a:t>cxwang@umd.edu</a:t>
            </a:r>
            <a:endParaRPr lang="en-US" sz="2000" dirty="0"/>
          </a:p>
          <a:p>
            <a:r>
              <a:rPr lang="en-US" sz="2000" dirty="0" err="1"/>
              <a:t>Mazneen</a:t>
            </a:r>
            <a:r>
              <a:rPr lang="en-US" sz="2000" dirty="0"/>
              <a:t> </a:t>
            </a:r>
            <a:r>
              <a:rPr lang="en-US" sz="2000" dirty="0" err="1"/>
              <a:t>Havewala</a:t>
            </a:r>
            <a:r>
              <a:rPr lang="en-US" sz="2000" dirty="0"/>
              <a:t>, M.A.; </a:t>
            </a:r>
            <a:r>
              <a:rPr lang="en-US" sz="2000" dirty="0">
                <a:hlinkClick r:id="rId4"/>
              </a:rPr>
              <a:t>mazneen@umd.edu</a:t>
            </a:r>
            <a:endParaRPr lang="en-US" sz="2000"/>
          </a:p>
          <a:p>
            <a:r>
              <a:rPr lang="en-US" sz="2000" dirty="0"/>
              <a:t>Diksha Bali, M. Ed.; </a:t>
            </a:r>
            <a:r>
              <a:rPr lang="en-US" sz="2000" dirty="0">
                <a:hlinkClick r:id="rId5"/>
              </a:rPr>
              <a:t>dbali@umd.edu</a:t>
            </a:r>
            <a:endParaRPr lang="en-US" sz="200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E2291-D420-4F56-AD18-E5DBA41EFE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 smtClean="0"/>
              <a:t>52</a:t>
            </a:fld>
            <a:endParaRPr lang="en" dirty="0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A3B80C67-5281-4759-809E-FFCDDED4C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3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D48828-7C84-4548-8346-3A115E404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675" y="2571750"/>
            <a:ext cx="7772400" cy="1159800"/>
          </a:xfrm>
        </p:spPr>
        <p:txBody>
          <a:bodyPr/>
          <a:lstStyle/>
          <a:p>
            <a:r>
              <a:rPr lang="en-US" sz="3600" dirty="0"/>
              <a:t>References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7626D-48E5-4C98-B74F-633115136E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53</a:t>
            </a:fld>
            <a:endParaRPr lang="en"/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7B3B11FD-7045-4EAD-8E38-8187CC8B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908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0070-0065-4ECB-89FC-E8C60745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358388"/>
            <a:ext cx="7574708" cy="8574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661D3-8B6B-4407-B1A3-ED1E7D634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192682"/>
            <a:ext cx="6462600" cy="3552300"/>
          </a:xfrm>
        </p:spPr>
        <p:txBody>
          <a:bodyPr/>
          <a:lstStyle/>
          <a:p>
            <a:r>
              <a:rPr lang="en-US" sz="1000" dirty="0"/>
              <a:t>American Psychological Association, Working Group for Addressing Racial and Ethnic Disparities in Youth Mental Health. (2017). </a:t>
            </a:r>
            <a:r>
              <a:rPr lang="en-US" sz="1000" i="1" dirty="0"/>
              <a:t>Addressing the mental health needs of racial and ethnic minority youth: A guide for practitioners. </a:t>
            </a:r>
            <a:r>
              <a:rPr lang="en-US" sz="1000" dirty="0"/>
              <a:t>Retrieved from www.apa.org/pi/families/resources/mental-healthneeds.pdf.</a:t>
            </a:r>
          </a:p>
          <a:p>
            <a:r>
              <a:rPr lang="en-US" sz="1000" dirty="0"/>
              <a:t>Aakre, J. M., </a:t>
            </a:r>
            <a:r>
              <a:rPr lang="en-US" sz="1000" dirty="0" err="1"/>
              <a:t>Lucksted</a:t>
            </a:r>
            <a:r>
              <a:rPr lang="en-US" sz="1000" dirty="0"/>
              <a:t>, A., &amp; Browning-</a:t>
            </a:r>
            <a:r>
              <a:rPr lang="en-US" sz="1000" dirty="0" err="1"/>
              <a:t>McNee</a:t>
            </a:r>
            <a:r>
              <a:rPr lang="en-US" sz="1000" dirty="0"/>
              <a:t>, L. A. (2016). Evaluation of Youth Mental Health First Aid USA: A program to assist young people in psychological distress. </a:t>
            </a:r>
            <a:r>
              <a:rPr lang="en-US" sz="1000" i="1" dirty="0"/>
              <a:t>Psychological Services, 13</a:t>
            </a:r>
            <a:r>
              <a:rPr lang="en-US" sz="1000" dirty="0"/>
              <a:t>(2), 121.</a:t>
            </a:r>
          </a:p>
          <a:p>
            <a:r>
              <a:rPr lang="en-US" sz="1000" dirty="0"/>
              <a:t>Cheah, C. S., Wang, C., Ren, H., Zong, X., Cho, H. S., &amp; Xue, X. (2020). COVID-19 Racism and Mental Health in Chinese American families. </a:t>
            </a:r>
            <a:r>
              <a:rPr lang="en-US" sz="1000" i="1" dirty="0"/>
              <a:t>Pediatrics, 146</a:t>
            </a:r>
            <a:r>
              <a:rPr lang="en-US" sz="1000" dirty="0"/>
              <a:t>(5).</a:t>
            </a:r>
          </a:p>
          <a:p>
            <a:r>
              <a:rPr lang="en-US" sz="1000" dirty="0"/>
              <a:t>Garcia, D., Blizzard, A. M., Peskin, A., Rothenberg, W. A., Schmidt, E., Piscitello, J., ... &amp; Jent, J. F. (2021). Rapid, full-scale change to virtual PCIT during the COVID-19 pandemic: Implementation and clinical implications. Prevention Science, 22(3), 269-283.</a:t>
            </a:r>
          </a:p>
          <a:p>
            <a:r>
              <a:rPr lang="en-US" sz="1000" dirty="0" err="1"/>
              <a:t>Gryglewicz</a:t>
            </a:r>
            <a:r>
              <a:rPr lang="en-US" sz="1000" dirty="0"/>
              <a:t>, K., Childs, K. K., &amp; Soderstrom, M. F. (2018). An evaluation of youth mental health first aid training in school settings. </a:t>
            </a:r>
            <a:r>
              <a:rPr lang="en-US" sz="1000" i="1" dirty="0"/>
              <a:t>School Mental Health</a:t>
            </a:r>
            <a:r>
              <a:rPr lang="en-US" sz="1000" dirty="0"/>
              <a:t>, </a:t>
            </a:r>
            <a:r>
              <a:rPr lang="en-US" sz="1000" i="1" dirty="0"/>
              <a:t>10</a:t>
            </a:r>
            <a:r>
              <a:rPr lang="en-US" sz="1000" dirty="0"/>
              <a:t>(1), 48-60.</a:t>
            </a:r>
          </a:p>
          <a:p>
            <a:r>
              <a:rPr lang="en-US" sz="1000" dirty="0"/>
              <a:t>Heron, M. P. (2018). Deaths: leading causes for 2016.</a:t>
            </a:r>
          </a:p>
          <a:p>
            <a:r>
              <a:rPr lang="en-US" sz="1000" dirty="0"/>
              <a:t>Jeung, R., Horse, A. Y., Popovic, T., &amp; Lim, R. (2021). Stop AAPI hate national report. Stop AAPI Hate, 1-11.</a:t>
            </a:r>
          </a:p>
          <a:p>
            <a:r>
              <a:rPr lang="en-US" sz="1000" dirty="0"/>
              <a:t>Smith, T. B., &amp; Trimble, J. E. (2016). Foundations of multicultural psychology: Research to inform effective practice. American Psychological Association.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E2291-D420-4F56-AD18-E5DBA41EFE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 smtClean="0"/>
              <a:t>54</a:t>
            </a:fld>
            <a:endParaRPr lang="en" dirty="0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A3B80C67-5281-4759-809E-FFCDDED4C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754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0070-0065-4ECB-89FC-E8C60745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358388"/>
            <a:ext cx="7574708" cy="8574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661D3-8B6B-4407-B1A3-ED1E7D634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Wang, C., Liu, J. L., Marsico, K. F., &amp; Zhu, Q. (2021a). Culturally adapting youth mental health first aid training for Asian Amer</a:t>
            </a:r>
          </a:p>
          <a:p>
            <a:r>
              <a:rPr lang="en-US" sz="1000" dirty="0"/>
              <a:t>Wang, C., Liu, J. L., </a:t>
            </a:r>
            <a:r>
              <a:rPr lang="en-US" sz="1000" dirty="0" err="1"/>
              <a:t>Havewala</a:t>
            </a:r>
            <a:r>
              <a:rPr lang="en-US" sz="1000" dirty="0"/>
              <a:t>, M., Zhu, Q., Do, K. A., &amp; Shao, X. (2021b). Parent–Child Connect: A culturally responsive parent training for Asian American parents at school. Psychology in the Schools, 58(8), 1624-1641.</a:t>
            </a:r>
          </a:p>
          <a:p>
            <a:r>
              <a:rPr lang="en-US" sz="1000" dirty="0"/>
              <a:t>Riegler, L. J., Raj, S. P., Moscato, E. L., Narad, M. E., Kincaid, A., &amp; Wade, S. L. (2020). Pilot trial of </a:t>
            </a:r>
            <a:r>
              <a:rPr lang="en-US" sz="1000" dirty="0" err="1"/>
              <a:t>telepsychotherapy</a:t>
            </a:r>
            <a:r>
              <a:rPr lang="en-US" sz="1000" dirty="0"/>
              <a:t> parenting skills intervention for veteran families: Implications for managing parenting stress during COVID-19. </a:t>
            </a:r>
            <a:r>
              <a:rPr lang="en-US" sz="1000" i="1" dirty="0"/>
              <a:t>Journal of </a:t>
            </a:r>
            <a:r>
              <a:rPr lang="en-US" sz="1000" i="1" dirty="0" err="1"/>
              <a:t>Pyschotherapy</a:t>
            </a:r>
            <a:r>
              <a:rPr lang="en-US" sz="1000" i="1" dirty="0"/>
              <a:t> Integration, 30</a:t>
            </a:r>
            <a:r>
              <a:rPr lang="en-US" sz="1000" dirty="0"/>
              <a:t>(2), 290-303. </a:t>
            </a:r>
            <a:r>
              <a:rPr lang="en-US" sz="1000" dirty="0">
                <a:hlinkClick r:id="rId3"/>
              </a:rPr>
              <a:t>http://dx.doi.org/10.1037/int0000220</a:t>
            </a:r>
            <a:endParaRPr lang="en-US" sz="1000"/>
          </a:p>
          <a:p>
            <a:r>
              <a:rPr lang="en-US" sz="1000" dirty="0"/>
              <a:t>Nastasi, B. K., Varjas, K., Schensul, S. L., Silva, K. T., Schensul, J. J., &amp; Ratnayake, P. (2000). The participatory intervention model: a framework for conceptualizing and promoting intervention acceptability. School psychology quarterly, 15(2), 207.</a:t>
            </a:r>
          </a:p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E2291-D420-4F56-AD18-E5DBA41EFE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 smtClean="0"/>
              <a:t>55</a:t>
            </a:fld>
            <a:endParaRPr lang="en" dirty="0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A3B80C67-5281-4759-809E-FFCDDED4C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2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BF2F-6195-42EF-8F64-00E5EE32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89" y="81624"/>
            <a:ext cx="7763920" cy="857400"/>
          </a:xfrm>
        </p:spPr>
        <p:txBody>
          <a:bodyPr/>
          <a:lstStyle/>
          <a:p>
            <a:r>
              <a:rPr lang="en-US" dirty="0"/>
              <a:t>Youth Mental Health First Aid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32C18-B93B-4D08-A687-BF6A0F13E0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3739E-8A8B-412B-92D0-7750B5375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050" y="1162775"/>
            <a:ext cx="2990359" cy="3085041"/>
          </a:xfrm>
          <a:prstGeom prst="rect">
            <a:avLst/>
          </a:prstGeom>
        </p:spPr>
      </p:pic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AD409500-F169-413D-8C0A-339DE2621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9AD174F1-0F1D-4F4A-8F6C-077C17DDB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955171"/>
              </p:ext>
            </p:extLst>
          </p:nvPr>
        </p:nvGraphicFramePr>
        <p:xfrm>
          <a:off x="902180" y="1041281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610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37D101-DEF2-431A-8D6D-37187DA4C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6637D101-DEF2-431A-8D6D-37187DA4C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6637D101-DEF2-431A-8D6D-37187DA4C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179140-591F-4D2F-A8CE-448E56F0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0F179140-591F-4D2F-A8CE-448E56F0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0F179140-591F-4D2F-A8CE-448E56F0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35AB0F-851D-4AA0-B949-83EEE3CEC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7E35AB0F-851D-4AA0-B949-83EEE3CEC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7E35AB0F-851D-4AA0-B949-83EEE3CEC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4E9873-F084-45FD-AA17-173816BCA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854E9873-F084-45FD-AA17-173816BCA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54E9873-F084-45FD-AA17-173816BCA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3A862D-98E0-40EB-ABA0-349326794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4F3A862D-98E0-40EB-ABA0-349326794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4F3A862D-98E0-40EB-ABA0-349326794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7D989-BED0-417F-B364-8E03375E85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2C7358C5-65D2-49ED-B938-77735D252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329" y="184085"/>
            <a:ext cx="4013364" cy="4775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17212FA-B3B4-4F24-AFE2-1E87F6FA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55" y="520570"/>
            <a:ext cx="2388731" cy="2888541"/>
          </a:xfrm>
        </p:spPr>
        <p:txBody>
          <a:bodyPr/>
          <a:lstStyle/>
          <a:p>
            <a:r>
              <a:rPr lang="en-US" sz="2800" dirty="0"/>
              <a:t>General Content Overview </a:t>
            </a:r>
            <a:br>
              <a:rPr lang="en-US" sz="2800" dirty="0"/>
            </a:br>
            <a:r>
              <a:rPr lang="en-US" sz="1800" dirty="0"/>
              <a:t>(Excerpted from the in-person session manual)</a:t>
            </a:r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3E97FBC3-F7DF-48FF-874C-7869E985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1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A907-5ACD-4201-A127-42590F988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YMHFA effectiveness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AD9EB-8690-459E-8450-F20B00C61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699" y="1373588"/>
            <a:ext cx="7586875" cy="3552300"/>
          </a:xfrm>
        </p:spPr>
        <p:txBody>
          <a:bodyPr/>
          <a:lstStyle/>
          <a:p>
            <a:pPr marL="114300" indent="0">
              <a:buNone/>
            </a:pPr>
            <a:r>
              <a:rPr lang="en-US" sz="2000" u="sng" dirty="0"/>
              <a:t>Effectiveness</a:t>
            </a:r>
            <a:r>
              <a:rPr lang="en-US" sz="1200" u="sng" dirty="0"/>
              <a:t> (Aakre et al., 2016; </a:t>
            </a:r>
            <a:r>
              <a:rPr lang="en-US" sz="1200" u="sng" dirty="0" err="1"/>
              <a:t>Gryglewicz</a:t>
            </a:r>
            <a:r>
              <a:rPr lang="en-US" sz="1200" u="sng" dirty="0"/>
              <a:t> et al., 2019) </a:t>
            </a:r>
          </a:p>
          <a:p>
            <a:r>
              <a:rPr lang="en-US" sz="2000" dirty="0"/>
              <a:t>Improved mental health literacy</a:t>
            </a:r>
          </a:p>
          <a:p>
            <a:r>
              <a:rPr lang="en-US" sz="2000" dirty="0"/>
              <a:t>Increased confidence in being able to identify and respond to youth problems</a:t>
            </a:r>
          </a:p>
          <a:p>
            <a:r>
              <a:rPr lang="en-US" sz="2000" dirty="0"/>
              <a:t>Increased intentions to offer assistance to youth</a:t>
            </a:r>
          </a:p>
          <a:p>
            <a:r>
              <a:rPr lang="en-US" sz="2000" dirty="0"/>
              <a:t>Decreased negative attitudes towards mental illnesses</a:t>
            </a:r>
          </a:p>
          <a:p>
            <a:pPr>
              <a:buClr>
                <a:srgbClr val="97ABBC"/>
              </a:buClr>
            </a:pPr>
            <a:r>
              <a:rPr lang="en-US" sz="2000" dirty="0"/>
              <a:t>Samples not very ethnically/racially diverse, no tailored curricula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D4BAA-BE47-4D75-BC2E-14E3780FC2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CF18DB8A-23DA-4EB2-9C5F-869BAC0A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29BB-E82C-4784-9748-027CBB24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YMHFA in Context of Ethnic Minority Youth and Families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D27DC-9A04-4CDD-BA3F-13C6566B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294" y="1373588"/>
            <a:ext cx="6365553" cy="3555894"/>
          </a:xfrm>
        </p:spPr>
        <p:txBody>
          <a:bodyPr/>
          <a:lstStyle/>
          <a:p>
            <a:r>
              <a:rPr lang="en-US" sz="2000" dirty="0"/>
              <a:t>Stigma related to mental health services (historical factors? bias?...avoid pathologizing ERM communities)</a:t>
            </a:r>
          </a:p>
          <a:p>
            <a:r>
              <a:rPr lang="en-US" sz="2000" dirty="0"/>
              <a:t>Ethnic minority youth access fewer services </a:t>
            </a:r>
            <a:r>
              <a:rPr lang="en-US" sz="1200" dirty="0"/>
              <a:t>(APA, 2017)</a:t>
            </a:r>
          </a:p>
          <a:p>
            <a:r>
              <a:rPr lang="en-US" sz="2000" dirty="0"/>
              <a:t>YMHFA, if tailored, could support resilience, healing, and more open conversations about mental health issues in ERM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D560E-918B-4742-B8A8-BA113C428F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D6A3DA32-1732-430A-8DC9-E466AA14F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6" y="4180115"/>
            <a:ext cx="756558" cy="7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4046</Words>
  <Application>Microsoft Office PowerPoint</Application>
  <PresentationFormat>On-screen Show (16:9)</PresentationFormat>
  <Paragraphs>654</Paragraphs>
  <Slides>55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Antonio template</vt:lpstr>
      <vt:lpstr>Virtual YMHFA Training For Asian American Parents and Adults: Effectiveness And Promise</vt:lpstr>
      <vt:lpstr>Introductions</vt:lpstr>
      <vt:lpstr>Overview</vt:lpstr>
      <vt:lpstr>Relevance to NASP Practice Model</vt:lpstr>
      <vt:lpstr>What is YMHFA?  Why is it beneficial, especially for AA and ethnic minority youth?</vt:lpstr>
      <vt:lpstr>Youth Mental Health First Aid Training</vt:lpstr>
      <vt:lpstr>General Content Overview  (Excerpted from the in-person session manual)</vt:lpstr>
      <vt:lpstr>YMHFA effectiveness</vt:lpstr>
      <vt:lpstr>YMHFA in Context of Ethnic Minority Youth and Families</vt:lpstr>
      <vt:lpstr>YMHFA in context of COVID-19 &amp; specifically for AA youth</vt:lpstr>
      <vt:lpstr>YMHFA in the Context of COVID-19 &amp; Specifically for AA Youth</vt:lpstr>
      <vt:lpstr>What are some barriers to seeking help for ERM youth?</vt:lpstr>
      <vt:lpstr>Possible Barriers for AA youth</vt:lpstr>
      <vt:lpstr>Need for: Culturally Sensitive, Accessible Interventions</vt:lpstr>
      <vt:lpstr>Accessibility: Virtual Interventions </vt:lpstr>
      <vt:lpstr>Effectiveness of Virtual Interventions</vt:lpstr>
      <vt:lpstr>Virtual Interventions</vt:lpstr>
      <vt:lpstr>Evidence Base for Virtual Parent/Youth Services</vt:lpstr>
      <vt:lpstr>Evidence Base for Virtual Parent/Youth Services</vt:lpstr>
      <vt:lpstr>Intended Intervention &amp;  Study Contributions</vt:lpstr>
      <vt:lpstr>Gaps in the Literature</vt:lpstr>
      <vt:lpstr>Current Study</vt:lpstr>
      <vt:lpstr>Method</vt:lpstr>
      <vt:lpstr>Procedure: Recruitment</vt:lpstr>
      <vt:lpstr>Procedure: Content</vt:lpstr>
      <vt:lpstr>Procedure: Community-Informed Adaptations</vt:lpstr>
      <vt:lpstr>Procedure: Community-Informed Adaptations</vt:lpstr>
      <vt:lpstr>Procedure: YMHFA Adaptations</vt:lpstr>
      <vt:lpstr>Adaptations: Discussion Questions</vt:lpstr>
      <vt:lpstr>Participants</vt:lpstr>
      <vt:lpstr>Study Sample Characteristics (n=36)</vt:lpstr>
      <vt:lpstr>Measures</vt:lpstr>
      <vt:lpstr>Analysis &amp; Results</vt:lpstr>
      <vt:lpstr>Analysis Approach</vt:lpstr>
      <vt:lpstr>Results: Knowledge &amp; Intentions</vt:lpstr>
      <vt:lpstr>Results: Knowledge &amp; Intentions</vt:lpstr>
      <vt:lpstr>Results: Knowledge &amp; Intentions</vt:lpstr>
      <vt:lpstr>Results: Knowledge &amp; Intentions</vt:lpstr>
      <vt:lpstr>Results: Knowledge &amp; Intentions</vt:lpstr>
      <vt:lpstr>Results: Knowledge &amp; Intentions</vt:lpstr>
      <vt:lpstr>Results: Knowledge &amp; Intentions</vt:lpstr>
      <vt:lpstr>Results: Knowledge &amp; Intentions</vt:lpstr>
      <vt:lpstr>Internal Consistencies of Scales</vt:lpstr>
      <vt:lpstr>Results: Satisfaction</vt:lpstr>
      <vt:lpstr>Results: Satisfaction</vt:lpstr>
      <vt:lpstr>Results: Satisfaction</vt:lpstr>
      <vt:lpstr>Results: Satisfaction</vt:lpstr>
      <vt:lpstr>Discussion and Q&amp;A</vt:lpstr>
      <vt:lpstr>Discussion </vt:lpstr>
      <vt:lpstr>Future Directions</vt:lpstr>
      <vt:lpstr>Other Discussion Points &amp; Thoughts?</vt:lpstr>
      <vt:lpstr>Contact Information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FAMILY HEALTH AND  RELATIONSHIPS WORKSHOPS</dc:title>
  <dc:creator>mazneen</dc:creator>
  <cp:lastModifiedBy>Mazneen</cp:lastModifiedBy>
  <cp:revision>2132</cp:revision>
  <dcterms:modified xsi:type="dcterms:W3CDTF">2022-02-18T17:48:50Z</dcterms:modified>
</cp:coreProperties>
</file>