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1" r:id="rId2"/>
    <p:sldMasterId id="2147483680" r:id="rId3"/>
    <p:sldMasterId id="2147483691" r:id="rId4"/>
    <p:sldMasterId id="2147483704" r:id="rId5"/>
    <p:sldMasterId id="2147483717" r:id="rId6"/>
    <p:sldMasterId id="2147483731" r:id="rId7"/>
    <p:sldMasterId id="2147483744" r:id="rId8"/>
  </p:sldMasterIdLst>
  <p:notesMasterIdLst>
    <p:notesMasterId r:id="rId35"/>
  </p:notesMasterIdLst>
  <p:sldIdLst>
    <p:sldId id="256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79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81" r:id="rId34"/>
  </p:sldIdLst>
  <p:sldSz cx="9144000" cy="5143500" type="screen16x9"/>
  <p:notesSz cx="6858000" cy="9144000"/>
  <p:embeddedFontLst>
    <p:embeddedFont>
      <p:font typeface="Open Sans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ogFHROVM/8wNfn09cNoc07oQf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F73EA-1996-4B4B-94C8-4D90411ED7DC}">
  <a:tblStyle styleId="{053F73EA-1996-4B4B-94C8-4D90411ED7D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tcBdr/>
        <a:fill>
          <a:solidFill>
            <a:srgbClr val="CA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5"/>
    <p:restoredTop sz="92973"/>
  </p:normalViewPr>
  <p:slideViewPr>
    <p:cSldViewPr snapToGrid="0" snapToObjects="1">
      <p:cViewPr varScale="1">
        <p:scale>
          <a:sx n="117" d="100"/>
          <a:sy n="117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4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2.fntdata"/><Relationship Id="rId40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school.umd.edu/admissions/application-process/step-step-guide-applyin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school.umd.edu/admissions/application-process/step-step-guide-applyin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illpay.umd.edu/GraduateTuitio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arylandpublicschools.org/about/Pages/OTPE/PSEL.asp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p1:notes"/>
          <p:cNvSpPr txBox="1">
            <a:spLocks noGrp="1"/>
          </p:cNvSpPr>
          <p:nvPr>
            <p:ph type="sldNum" idx="12"/>
          </p:nvPr>
        </p:nvSpPr>
        <p:spPr>
          <a:xfrm>
            <a:off x="3885010" y="8684546"/>
            <a:ext cx="2971800" cy="4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9685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d8f4b70414_0_921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5" name="Google Shape;755;gd8f4b70414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d8f4b70414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d8f4b70414_0_7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gd8f4b70414_0_7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e3e4a8df7_0_488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1" name="Google Shape;771;g11e3e4a8df7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1e3e4a8df7_0_495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9" name="Google Shape;779;g11e3e4a8df7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1e3e4a8df7_0_502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7" name="Google Shape;787;g11e3e4a8df7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1e3e4a8df7_0_509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5" name="Google Shape;795;g11e3e4a8df7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1e3e4a8df7_0_516:notes"/>
          <p:cNvSpPr txBox="1">
            <a:spLocks noGrp="1"/>
          </p:cNvSpPr>
          <p:nvPr>
            <p:ph type="body" idx="1"/>
          </p:nvPr>
        </p:nvSpPr>
        <p:spPr>
          <a:xfrm>
            <a:off x="685795" y="434338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3" name="Google Shape;803;g11e3e4a8df7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d8f4b70414_0_1273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1" name="Google Shape;811;gd8f4b70414_0_1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d8f4b70414_0_1551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2" name="Google Shape;822;gd8f4b70414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588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73c380e5ab_0_317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g73c380e5ab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d663569cc9_1_0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8" name="Google Shape;838;gd663569cc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b52aaa51d1_0_680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Step by Step guide to UMD Graduate Application: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https://gradschool.umd.edu/admissions/application-process/step-step-guide-applying</a:t>
            </a:r>
            <a:endParaRPr/>
          </a:p>
        </p:txBody>
      </p:sp>
      <p:sp>
        <p:nvSpPr>
          <p:cNvPr id="847" name="Google Shape;847;gb52aaa51d1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73c380e5ab_0_434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 by Step guide to UMD Graduate Application: </a:t>
            </a:r>
            <a:r>
              <a:rPr lang="en-US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https://gradschool.umd.edu/admissions/application-process/step-step-guide-applying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6" name="Google Shape;856;g73c380e5ab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d8f4b70414_0_1645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7" name="Google Shape;867;gd8f4b70414_0_1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b52aaa51d1_0_672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For a listing of the current per credit UMD graduate costs, see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-US">
                <a:solidFill>
                  <a:schemeClr val="dk1"/>
                </a:solidFill>
              </a:rPr>
              <a:t>.  </a:t>
            </a:r>
            <a:endParaRPr/>
          </a:p>
        </p:txBody>
      </p:sp>
      <p:sp>
        <p:nvSpPr>
          <p:cNvPr id="876" name="Google Shape;876;gb52aaa51d1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816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b52aaa51d1_0_5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0" name="Google Shape;680;gb52aaa51d1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d8f4b70414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8" name="Google Shape;708;gd8f4b7041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73c380e5ab_0_441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Please see MSDE website for the full description of the PSELs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-US"/>
              <a:t>.  </a:t>
            </a:r>
            <a:endParaRPr/>
          </a:p>
        </p:txBody>
      </p:sp>
      <p:sp>
        <p:nvSpPr>
          <p:cNvPr id="714" name="Google Shape;714;g73c380e5ab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e3e4a8df7_0_89:notes"/>
          <p:cNvSpPr txBox="1">
            <a:spLocks noGrp="1"/>
          </p:cNvSpPr>
          <p:nvPr>
            <p:ph type="body" idx="1"/>
          </p:nvPr>
        </p:nvSpPr>
        <p:spPr>
          <a:xfrm>
            <a:off x="685800" y="4400058"/>
            <a:ext cx="54864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Professional Standards in Educational Leadership embody a research- and practice-based understanding of the relationship between educational leadership and student learning.” Improving student learning takes a holistic view of leadership. In all realms of their work, educational leaders must focus on how they are promoting the learning, achievement, development, and well-being of each student. The Standards reflect interdependent domains, qualities and values of leadership work that research and practice suggest are integral to student success.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MSDE categorize them as clusters into 4 groups:  The Drivers, The Core, The Supports and The Anchor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6" name="Google Shape;726;g11e3e4a8df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1e3e4a8df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g11e3e4a8df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e3e4a8df7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g11e3e4a8df7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8f4b70414_0_153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gd8f4b70414_0_153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gd8f4b70414_0_153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49" name="Google Shape;649;gd8f4b70414_0_15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gd8f4b70414_0_15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gd8f4b70414_0_15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d8f4b70414_0_15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gd8f4b70414_0_153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5" name="Google Shape;655;gd8f4b70414_0_15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gd8f4b70414_0_15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gd8f4b70414_0_15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d8f4b70414_0_154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gd8f4b70414_0_154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gd8f4b70414_0_15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gd8f4b70414_0_15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d8f4b70414_0_15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52aaa51d1_0_4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b52aaa51d1_0_4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gb52aaa51d1_0_4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52aaa51d1_0_4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b52aaa51d1_0_4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b52aaa51d1_0_4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b52aaa51d1_0_4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b52aaa51d1_0_4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 layout 6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52aaa51d1_0_427"/>
          <p:cNvSpPr/>
          <p:nvPr/>
        </p:nvSpPr>
        <p:spPr>
          <a:xfrm rot="10800000">
            <a:off x="25" y="0"/>
            <a:ext cx="9144000" cy="51435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b52aaa51d1_0_427"/>
          <p:cNvSpPr/>
          <p:nvPr/>
        </p:nvSpPr>
        <p:spPr>
          <a:xfrm rot="675">
            <a:off x="598792" y="846249"/>
            <a:ext cx="4585800" cy="3450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gb52aaa51d1_0_427"/>
          <p:cNvCxnSpPr/>
          <p:nvPr/>
        </p:nvCxnSpPr>
        <p:spPr>
          <a:xfrm>
            <a:off x="13675" y="116600"/>
            <a:ext cx="9116700" cy="0"/>
          </a:xfrm>
          <a:prstGeom prst="straightConnector1">
            <a:avLst/>
          </a:prstGeom>
          <a:noFill/>
          <a:ln w="9525" cap="flat" cmpd="sng">
            <a:solidFill>
              <a:srgbClr val="EEDFC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04" name="Google Shape;104;gb52aaa51d1_0_427"/>
          <p:cNvCxnSpPr/>
          <p:nvPr/>
        </p:nvCxnSpPr>
        <p:spPr>
          <a:xfrm>
            <a:off x="13675" y="5027075"/>
            <a:ext cx="9116700" cy="0"/>
          </a:xfrm>
          <a:prstGeom prst="straightConnector1">
            <a:avLst/>
          </a:prstGeom>
          <a:noFill/>
          <a:ln w="9525" cap="flat" cmpd="sng">
            <a:solidFill>
              <a:srgbClr val="EEDFC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5" name="Google Shape;105;gb52aaa51d1_0_427"/>
          <p:cNvSpPr txBox="1">
            <a:spLocks noGrp="1"/>
          </p:cNvSpPr>
          <p:nvPr>
            <p:ph type="ctrTitle"/>
          </p:nvPr>
        </p:nvSpPr>
        <p:spPr>
          <a:xfrm>
            <a:off x="5609550" y="808825"/>
            <a:ext cx="2713200" cy="22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b52aaa51d1_0_427"/>
          <p:cNvSpPr txBox="1">
            <a:spLocks noGrp="1"/>
          </p:cNvSpPr>
          <p:nvPr>
            <p:ph type="subTitle" idx="1"/>
          </p:nvPr>
        </p:nvSpPr>
        <p:spPr>
          <a:xfrm>
            <a:off x="5609550" y="3469725"/>
            <a:ext cx="27132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b52aaa51d1_0_4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52aaa51d1_0_4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b52aaa51d1_0_439"/>
          <p:cNvSpPr txBox="1">
            <a:spLocks noGrp="1"/>
          </p:cNvSpPr>
          <p:nvPr>
            <p:ph type="title"/>
          </p:nvPr>
        </p:nvSpPr>
        <p:spPr>
          <a:xfrm>
            <a:off x="339263" y="460225"/>
            <a:ext cx="74346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3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gb52aaa51d1_0_439"/>
          <p:cNvSpPr txBox="1">
            <a:spLocks noGrp="1"/>
          </p:cNvSpPr>
          <p:nvPr>
            <p:ph type="body" idx="1"/>
          </p:nvPr>
        </p:nvSpPr>
        <p:spPr>
          <a:xfrm>
            <a:off x="3215171" y="3461800"/>
            <a:ext cx="26484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2857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gb52aaa51d1_0_439"/>
          <p:cNvSpPr txBox="1">
            <a:spLocks noGrp="1"/>
          </p:cNvSpPr>
          <p:nvPr>
            <p:ph type="body" idx="2"/>
          </p:nvPr>
        </p:nvSpPr>
        <p:spPr>
          <a:xfrm>
            <a:off x="6091071" y="3461800"/>
            <a:ext cx="26484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2857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gb52aaa51d1_0_439"/>
          <p:cNvSpPr txBox="1">
            <a:spLocks noGrp="1"/>
          </p:cNvSpPr>
          <p:nvPr>
            <p:ph type="body" idx="3"/>
          </p:nvPr>
        </p:nvSpPr>
        <p:spPr>
          <a:xfrm>
            <a:off x="339271" y="3461800"/>
            <a:ext cx="26484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2857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2857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gb52aaa51d1_0_4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52aaa51d1_0_452"/>
          <p:cNvSpPr txBox="1">
            <a:spLocks noGrp="1"/>
          </p:cNvSpPr>
          <p:nvPr>
            <p:ph type="dt" idx="10"/>
          </p:nvPr>
        </p:nvSpPr>
        <p:spPr>
          <a:xfrm>
            <a:off x="939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gb52aaa51d1_0_452"/>
          <p:cNvSpPr txBox="1">
            <a:spLocks noGrp="1"/>
          </p:cNvSpPr>
          <p:nvPr>
            <p:ph type="ftr" idx="11"/>
          </p:nvPr>
        </p:nvSpPr>
        <p:spPr>
          <a:xfrm>
            <a:off x="3339455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gb52aaa51d1_0_452"/>
          <p:cNvSpPr txBox="1">
            <a:spLocks noGrp="1"/>
          </p:cNvSpPr>
          <p:nvPr>
            <p:ph type="sldNum" idx="12"/>
          </p:nvPr>
        </p:nvSpPr>
        <p:spPr>
          <a:xfrm>
            <a:off x="67684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gb52aaa51d1_0_452"/>
          <p:cNvSpPr txBox="1">
            <a:spLocks noGrp="1"/>
          </p:cNvSpPr>
          <p:nvPr>
            <p:ph type="title"/>
          </p:nvPr>
        </p:nvSpPr>
        <p:spPr>
          <a:xfrm>
            <a:off x="920105" y="628650"/>
            <a:ext cx="66294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gb52aaa51d1_0_452"/>
          <p:cNvSpPr txBox="1">
            <a:spLocks noGrp="1"/>
          </p:cNvSpPr>
          <p:nvPr>
            <p:ph type="body" idx="1"/>
          </p:nvPr>
        </p:nvSpPr>
        <p:spPr>
          <a:xfrm>
            <a:off x="920105" y="1314450"/>
            <a:ext cx="76200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52aaa51d1_0_45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b52aaa51d1_0_4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4" name="Google Shape;124;gb52aaa51d1_0_4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b52aaa51d1_0_4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b52aaa51d1_0_4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52aaa51d1_0_46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b52aaa51d1_0_46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0" name="Google Shape;130;gb52aaa51d1_0_46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1" name="Google Shape;131;gb52aaa51d1_0_4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b52aaa51d1_0_4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b52aaa51d1_0_4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52aaa51d1_0_4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b52aaa51d1_0_4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gb52aaa51d1_0_47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gb52aaa51d1_0_4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b52aaa51d1_0_4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b52aaa51d1_0_4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52aaa51d1_0_47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b52aaa51d1_0_47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b52aaa51d1_0_4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b52aaa51d1_0_4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b52aaa51d1_0_4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52aaa51d1_0_48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b52aaa51d1_0_48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0" name="Google Shape;150;gb52aaa51d1_0_48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b52aaa51d1_0_48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2" name="Google Shape;152;gb52aaa51d1_0_48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gb52aaa51d1_0_4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b52aaa51d1_0_4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b52aaa51d1_0_4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52aaa51d1_0_4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b52aaa51d1_0_4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b52aaa51d1_0_4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b52aaa51d1_0_4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52aaa51d1_0_4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b52aaa51d1_0_4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b52aaa51d1_0_4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52aaa51d1_0_50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b52aaa51d1_0_50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gb52aaa51d1_0_50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9" name="Google Shape;169;gb52aaa51d1_0_5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b52aaa51d1_0_5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b52aaa51d1_0_5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52aaa51d1_0_5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b52aaa51d1_0_50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gb52aaa51d1_0_5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b52aaa51d1_0_5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b52aaa51d1_0_5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52aaa51d1_0_51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b52aaa51d1_0_51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b52aaa51d1_0_5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b52aaa51d1_0_5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b52aaa51d1_0_5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full width &amp; height">
  <p:cSld name="Graphic full width &amp; heigh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52aaa51d1_0_521"/>
          <p:cNvSpPr/>
          <p:nvPr/>
        </p:nvSpPr>
        <p:spPr>
          <a:xfrm>
            <a:off x="0" y="89298"/>
            <a:ext cx="9144000" cy="4711200"/>
          </a:xfrm>
          <a:prstGeom prst="rect">
            <a:avLst/>
          </a:prstGeom>
          <a:solidFill>
            <a:srgbClr val="ECF4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b52aaa51d1_0_521"/>
          <p:cNvSpPr>
            <a:spLocks noGrp="1"/>
          </p:cNvSpPr>
          <p:nvPr>
            <p:ph type="pic" idx="2"/>
          </p:nvPr>
        </p:nvSpPr>
        <p:spPr>
          <a:xfrm>
            <a:off x="449264" y="461963"/>
            <a:ext cx="8239200" cy="4089000"/>
          </a:xfrm>
          <a:prstGeom prst="rect">
            <a:avLst/>
          </a:prstGeom>
          <a:solidFill>
            <a:srgbClr val="D8D8D8">
              <a:alpha val="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full width &amp; height 1">
  <p:cSld name="Graphic full width &amp; height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52aaa51d1_0_524"/>
          <p:cNvSpPr/>
          <p:nvPr/>
        </p:nvSpPr>
        <p:spPr>
          <a:xfrm>
            <a:off x="0" y="89298"/>
            <a:ext cx="9144000" cy="4711200"/>
          </a:xfrm>
          <a:prstGeom prst="rect">
            <a:avLst/>
          </a:prstGeom>
          <a:solidFill>
            <a:srgbClr val="ECF4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b52aaa51d1_0_524"/>
          <p:cNvSpPr>
            <a:spLocks noGrp="1"/>
          </p:cNvSpPr>
          <p:nvPr>
            <p:ph type="pic" idx="2"/>
          </p:nvPr>
        </p:nvSpPr>
        <p:spPr>
          <a:xfrm>
            <a:off x="449264" y="461963"/>
            <a:ext cx="8239200" cy="4089000"/>
          </a:xfrm>
          <a:prstGeom prst="rect">
            <a:avLst/>
          </a:prstGeom>
          <a:solidFill>
            <a:srgbClr val="D8D8D8">
              <a:alpha val="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full width &amp; height 2">
  <p:cSld name="Graphic full width &amp; height_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52aaa51d1_0_527"/>
          <p:cNvSpPr/>
          <p:nvPr/>
        </p:nvSpPr>
        <p:spPr>
          <a:xfrm>
            <a:off x="0" y="89298"/>
            <a:ext cx="9144000" cy="4711200"/>
          </a:xfrm>
          <a:prstGeom prst="rect">
            <a:avLst/>
          </a:prstGeom>
          <a:solidFill>
            <a:srgbClr val="ECF4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b52aaa51d1_0_527"/>
          <p:cNvSpPr>
            <a:spLocks noGrp="1"/>
          </p:cNvSpPr>
          <p:nvPr>
            <p:ph type="pic" idx="2"/>
          </p:nvPr>
        </p:nvSpPr>
        <p:spPr>
          <a:xfrm>
            <a:off x="449264" y="461963"/>
            <a:ext cx="8239200" cy="4089000"/>
          </a:xfrm>
          <a:prstGeom prst="rect">
            <a:avLst/>
          </a:prstGeom>
          <a:solidFill>
            <a:srgbClr val="D8D8D8">
              <a:alpha val="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19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75" cy="36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19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75" cy="3655125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 rot="5400000">
            <a:off x="2940188" y="-942319"/>
            <a:ext cx="326362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 rot="5400000">
            <a:off x="5350050" y="1467469"/>
            <a:ext cx="4358925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1"/>
          </p:nvPr>
        </p:nvSpPr>
        <p:spPr>
          <a:xfrm rot="5400000">
            <a:off x="1349550" y="-447056"/>
            <a:ext cx="4358925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3c380e5ab_1_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73c380e5ab_1_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g73c380e5ab_1_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3c38b06a9_0_2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g73c38b06a9_0_2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g73c38b06a9_0_2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73c38b06a9_0_2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73c38b06a9_0_2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8f4b70414_0_1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gd8f4b70414_0_11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gd8f4b70414_0_1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gd8f4b70414_0_1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gd8f4b70414_0_1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8f4b70414_0_110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gd8f4b70414_0_110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78" name="Google Shape;278;gd8f4b70414_0_11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d8f4b70414_0_11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d8f4b70414_0_1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8f4b70414_0_11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gd8f4b70414_0_11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gd8f4b70414_0_11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gd8f4b70414_0_11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gd8f4b70414_0_11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gd8f4b70414_0_11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8f4b70414_0_1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d8f4b70414_0_1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1" name="Google Shape;291;gd8f4b70414_0_1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8f4b70414_0_11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gd8f4b70414_0_113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gd8f4b70414_0_11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d8f4b70414_0_11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gd8f4b70414_0_11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8f4b70414_0_113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gd8f4b70414_0_113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1" name="Google Shape;301;gd8f4b70414_0_11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gd8f4b70414_0_113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3" name="Google Shape;303;gd8f4b70414_0_113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gd8f4b70414_0_11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gd8f4b70414_0_11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d8f4b70414_0_11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8f4b70414_0_11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gd8f4b70414_0_11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gd8f4b70414_0_11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d8f4b70414_0_11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8f4b70414_0_11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d8f4b70414_0_11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gd8f4b70414_0_11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8f4b70414_0_11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d8f4b70414_0_115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19" name="Google Shape;319;gd8f4b70414_0_115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20" name="Google Shape;320;gd8f4b70414_0_11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gd8f4b70414_0_11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d8f4b70414_0_11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8f4b70414_0_11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d8f4b70414_0_11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gd8f4b70414_0_11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27" name="Google Shape;327;gd8f4b70414_0_11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gd8f4b70414_0_11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gd8f4b70414_0_11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d8f4b70414_0_11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gd8f4b70414_0_116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gd8f4b70414_0_11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d8f4b70414_0_11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d8f4b70414_0_11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8f4b70414_0_117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d8f4b70414_0_117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gd8f4b70414_0_11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gd8f4b70414_0_11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gd8f4b70414_0_11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e3e4a8df7_0_1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11e3e4a8df7_0_1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g11e3e4a8df7_0_1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g11e3e4a8df7_0_1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g11e3e4a8df7_0_1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e3e4a8df7_0_1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g11e3e4a8df7_0_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g11e3e4a8df7_0_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e3e4a8df7_0_1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g11e3e4a8df7_0_10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g11e3e4a8df7_0_10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g11e3e4a8df7_0_1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g11e3e4a8df7_0_1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g11e3e4a8df7_0_1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e3e4a8df7_0_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11e3e4a8df7_0_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g11e3e4a8df7_0_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e3e4a8df7_0_1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11e3e4a8df7_0_12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72" name="Google Shape;372;g11e3e4a8df7_0_1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g11e3e4a8df7_0_1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g11e3e4a8df7_0_1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e3e4a8df7_0_13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g11e3e4a8df7_0_13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g11e3e4a8df7_0_1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g11e3e4a8df7_0_1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g11e3e4a8df7_0_1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e3e4a8df7_0_13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g11e3e4a8df7_0_13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4" name="Google Shape;384;g11e3e4a8df7_0_13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g11e3e4a8df7_0_1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6" name="Google Shape;386;g11e3e4a8df7_0_13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g11e3e4a8df7_0_1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g11e3e4a8df7_0_1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g11e3e4a8df7_0_1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e3e4a8df7_0_1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g11e3e4a8df7_0_1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g11e3e4a8df7_0_1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g11e3e4a8df7_0_1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e3e4a8df7_0_15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g11e3e4a8df7_0_15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98" name="Google Shape;398;g11e3e4a8df7_0_15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99" name="Google Shape;399;g11e3e4a8df7_0_1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g11e3e4a8df7_0_1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g11e3e4a8df7_0_1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e3e4a8df7_0_1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g11e3e4a8df7_0_159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g11e3e4a8df7_0_15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406" name="Google Shape;406;g11e3e4a8df7_0_1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g11e3e4a8df7_0_1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g11e3e4a8df7_0_1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e3e4a8df7_0_1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g11e3e4a8df7_0_16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2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g11e3e4a8df7_0_1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g11e3e4a8df7_0_1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g11e3e4a8df7_0_1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e3e4a8df7_0_17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g11e3e4a8df7_0_17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g11e3e4a8df7_0_1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g11e3e4a8df7_0_1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g11e3e4a8df7_0_1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e3e4a8df7_0_3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g11e3e4a8df7_0_3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0" name="Google Shape;430;g11e3e4a8df7_0_3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e3e4a8df7_0_29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g11e3e4a8df7_0_29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4" name="Google Shape;434;g11e3e4a8df7_0_2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g11e3e4a8df7_0_2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g11e3e4a8df7_0_2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e3e4a8df7_0_3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g11e3e4a8df7_0_30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g11e3e4a8df7_0_30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g11e3e4a8df7_0_30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g11e3e4a8df7_0_30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e3e4a8df7_0_3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g11e3e4a8df7_0_31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g11e3e4a8df7_0_31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47" name="Google Shape;447;g11e3e4a8df7_0_3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g11e3e4a8df7_0_3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g11e3e4a8df7_0_3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e3e4a8df7_0_3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g11e3e4a8df7_0_32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g11e3e4a8df7_0_3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g11e3e4a8df7_0_3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g11e3e4a8df7_0_3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e3e4a8df7_0_327"/>
          <p:cNvSpPr txBox="1">
            <a:spLocks noGrp="1"/>
          </p:cNvSpPr>
          <p:nvPr>
            <p:ph type="dt" idx="10"/>
          </p:nvPr>
        </p:nvSpPr>
        <p:spPr>
          <a:xfrm>
            <a:off x="939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Google Shape;458;g11e3e4a8df7_0_327"/>
          <p:cNvSpPr txBox="1">
            <a:spLocks noGrp="1"/>
          </p:cNvSpPr>
          <p:nvPr>
            <p:ph type="ftr" idx="11"/>
          </p:nvPr>
        </p:nvSpPr>
        <p:spPr>
          <a:xfrm>
            <a:off x="3339455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g11e3e4a8df7_0_327"/>
          <p:cNvSpPr txBox="1">
            <a:spLocks noGrp="1"/>
          </p:cNvSpPr>
          <p:nvPr>
            <p:ph type="sldNum" idx="12"/>
          </p:nvPr>
        </p:nvSpPr>
        <p:spPr>
          <a:xfrm>
            <a:off x="67684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0" name="Google Shape;460;g11e3e4a8df7_0_327"/>
          <p:cNvSpPr txBox="1">
            <a:spLocks noGrp="1"/>
          </p:cNvSpPr>
          <p:nvPr>
            <p:ph type="title"/>
          </p:nvPr>
        </p:nvSpPr>
        <p:spPr>
          <a:xfrm>
            <a:off x="920105" y="628650"/>
            <a:ext cx="66294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461" name="Google Shape;461;g11e3e4a8df7_0_327"/>
          <p:cNvSpPr txBox="1">
            <a:spLocks noGrp="1"/>
          </p:cNvSpPr>
          <p:nvPr>
            <p:ph type="body" idx="1"/>
          </p:nvPr>
        </p:nvSpPr>
        <p:spPr>
          <a:xfrm>
            <a:off x="920105" y="1314450"/>
            <a:ext cx="76200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e3e4a8df7_0_3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g11e3e4a8df7_0_3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65" name="Google Shape;465;g11e3e4a8df7_0_3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66" name="Google Shape;466;g11e3e4a8df7_0_3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g11e3e4a8df7_0_3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g11e3e4a8df7_0_3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e3e4a8df7_0_3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g11e3e4a8df7_0_3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00"/>
            </a:lvl1pPr>
            <a:lvl2pPr marL="914400" lvl="1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2pPr>
            <a:lvl3pPr marL="1371600" lvl="2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200"/>
            </a:lvl3pPr>
            <a:lvl4pPr marL="1828800" lvl="3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1200"/>
            </a:lvl4pPr>
            <a:lvl5pPr marL="2286000" lvl="4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5pPr>
            <a:lvl6pPr marL="2743200" lvl="5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200"/>
            </a:lvl6pPr>
            <a:lvl7pPr marL="3200400" lvl="6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1200"/>
            </a:lvl7pPr>
            <a:lvl8pPr marL="3657600" lvl="7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8pPr>
            <a:lvl9pPr marL="4114800" lvl="8" indent="-2857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2" name="Google Shape;472;g11e3e4a8df7_0_3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00"/>
            </a:lvl1pPr>
            <a:lvl2pPr marL="914400" lvl="1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2pPr>
            <a:lvl3pPr marL="1371600" lvl="2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200"/>
            </a:lvl3pPr>
            <a:lvl4pPr marL="1828800" lvl="3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1200"/>
            </a:lvl4pPr>
            <a:lvl5pPr marL="2286000" lvl="4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5pPr>
            <a:lvl6pPr marL="2743200" lvl="5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200"/>
            </a:lvl6pPr>
            <a:lvl7pPr marL="3200400" lvl="6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1200"/>
            </a:lvl7pPr>
            <a:lvl8pPr marL="3657600" lvl="7" indent="-285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8pPr>
            <a:lvl9pPr marL="4114800" lvl="8" indent="-2857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3" name="Google Shape;473;g11e3e4a8df7_0_3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1e3e4a8df7_0_34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g11e3e4a8df7_0_34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g11e3e4a8df7_0_3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g11e3e4a8df7_0_3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g11e3e4a8df7_0_3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1e3e4a8df7_0_3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g11e3e4a8df7_0_3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g11e3e4a8df7_0_35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g11e3e4a8df7_0_3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g11e3e4a8df7_0_3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g11e3e4a8df7_0_3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1e3e4a8df7_0_3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g11e3e4a8df7_0_3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g11e3e4a8df7_0_3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1e3e4a8df7_0_3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g11e3e4a8df7_0_36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g11e3e4a8df7_0_3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g11e3e4a8df7_0_3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g11e3e4a8df7_0_3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e3e4a8df7_0_36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g11e3e4a8df7_0_36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g11e3e4a8df7_0_3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g11e3e4a8df7_0_3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g11e3e4a8df7_0_3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1e3e4a8df7_0_5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11" name="Google Shape;511;g11e3e4a8df7_0_5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2" name="Google Shape;512;g11e3e4a8df7_0_5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g11e3e4a8df7_0_5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g11e3e4a8df7_0_5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e3e4a8df7_0_5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17" name="Google Shape;517;g11e3e4a8df7_0_5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8" name="Google Shape;518;g11e3e4a8df7_0_53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9" name="Google Shape;519;g11e3e4a8df7_0_5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g11e3e4a8df7_0_5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g11e3e4a8df7_0_5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e3e4a8df7_0_54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4" name="Google Shape;524;g11e3e4a8df7_0_54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g11e3e4a8df7_0_5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g11e3e4a8df7_0_5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7" name="Google Shape;527;g11e3e4a8df7_0_5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e3e4a8df7_0_5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0" name="Google Shape;530;g11e3e4a8df7_0_5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g11e3e4a8df7_0_5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g11e3e4a8df7_0_5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e3e4a8df7_0_5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g11e3e4a8df7_0_5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g11e3e4a8df7_0_5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1e3e4a8df7_0_5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9" name="Google Shape;539;g11e3e4a8df7_0_5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0" name="Google Shape;540;g11e3e4a8df7_0_5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1" name="Google Shape;541;g11e3e4a8df7_0_5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" name="Google Shape;542;g11e3e4a8df7_0_5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1e3e4a8df7_0_56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5" name="Google Shape;545;g11e3e4a8df7_0_56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g11e3e4a8df7_0_56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7" name="Google Shape;547;g11e3e4a8df7_0_56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g11e3e4a8df7_0_56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g11e3e4a8df7_0_5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g11e3e4a8df7_0_5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g11e3e4a8df7_0_5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1e3e4a8df7_0_5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4" name="Google Shape;554;g11e3e4a8df7_0_5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5" name="Google Shape;555;g11e3e4a8df7_0_5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1e3e4a8df7_0_57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58" name="Google Shape;558;g11e3e4a8df7_0_57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9" name="Google Shape;559;g11e3e4a8df7_0_57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0" name="Google Shape;560;g11e3e4a8df7_0_5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1" name="Google Shape;561;g11e3e4a8df7_0_5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2" name="Google Shape;562;g11e3e4a8df7_0_5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1e3e4a8df7_0_58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5" name="Google Shape;565;g11e3e4a8df7_0_58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g11e3e4a8df7_0_58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7" name="Google Shape;567;g11e3e4a8df7_0_5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8" name="Google Shape;568;g11e3e4a8df7_0_5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g11e3e4a8df7_0_5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e3e4a8df7_0_5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2" name="Google Shape;572;g11e3e4a8df7_0_59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g11e3e4a8df7_0_59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4" name="Google Shape;574;g11e3e4a8df7_0_59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g11e3e4a8df7_0_5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e3e4a8df7_0_59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8" name="Google Shape;578;g11e3e4a8df7_0_59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9" name="Google Shape;579;g11e3e4a8df7_0_5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Google Shape;580;g11e3e4a8df7_0_5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1" name="Google Shape;581;g11e3e4a8df7_0_5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d8f4b70414_0_14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gd8f4b70414_0_14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gd8f4b70414_0_14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gd8f4b70414_0_14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gd8f4b70414_0_14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d8f4b70414_0_147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gd8f4b70414_0_147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7" name="Google Shape;597;gd8f4b70414_0_14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gd8f4b70414_0_14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gd8f4b70414_0_14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8f4b70414_0_14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gd8f4b70414_0_14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gd8f4b70414_0_14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full width &amp; height">
  <p:cSld name="Graphic full width &amp; height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d8f4b70414_0_1491"/>
          <p:cNvSpPr/>
          <p:nvPr/>
        </p:nvSpPr>
        <p:spPr>
          <a:xfrm>
            <a:off x="0" y="89298"/>
            <a:ext cx="9144000" cy="4711200"/>
          </a:xfrm>
          <a:prstGeom prst="rect">
            <a:avLst/>
          </a:prstGeom>
          <a:solidFill>
            <a:srgbClr val="ECF4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d8f4b70414_0_1491"/>
          <p:cNvSpPr>
            <a:spLocks noGrp="1"/>
          </p:cNvSpPr>
          <p:nvPr>
            <p:ph type="pic" idx="2"/>
          </p:nvPr>
        </p:nvSpPr>
        <p:spPr>
          <a:xfrm>
            <a:off x="449264" y="461963"/>
            <a:ext cx="8239200" cy="4089000"/>
          </a:xfrm>
          <a:prstGeom prst="rect">
            <a:avLst/>
          </a:prstGeom>
          <a:solidFill>
            <a:srgbClr val="D8D8D8">
              <a:alpha val="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d8f4b70414_0_149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gd8f4b70414_0_149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gd8f4b70414_0_149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gd8f4b70414_0_149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gd8f4b70414_0_149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d8f4b70414_0_15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gd8f4b70414_0_15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gd8f4b70414_0_150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gd8f4b70414_0_15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gd8f4b70414_0_15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gd8f4b70414_0_15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d8f4b70414_0_150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gd8f4b70414_0_150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23" name="Google Shape;623;gd8f4b70414_0_150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gd8f4b70414_0_150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25" name="Google Shape;625;gd8f4b70414_0_150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gd8f4b70414_0_150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d8f4b70414_0_150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gd8f4b70414_0_15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d8f4b70414_0_15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gd8f4b70414_0_15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gd8f4b70414_0_15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gd8f4b70414_0_15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d8f4b70414_0_15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gd8f4b70414_0_15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gd8f4b70414_0_15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d8f4b70414_0_15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d8f4b70414_0_15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41" name="Google Shape;641;gd8f4b70414_0_15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42" name="Google Shape;642;gd8f4b70414_0_15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gd8f4b70414_0_15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d8f4b70414_0_15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52aaa51d1_0_4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b52aaa51d1_0_4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b52aaa51d1_0_4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b52aaa51d1_0_4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b52aaa51d1_0_4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8f4b70414_0_1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gd8f4b70414_0_110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gd8f4b70414_0_1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gd8f4b70414_0_1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gd8f4b70414_0_1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e3e4a8df7_0_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g11e3e4a8df7_0_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Google Shape;345;g11e3e4a8df7_0_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g11e3e4a8df7_0_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Google Shape;347;g11e3e4a8df7_0_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e3e4a8df7_0_2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g11e3e4a8df7_0_29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g11e3e4a8df7_0_29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g11e3e4a8df7_0_2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g11e3e4a8df7_0_29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1e3e4a8df7_0_5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g11e3e4a8df7_0_5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g11e3e4a8df7_0_5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g11e3e4a8df7_0_5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g11e3e4a8df7_0_5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8f4b70414_0_14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gd8f4b70414_0_14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" name="Google Shape;585;gd8f4b70414_0_14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6" name="Google Shape;586;gd8f4b70414_0_14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7" name="Google Shape;587;gd8f4b70414_0_14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gradschool.umd.edu/admissions/application-process/step-step-guide-applying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4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3925" y="888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"/>
          <p:cNvSpPr/>
          <p:nvPr/>
        </p:nvSpPr>
        <p:spPr>
          <a:xfrm>
            <a:off x="3448623" y="1716307"/>
            <a:ext cx="5697969" cy="3429024"/>
          </a:xfrm>
          <a:custGeom>
            <a:avLst/>
            <a:gdLst/>
            <a:ahLst/>
            <a:cxnLst/>
            <a:rect l="l" t="t" r="r" b="b"/>
            <a:pathLst>
              <a:path w="3977640" h="1725295" extrusionOk="0">
                <a:moveTo>
                  <a:pt x="0" y="1725015"/>
                </a:moveTo>
                <a:lnTo>
                  <a:pt x="3977640" y="1725015"/>
                </a:lnTo>
                <a:lnTo>
                  <a:pt x="3977640" y="0"/>
                </a:lnTo>
                <a:lnTo>
                  <a:pt x="0" y="0"/>
                </a:lnTo>
                <a:lnTo>
                  <a:pt x="0" y="1725015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1"/>
          <p:cNvSpPr/>
          <p:nvPr/>
        </p:nvSpPr>
        <p:spPr>
          <a:xfrm>
            <a:off x="1558101" y="3429900"/>
            <a:ext cx="1881000" cy="1704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6125" r="-84311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1"/>
          <p:cNvPicPr preferRelativeResize="0"/>
          <p:nvPr/>
        </p:nvPicPr>
        <p:blipFill rotWithShape="1">
          <a:blip r:embed="rId7">
            <a:alphaModFix/>
          </a:blip>
          <a:srcRect r="13871"/>
          <a:stretch/>
        </p:blipFill>
        <p:spPr>
          <a:xfrm>
            <a:off x="6924978" y="0"/>
            <a:ext cx="2219022" cy="171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869283" y="1762940"/>
            <a:ext cx="731444" cy="919961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"/>
          <p:cNvSpPr txBox="1">
            <a:spLocks noGrp="1"/>
          </p:cNvSpPr>
          <p:nvPr>
            <p:ph type="title" idx="4294967295"/>
          </p:nvPr>
        </p:nvSpPr>
        <p:spPr>
          <a:xfrm>
            <a:off x="3439026" y="3058249"/>
            <a:ext cx="56937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None/>
            </a:pPr>
            <a:r>
              <a:rPr lang="en-US" sz="3000" b="1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UMD Admin 1 Certification Program</a:t>
            </a:r>
            <a:endParaRPr sz="3000" b="1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None/>
            </a:pPr>
            <a:r>
              <a:rPr lang="en-US" sz="3000" b="1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Information Session</a:t>
            </a:r>
            <a:br>
              <a:rPr lang="en-US" sz="3000" b="1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1"/>
          <p:cNvSpPr txBox="1">
            <a:spLocks noGrp="1"/>
          </p:cNvSpPr>
          <p:nvPr>
            <p:ph type="body" idx="4294967295"/>
          </p:nvPr>
        </p:nvSpPr>
        <p:spPr>
          <a:xfrm>
            <a:off x="3439025" y="4083035"/>
            <a:ext cx="56937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Spring 2022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US" sz="2000">
                <a:solidFill>
                  <a:srgbClr val="F382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" name="Google Shape;676;p1"/>
          <p:cNvSpPr/>
          <p:nvPr/>
        </p:nvSpPr>
        <p:spPr>
          <a:xfrm>
            <a:off x="-173925" y="900"/>
            <a:ext cx="3612900" cy="34290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1" descr="C:\Users\kcarter\Desktop\digital 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6600" y="137050"/>
            <a:ext cx="3428900" cy="12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A16F1-10F3-6A45-B6EF-D4E9A5898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1"/>
    </mc:Choice>
    <mc:Fallback>
      <p:transition spd="slow" advTm="2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" y="887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"/>
          <p:cNvSpPr txBox="1">
            <a:spLocks noGrp="1"/>
          </p:cNvSpPr>
          <p:nvPr>
            <p:ph type="ctrTitle"/>
          </p:nvPr>
        </p:nvSpPr>
        <p:spPr>
          <a:xfrm>
            <a:off x="1827338" y="1247904"/>
            <a:ext cx="68580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>
                <a:solidFill>
                  <a:srgbClr val="980000"/>
                </a:solidFill>
              </a:rPr>
              <a:t>Program Overview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9C8A47-7406-7645-8CC5-B1A083F13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0"/>
    </mc:Choice>
    <mc:Fallback>
      <p:transition spd="slow" advTm="1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d8f4b70414_0_921"/>
          <p:cNvSpPr txBox="1">
            <a:spLocks noGrp="1"/>
          </p:cNvSpPr>
          <p:nvPr>
            <p:ph type="title"/>
          </p:nvPr>
        </p:nvSpPr>
        <p:spPr>
          <a:xfrm>
            <a:off x="1573006" y="134912"/>
            <a:ext cx="5671500" cy="83040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Program Highlights</a:t>
            </a:r>
            <a:endParaRPr/>
          </a:p>
        </p:txBody>
      </p:sp>
      <p:sp>
        <p:nvSpPr>
          <p:cNvPr id="758" name="Google Shape;758;gd8f4b70414_0_921"/>
          <p:cNvSpPr txBox="1">
            <a:spLocks noGrp="1"/>
          </p:cNvSpPr>
          <p:nvPr>
            <p:ph type="body" idx="1"/>
          </p:nvPr>
        </p:nvSpPr>
        <p:spPr>
          <a:xfrm>
            <a:off x="259775" y="1387600"/>
            <a:ext cx="8687700" cy="3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16 month/4 semester program (Sept 2022-Dec 2023)</a:t>
            </a:r>
            <a:endParaRPr sz="2400"/>
          </a:p>
          <a:p>
            <a:pPr marL="3429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5 courses + Internship = 18 credits total </a:t>
            </a:r>
            <a:endParaRPr sz="2400"/>
          </a:p>
          <a:p>
            <a:pPr marL="3429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Fully online</a:t>
            </a:r>
            <a:r>
              <a:rPr lang="en-US" sz="2400">
                <a:solidFill>
                  <a:schemeClr val="dk1"/>
                </a:solidFill>
              </a:rPr>
              <a:t> model</a:t>
            </a:r>
            <a:r>
              <a:rPr lang="en-US" sz="2400"/>
              <a:t> w/</a:t>
            </a:r>
            <a:r>
              <a:rPr lang="en-US" sz="2400">
                <a:solidFill>
                  <a:schemeClr val="dk1"/>
                </a:solidFill>
              </a:rPr>
              <a:t>weekly </a:t>
            </a:r>
            <a:r>
              <a:rPr lang="en-US" sz="2400"/>
              <a:t>synchronous</a:t>
            </a:r>
            <a:r>
              <a:rPr lang="en-US" sz="2400">
                <a:solidFill>
                  <a:schemeClr val="dk1"/>
                </a:solidFill>
              </a:rPr>
              <a:t> class sessions</a:t>
            </a:r>
            <a:endParaRPr sz="2400">
              <a:solidFill>
                <a:schemeClr val="dk1"/>
              </a:solidFill>
            </a:endParaRPr>
          </a:p>
          <a:p>
            <a:pPr marL="3429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Focused on Equity and Improvement Leadership</a:t>
            </a:r>
            <a:endParaRPr sz="2400"/>
          </a:p>
          <a:p>
            <a:pPr marL="3429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6-month supervised home school-based Internship (July - Dec, 2023)</a:t>
            </a:r>
            <a:endParaRPr sz="2400"/>
          </a:p>
          <a:p>
            <a:pPr marL="3429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Culminating Leadership Portfolio (includes course assignments)</a:t>
            </a:r>
            <a:endParaRPr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413DE-8BA5-B742-8530-3439ED7CB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09"/>
    </mc:Choice>
    <mc:Fallback>
      <p:transition spd="slow" advTm="6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8f4b70414_0_749"/>
          <p:cNvSpPr txBox="1">
            <a:spLocks noGrp="1"/>
          </p:cNvSpPr>
          <p:nvPr>
            <p:ph type="title"/>
          </p:nvPr>
        </p:nvSpPr>
        <p:spPr>
          <a:xfrm>
            <a:off x="566050" y="117350"/>
            <a:ext cx="6350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Admin 1 Course Sequence*</a:t>
            </a:r>
            <a:endParaRPr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65" name="Google Shape;765;gd8f4b70414_0_749"/>
          <p:cNvGraphicFramePr/>
          <p:nvPr/>
        </p:nvGraphicFramePr>
        <p:xfrm>
          <a:off x="566050" y="876341"/>
          <a:ext cx="6869500" cy="3527910"/>
        </p:xfrm>
        <a:graphic>
          <a:graphicData uri="http://schemas.openxmlformats.org/drawingml/2006/table">
            <a:tbl>
              <a:tblPr firstRow="1" bandRow="1">
                <a:noFill/>
                <a:tableStyleId>{053F73EA-1996-4B4B-94C8-4D90411ED7DC}</a:tableStyleId>
              </a:tblPr>
              <a:tblGrid>
                <a:gridCol w="378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</a:rPr>
                        <a:t>EDUC 640 </a:t>
                      </a:r>
                      <a:r>
                        <a:rPr lang="en-US" sz="1400" b="0" i="1" u="none" strike="noStrike" cap="none">
                          <a:solidFill>
                            <a:schemeClr val="dk1"/>
                          </a:solidFill>
                        </a:rPr>
                        <a:t>Introduction to Educational Leadership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</a:rPr>
                        <a:t>(Fall 2022)</a:t>
                      </a:r>
                      <a:endParaRPr sz="1400" b="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600" marR="68600" marT="34300" marB="343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</a:rPr>
                        <a:t>PSEL #1</a:t>
                      </a:r>
                      <a:endParaRPr sz="1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600" marR="68600" marT="34300" marB="34300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EDUC 670 </a:t>
                      </a:r>
                      <a:r>
                        <a:rPr lang="en-US" sz="1400" i="1" u="none" strike="noStrike" cap="none"/>
                        <a:t>Learning Communities</a:t>
                      </a:r>
                      <a:endParaRPr sz="1400" i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(Fall 2022)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400" u="none" strike="noStrike" cap="none"/>
                        <a:t>PSELs #7 &amp; 8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EDUC 646 </a:t>
                      </a:r>
                      <a:r>
                        <a:rPr lang="en-US" sz="1400" i="1" u="none" strike="noStrike" cap="none"/>
                        <a:t>Leading Instructional Excellence</a:t>
                      </a:r>
                      <a:endParaRPr sz="1400" i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(Spring 2023)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400" u="none" strike="noStrike" cap="none"/>
                        <a:t>PSEL #4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EDUC 645 </a:t>
                      </a:r>
                      <a:r>
                        <a:rPr lang="en-US" sz="1400" i="1" u="none" strike="noStrike" cap="none"/>
                        <a:t>Leading Instructional Improvement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(Spring 2023)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400" u="none" strike="noStrike" cap="none"/>
                        <a:t>PSEL #6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EDUC 671 </a:t>
                      </a:r>
                      <a:r>
                        <a:rPr lang="en-US" sz="1400" i="1" u="none" strike="noStrike" cap="none"/>
                        <a:t>Education Law, Finance, &amp; Policy</a:t>
                      </a:r>
                      <a:endParaRPr sz="1400" i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(Summer I 2023)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400" u="none" strike="noStrike" cap="none"/>
                        <a:t>PSELs #9 &amp; 5</a:t>
                      </a:r>
                      <a:endParaRPr sz="1400" u="none" strike="noStrike" cap="none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66" name="Google Shape;766;gd8f4b70414_0_7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cxnSp>
        <p:nvCxnSpPr>
          <p:cNvPr id="767" name="Google Shape;767;gd8f4b70414_0_749"/>
          <p:cNvCxnSpPr/>
          <p:nvPr/>
        </p:nvCxnSpPr>
        <p:spPr>
          <a:xfrm>
            <a:off x="223025" y="4697450"/>
            <a:ext cx="8823300" cy="4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8" name="Google Shape;768;gd8f4b70414_0_749"/>
          <p:cNvSpPr txBox="1"/>
          <p:nvPr/>
        </p:nvSpPr>
        <p:spPr>
          <a:xfrm>
            <a:off x="177350" y="4697450"/>
            <a:ext cx="60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PSELs #2, 3, &amp; 10 are woven throughout all courses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2324B-EF38-AE44-8200-5F224D328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92"/>
    </mc:Choice>
    <mc:Fallback>
      <p:transition spd="slow" advTm="3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1e3e4a8df7_0_488"/>
          <p:cNvSpPr txBox="1">
            <a:spLocks noGrp="1"/>
          </p:cNvSpPr>
          <p:nvPr>
            <p:ph type="title"/>
          </p:nvPr>
        </p:nvSpPr>
        <p:spPr>
          <a:xfrm>
            <a:off x="471504" y="205374"/>
            <a:ext cx="7813800" cy="10686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  640:</a:t>
            </a:r>
            <a:b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Introduction to Educational Leadership</a:t>
            </a:r>
            <a:endParaRPr/>
          </a:p>
        </p:txBody>
      </p:sp>
      <p:sp>
        <p:nvSpPr>
          <p:cNvPr id="774" name="Google Shape;774;g11e3e4a8df7_0_488"/>
          <p:cNvSpPr txBox="1">
            <a:spLocks noGrp="1"/>
          </p:cNvSpPr>
          <p:nvPr>
            <p:ph type="body" idx="1"/>
          </p:nvPr>
        </p:nvSpPr>
        <p:spPr>
          <a:xfrm>
            <a:off x="986877" y="1665917"/>
            <a:ext cx="2914800" cy="24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b="1"/>
          </a:p>
        </p:txBody>
      </p:sp>
      <p:sp>
        <p:nvSpPr>
          <p:cNvPr id="775" name="Google Shape;775;g11e3e4a8df7_0_488"/>
          <p:cNvSpPr txBox="1">
            <a:spLocks noGrp="1"/>
          </p:cNvSpPr>
          <p:nvPr>
            <p:ph type="body" idx="2"/>
          </p:nvPr>
        </p:nvSpPr>
        <p:spPr>
          <a:xfrm>
            <a:off x="4875157" y="1274038"/>
            <a:ext cx="3410100" cy="3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445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>
                <a:solidFill>
                  <a:schemeClr val="dk1"/>
                </a:solidFill>
              </a:rPr>
              <a:t>Aspiring Leaders will be introduced to the PSELs as the standards which anchor effective school leadership, and will examine how a school’s vision/mission and the value of equity guide school improvement leadership.  Candidates will be introduced to the </a:t>
            </a:r>
            <a:r>
              <a:rPr lang="en-US" i="1">
                <a:solidFill>
                  <a:schemeClr val="dk1"/>
                </a:solidFill>
              </a:rPr>
              <a:t>Problem of Practice</a:t>
            </a:r>
            <a:r>
              <a:rPr lang="en-US">
                <a:solidFill>
                  <a:schemeClr val="dk1"/>
                </a:solidFill>
              </a:rPr>
              <a:t> as a cornerstone of continuous improvement. </a:t>
            </a:r>
            <a:endParaRPr/>
          </a:p>
        </p:txBody>
      </p:sp>
      <p:pic>
        <p:nvPicPr>
          <p:cNvPr id="776" name="Google Shape;776;g11e3e4a8df7_0_4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465" y="1552910"/>
            <a:ext cx="3855131" cy="256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27C9BC-5F6F-F647-814E-3FD362996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6"/>
    </mc:Choice>
    <mc:Fallback>
      <p:transition spd="slow" advTm="2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1e3e4a8df7_0_495"/>
          <p:cNvSpPr txBox="1">
            <a:spLocks noGrp="1"/>
          </p:cNvSpPr>
          <p:nvPr>
            <p:ph type="title"/>
          </p:nvPr>
        </p:nvSpPr>
        <p:spPr>
          <a:xfrm>
            <a:off x="482496" y="228506"/>
            <a:ext cx="7886700" cy="9942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 670:</a:t>
            </a:r>
            <a:b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 Communities</a:t>
            </a:r>
            <a:endParaRPr/>
          </a:p>
        </p:txBody>
      </p:sp>
      <p:sp>
        <p:nvSpPr>
          <p:cNvPr id="782" name="Google Shape;782;g11e3e4a8df7_0_495"/>
          <p:cNvSpPr txBox="1">
            <a:spLocks noGrp="1"/>
          </p:cNvSpPr>
          <p:nvPr>
            <p:ph type="body" idx="1"/>
          </p:nvPr>
        </p:nvSpPr>
        <p:spPr>
          <a:xfrm>
            <a:off x="482496" y="1410002"/>
            <a:ext cx="33939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445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>
                <a:solidFill>
                  <a:schemeClr val="dk1"/>
                </a:solidFill>
              </a:rPr>
              <a:t>Aspiring Leaders will explore how families and community members are important stakeholders to student learning and school success, and how school leaders can foster a collaborative learning community among their teachers and staff.  Candidates will also be introduced to Causal Systems Analysis.</a:t>
            </a:r>
            <a:endParaRPr/>
          </a:p>
        </p:txBody>
      </p:sp>
      <p:pic>
        <p:nvPicPr>
          <p:cNvPr id="783" name="Google Shape;783;g11e3e4a8df7_0_4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6641" y="1561097"/>
            <a:ext cx="4014883" cy="3140243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11e3e4a8df7_0_495"/>
          <p:cNvSpPr txBox="1">
            <a:spLocks noGrp="1"/>
          </p:cNvSpPr>
          <p:nvPr>
            <p:ph type="body" idx="2"/>
          </p:nvPr>
        </p:nvSpPr>
        <p:spPr>
          <a:xfrm>
            <a:off x="4629150" y="1561097"/>
            <a:ext cx="360060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0FB69D-FF9F-4F47-A7EF-131593717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e3e4a8df7_0_502"/>
          <p:cNvSpPr txBox="1">
            <a:spLocks noGrp="1"/>
          </p:cNvSpPr>
          <p:nvPr>
            <p:ph type="title"/>
          </p:nvPr>
        </p:nvSpPr>
        <p:spPr>
          <a:xfrm>
            <a:off x="471504" y="205375"/>
            <a:ext cx="7965300" cy="7458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 646: </a:t>
            </a:r>
            <a:b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Leading Instructional Excellence</a:t>
            </a:r>
            <a:endParaRPr/>
          </a:p>
        </p:txBody>
      </p:sp>
      <p:sp>
        <p:nvSpPr>
          <p:cNvPr id="790" name="Google Shape;790;g11e3e4a8df7_0_502"/>
          <p:cNvSpPr txBox="1">
            <a:spLocks noGrp="1"/>
          </p:cNvSpPr>
          <p:nvPr>
            <p:ph type="body" idx="1"/>
          </p:nvPr>
        </p:nvSpPr>
        <p:spPr>
          <a:xfrm>
            <a:off x="471488" y="1347889"/>
            <a:ext cx="3485400" cy="30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Aspiring Leaders will examine how to engage the pillars of curriculum, instruction, and assessment to foster high quality teaching and learning conditions across a school.  Candidates will continue to explore the role of Causal Systems Analysis in developing their Problem of Practice.  </a:t>
            </a:r>
            <a:endParaRPr/>
          </a:p>
        </p:txBody>
      </p:sp>
      <p:sp>
        <p:nvSpPr>
          <p:cNvPr id="791" name="Google Shape;791;g11e3e4a8df7_0_502"/>
          <p:cNvSpPr txBox="1">
            <a:spLocks noGrp="1"/>
          </p:cNvSpPr>
          <p:nvPr>
            <p:ph type="body" idx="2"/>
          </p:nvPr>
        </p:nvSpPr>
        <p:spPr>
          <a:xfrm>
            <a:off x="5178939" y="1639385"/>
            <a:ext cx="2914800" cy="24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b="1"/>
          </a:p>
        </p:txBody>
      </p:sp>
      <p:pic>
        <p:nvPicPr>
          <p:cNvPr id="792" name="Google Shape;792;g11e3e4a8df7_0_5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4154" y="1448592"/>
            <a:ext cx="3923275" cy="282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AD1841-3734-7D4F-89B2-C6A134600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1"/>
    </mc:Choice>
    <mc:Fallback>
      <p:transition spd="slow" advTm="3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1e3e4a8df7_0_509"/>
          <p:cNvSpPr txBox="1">
            <a:spLocks noGrp="1"/>
          </p:cNvSpPr>
          <p:nvPr>
            <p:ph type="title"/>
          </p:nvPr>
        </p:nvSpPr>
        <p:spPr>
          <a:xfrm>
            <a:off x="471505" y="205375"/>
            <a:ext cx="8129400" cy="7458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 645:</a:t>
            </a:r>
            <a:b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Leading Instructional Improvement</a:t>
            </a:r>
            <a:endParaRPr/>
          </a:p>
        </p:txBody>
      </p:sp>
      <p:sp>
        <p:nvSpPr>
          <p:cNvPr id="798" name="Google Shape;798;g11e3e4a8df7_0_509"/>
          <p:cNvSpPr txBox="1">
            <a:spLocks noGrp="1"/>
          </p:cNvSpPr>
          <p:nvPr>
            <p:ph type="body" idx="1"/>
          </p:nvPr>
        </p:nvSpPr>
        <p:spPr>
          <a:xfrm>
            <a:off x="1199988" y="1759439"/>
            <a:ext cx="2914800" cy="24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b="1"/>
          </a:p>
        </p:txBody>
      </p:sp>
      <p:sp>
        <p:nvSpPr>
          <p:cNvPr id="799" name="Google Shape;799;g11e3e4a8df7_0_509"/>
          <p:cNvSpPr txBox="1">
            <a:spLocks noGrp="1"/>
          </p:cNvSpPr>
          <p:nvPr>
            <p:ph type="body" idx="2"/>
          </p:nvPr>
        </p:nvSpPr>
        <p:spPr>
          <a:xfrm>
            <a:off x="5063212" y="1191089"/>
            <a:ext cx="3399000" cy="3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445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A</a:t>
            </a:r>
            <a:r>
              <a:rPr lang="en-US">
                <a:solidFill>
                  <a:schemeClr val="dk1"/>
                </a:solidFill>
              </a:rPr>
              <a:t>spiring Leaders will </a:t>
            </a:r>
            <a:r>
              <a:rPr lang="en-US"/>
              <a:t>explore a range of best practices in Instructional Leadership, including observation and feedback, and facilitating collaborative learning and professional development.  Candidates will be introduced to Driver Diagrams and Theory of Improvement.</a:t>
            </a:r>
            <a:endParaRPr/>
          </a:p>
        </p:txBody>
      </p:sp>
      <p:pic>
        <p:nvPicPr>
          <p:cNvPr id="800" name="Google Shape;800;g11e3e4a8df7_0_5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783" y="1759439"/>
            <a:ext cx="4075213" cy="234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F4CEA3-F23A-B644-9F3C-DE3E9D86B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8"/>
    </mc:Choice>
    <mc:Fallback>
      <p:transition spd="slow" advTm="3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1e3e4a8df7_0_516"/>
          <p:cNvSpPr txBox="1">
            <a:spLocks noGrp="1"/>
          </p:cNvSpPr>
          <p:nvPr>
            <p:ph type="title"/>
          </p:nvPr>
        </p:nvSpPr>
        <p:spPr>
          <a:xfrm>
            <a:off x="471505" y="205375"/>
            <a:ext cx="8129400" cy="7458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 671:</a:t>
            </a:r>
            <a:b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Education Law, Finance, and Policy</a:t>
            </a:r>
            <a:endParaRPr/>
          </a:p>
        </p:txBody>
      </p:sp>
      <p:sp>
        <p:nvSpPr>
          <p:cNvPr id="806" name="Google Shape;806;g11e3e4a8df7_0_516"/>
          <p:cNvSpPr txBox="1">
            <a:spLocks noGrp="1"/>
          </p:cNvSpPr>
          <p:nvPr>
            <p:ph type="body" idx="1"/>
          </p:nvPr>
        </p:nvSpPr>
        <p:spPr>
          <a:xfrm>
            <a:off x="1199988" y="1759439"/>
            <a:ext cx="2914800" cy="24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b="1"/>
          </a:p>
        </p:txBody>
      </p:sp>
      <p:sp>
        <p:nvSpPr>
          <p:cNvPr id="807" name="Google Shape;807;g11e3e4a8df7_0_516"/>
          <p:cNvSpPr txBox="1">
            <a:spLocks noGrp="1"/>
          </p:cNvSpPr>
          <p:nvPr>
            <p:ph type="body" idx="2"/>
          </p:nvPr>
        </p:nvSpPr>
        <p:spPr>
          <a:xfrm>
            <a:off x="5063212" y="1191089"/>
            <a:ext cx="3399000" cy="3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445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A</a:t>
            </a:r>
            <a:r>
              <a:rPr lang="en-US">
                <a:solidFill>
                  <a:schemeClr val="dk1"/>
                </a:solidFill>
              </a:rPr>
              <a:t>spiring Leaders will explore best practices in school management and operations, including budgeting, policy &amp; legal compliance, and oversight of the physical plant.  Candidates will continue to develop their Theories of Improvement and advancing their Problems of Practice.  </a:t>
            </a:r>
            <a:endParaRPr/>
          </a:p>
        </p:txBody>
      </p:sp>
      <p:pic>
        <p:nvPicPr>
          <p:cNvPr id="808" name="Google Shape;808;g11e3e4a8df7_0_5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134" y="1111486"/>
            <a:ext cx="4166508" cy="37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BBDEFD-E6A8-3143-ACC3-5C12B33D2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7"/>
    </mc:Choice>
    <mc:Fallback>
      <p:transition spd="slow" advTm="3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gd8f4b70414_0_12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" y="888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d8f4b70414_0_1273"/>
          <p:cNvSpPr/>
          <p:nvPr/>
        </p:nvSpPr>
        <p:spPr>
          <a:xfrm>
            <a:off x="1574291" y="12376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gd8f4b70414_0_1273"/>
          <p:cNvSpPr txBox="1"/>
          <p:nvPr/>
        </p:nvSpPr>
        <p:spPr>
          <a:xfrm>
            <a:off x="823950" y="62550"/>
            <a:ext cx="72876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Admin 1 Internship:  EDUC 689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6" name="Google Shape;816;gd8f4b70414_0_1273"/>
          <p:cNvCxnSpPr/>
          <p:nvPr/>
        </p:nvCxnSpPr>
        <p:spPr>
          <a:xfrm>
            <a:off x="1003950" y="4703419"/>
            <a:ext cx="8042400" cy="35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17" name="Google Shape;817;gd8f4b70414_0_1273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6355" y="4235584"/>
            <a:ext cx="2019995" cy="821244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d8f4b70414_0_12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819" name="Google Shape;819;gd8f4b70414_0_1273"/>
          <p:cNvSpPr txBox="1"/>
          <p:nvPr/>
        </p:nvSpPr>
        <p:spPr>
          <a:xfrm>
            <a:off x="954300" y="1043222"/>
            <a:ext cx="7235400" cy="2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E414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Start Date: July 1 2023 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Duration: 6 months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240 Internship Hours total required by MSDE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Internship Course (EDUC 689) includes monthly practicum cohort meetings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Candidates will work closely with school-based Mentor </a:t>
            </a:r>
            <a:r>
              <a:rPr lang="en-US" sz="2000" b="0" i="0" u="sng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University Supervisor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0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Framed around compiling experiences and evidence needed to complete your Leadership Portfolio</a:t>
            </a: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8C4E3F-30C0-AB47-A53B-F60AC9A33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31"/>
    </mc:Choice>
    <mc:Fallback>
      <p:transition spd="slow" advTm="4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gd8f4b70414_0_15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d8f4b70414_0_1551"/>
          <p:cNvSpPr/>
          <p:nvPr/>
        </p:nvSpPr>
        <p:spPr>
          <a:xfrm>
            <a:off x="1574291" y="12376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d8f4b70414_0_1551"/>
          <p:cNvSpPr txBox="1"/>
          <p:nvPr/>
        </p:nvSpPr>
        <p:spPr>
          <a:xfrm>
            <a:off x="928200" y="0"/>
            <a:ext cx="72876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UMD School Leadership Portfolio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gd8f4b70414_0_1551"/>
          <p:cNvCxnSpPr/>
          <p:nvPr/>
        </p:nvCxnSpPr>
        <p:spPr>
          <a:xfrm>
            <a:off x="1003950" y="4703419"/>
            <a:ext cx="8042400" cy="35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gd8f4b70414_0_15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829" name="Google Shape;829;gd8f4b70414_0_1551"/>
          <p:cNvSpPr txBox="1"/>
          <p:nvPr/>
        </p:nvSpPr>
        <p:spPr>
          <a:xfrm>
            <a:off x="954300" y="1268697"/>
            <a:ext cx="7235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Organized around </a:t>
            </a:r>
            <a:r>
              <a:rPr lang="en-US" sz="2400" b="0" i="1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Professional Standards for Educational Leaders (PSEL)</a:t>
            </a:r>
            <a:endParaRPr sz="2400" b="0" i="1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Course assignments are aligned with PSEL indicators</a:t>
            </a:r>
            <a:endParaRPr sz="24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Candidates collect 3+ artifacts per PSEL standard from Teacher Leadership </a:t>
            </a:r>
            <a:r>
              <a:rPr lang="en-US" sz="2400" b="0" i="0" u="sng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US" sz="24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Internship activities</a:t>
            </a:r>
            <a:endParaRPr sz="24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142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rgbClr val="3E414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December 2023: Intern submit portfolios for formal review</a:t>
            </a:r>
            <a:endParaRPr sz="24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E414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BFCAF3-12E0-BF4B-AD72-54F119F96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6"/>
    </mc:Choice>
    <mc:Fallback>
      <p:transition spd="slow" advTm="5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" y="887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"/>
          <p:cNvSpPr txBox="1">
            <a:spLocks noGrp="1"/>
          </p:cNvSpPr>
          <p:nvPr>
            <p:ph type="ctrTitle"/>
          </p:nvPr>
        </p:nvSpPr>
        <p:spPr>
          <a:xfrm>
            <a:off x="4865913" y="2571748"/>
            <a:ext cx="3353911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 dirty="0">
                <a:solidFill>
                  <a:srgbClr val="980000"/>
                </a:solidFill>
              </a:rPr>
              <a:t>Program Coordinator:</a:t>
            </a:r>
            <a:br>
              <a:rPr lang="en-US" dirty="0">
                <a:solidFill>
                  <a:srgbClr val="980000"/>
                </a:solidFill>
              </a:rPr>
            </a:br>
            <a:r>
              <a:rPr lang="en-US" dirty="0">
                <a:solidFill>
                  <a:srgbClr val="980000"/>
                </a:solidFill>
              </a:rPr>
              <a:t>Dr. Jean Snell</a:t>
            </a:r>
            <a:br>
              <a:rPr lang="en-US" dirty="0">
                <a:solidFill>
                  <a:srgbClr val="980000"/>
                </a:solidFill>
              </a:rPr>
            </a:br>
            <a:endParaRPr u="sng" dirty="0">
              <a:solidFill>
                <a:srgbClr val="98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3E954-96D4-9D46-8DCB-A0B826B73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289" y="718458"/>
            <a:ext cx="2313711" cy="3467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DC9006-E588-194C-B6D5-58BB14CDF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9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5"/>
    </mc:Choice>
    <mc:Fallback>
      <p:transition spd="slow" advTm="1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g73c380e5ab_0_3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8024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g73c380e5ab_0_317"/>
          <p:cNvSpPr txBox="1">
            <a:spLocks noGrp="1"/>
          </p:cNvSpPr>
          <p:nvPr>
            <p:ph type="ctrTitle"/>
          </p:nvPr>
        </p:nvSpPr>
        <p:spPr>
          <a:xfrm>
            <a:off x="1607813" y="1384766"/>
            <a:ext cx="68580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>
                <a:solidFill>
                  <a:srgbClr val="980000"/>
                </a:solidFill>
              </a:rPr>
              <a:t>Candidate Eligbility and UMD Admissions Process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7CF9A5-0AE1-044C-9D28-923865238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7"/>
    </mc:Choice>
    <mc:Fallback>
      <p:transition spd="slow" advTm="1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gd663569cc9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7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d663569cc9_1_0"/>
          <p:cNvSpPr/>
          <p:nvPr/>
        </p:nvSpPr>
        <p:spPr>
          <a:xfrm>
            <a:off x="1574291" y="1158523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2" name="Google Shape;842;gd663569cc9_1_0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1350" y="9397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d663569cc9_1_0"/>
          <p:cNvSpPr txBox="1">
            <a:spLocks noGrp="1"/>
          </p:cNvSpPr>
          <p:nvPr>
            <p:ph type="title"/>
          </p:nvPr>
        </p:nvSpPr>
        <p:spPr>
          <a:xfrm>
            <a:off x="1043353" y="164313"/>
            <a:ext cx="7792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UMD Eligibility Criteria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4" name="Google Shape;844;gd663569cc9_1_0"/>
          <p:cNvSpPr txBox="1"/>
          <p:nvPr/>
        </p:nvSpPr>
        <p:spPr>
          <a:xfrm>
            <a:off x="1043350" y="1237625"/>
            <a:ext cx="7717200" cy="3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Minimum 4-years of classroom teaching (and current MD teaching license)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Demonstrated Teacher Leadership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Earned Master’s degree in Education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3.0 UG GPA; 3.5 Graduate GPA (UMD required)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support/endorsement of School Administration (Internship placement and Mentor)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24061D-A511-E245-A325-521E61397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73"/>
    </mc:Choice>
    <mc:Fallback>
      <p:transition spd="slow" advTm="9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gb52aaa51d1_0_6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7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gb52aaa51d1_0_680"/>
          <p:cNvSpPr/>
          <p:nvPr/>
        </p:nvSpPr>
        <p:spPr>
          <a:xfrm>
            <a:off x="1574291" y="1158523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1" name="Google Shape;851;gb52aaa51d1_0_680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1350" y="9397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b52aaa51d1_0_680"/>
          <p:cNvSpPr txBox="1">
            <a:spLocks noGrp="1"/>
          </p:cNvSpPr>
          <p:nvPr>
            <p:ph type="title"/>
          </p:nvPr>
        </p:nvSpPr>
        <p:spPr>
          <a:xfrm>
            <a:off x="1043350" y="164325"/>
            <a:ext cx="5790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UMD Application Requirements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3" name="Google Shape;853;gb52aaa51d1_0_680"/>
          <p:cNvSpPr txBox="1"/>
          <p:nvPr/>
        </p:nvSpPr>
        <p:spPr>
          <a:xfrm>
            <a:off x="1043350" y="1237625"/>
            <a:ext cx="7717200" cy="3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Resume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Letter of Recommendation from current Principal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Statement of Purpose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3-credit SPED course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UG, Grad, and Certification transcripts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Fee ($75.00)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Test requirement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Deadline:  June 10th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TOEFL required when degree is not from U.S. university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24B187-A241-5A49-A15E-78E470C9C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35"/>
    </mc:Choice>
    <mc:Fallback>
      <p:transition spd="slow" advTm="9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g73c380e5ab_0_4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7925" y="888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73c380e5ab_0_434"/>
          <p:cNvSpPr/>
          <p:nvPr/>
        </p:nvSpPr>
        <p:spPr>
          <a:xfrm>
            <a:off x="1157266" y="9268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73c380e5ab_0_434"/>
          <p:cNvSpPr txBox="1">
            <a:spLocks noGrp="1"/>
          </p:cNvSpPr>
          <p:nvPr>
            <p:ph type="title"/>
          </p:nvPr>
        </p:nvSpPr>
        <p:spPr>
          <a:xfrm>
            <a:off x="1043350" y="-67350"/>
            <a:ext cx="6715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Applying to the UMD Graduate School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1" name="Google Shape;861;g73c380e5ab_0_434"/>
          <p:cNvSpPr txBox="1"/>
          <p:nvPr/>
        </p:nvSpPr>
        <p:spPr>
          <a:xfrm>
            <a:off x="1043350" y="1237625"/>
            <a:ext cx="77172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g73c380e5ab_0_434"/>
          <p:cNvSpPr txBox="1"/>
          <p:nvPr/>
        </p:nvSpPr>
        <p:spPr>
          <a:xfrm>
            <a:off x="995350" y="3303125"/>
            <a:ext cx="630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3" name="Google Shape;863;g73c380e5ab_0_4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4025" y="1127625"/>
            <a:ext cx="4943800" cy="30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g73c380e5ab_0_434"/>
          <p:cNvSpPr txBox="1"/>
          <p:nvPr/>
        </p:nvSpPr>
        <p:spPr>
          <a:xfrm>
            <a:off x="995350" y="4217525"/>
            <a:ext cx="79827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Step by Step guide to UMD Graduate Application: </a:t>
            </a:r>
            <a:r>
              <a:rPr lang="en-US" sz="1800" u="sng">
                <a:solidFill>
                  <a:schemeClr val="hlink"/>
                </a:solidFill>
                <a:hlinkClick r:id="rId7"/>
              </a:rPr>
              <a:t>https://gradschool.umd.edu/admissions/application-process/step-step-guide-applying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C1C892-E3E9-6B43-8084-47231EA58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6"/>
    </mc:Choice>
    <mc:Fallback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gd8f4b70414_0_16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7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gd8f4b70414_0_1645"/>
          <p:cNvSpPr/>
          <p:nvPr/>
        </p:nvSpPr>
        <p:spPr>
          <a:xfrm>
            <a:off x="1194941" y="9575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1" name="Google Shape;871;gd8f4b70414_0_1645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1350" y="9397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d8f4b70414_0_1645"/>
          <p:cNvSpPr txBox="1">
            <a:spLocks noGrp="1"/>
          </p:cNvSpPr>
          <p:nvPr>
            <p:ph type="title"/>
          </p:nvPr>
        </p:nvSpPr>
        <p:spPr>
          <a:xfrm>
            <a:off x="898300" y="28663"/>
            <a:ext cx="5790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Tips for Applying to UMD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3" name="Google Shape;873;gd8f4b70414_0_1645"/>
          <p:cNvSpPr txBox="1"/>
          <p:nvPr/>
        </p:nvSpPr>
        <p:spPr>
          <a:xfrm>
            <a:off x="898300" y="1069250"/>
            <a:ext cx="8151000" cy="3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Unofficial transcripts are OK for initial application (will need official transcripts from all institutions by end of 1st semester in program)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SPED course can be from UG or Grad program, or a standalone class (need separate transcript if standalone); can be admitted provisionally if unfulfilled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Program code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Z138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apply to the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Improvement Leadership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Post-Baccalaureate Certificate (PBC) Program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email Judy Foster with any application questions: </a:t>
            </a: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jfoster@umd.edu</a:t>
            </a:r>
            <a:endParaRPr sz="24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08E8CF-51FC-D54D-9034-05E269742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67"/>
    </mc:Choice>
    <mc:Fallback>
      <p:transition spd="slow" advTm="7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gb52aaa51d1_0_6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7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gb52aaa51d1_0_672"/>
          <p:cNvSpPr/>
          <p:nvPr/>
        </p:nvSpPr>
        <p:spPr>
          <a:xfrm>
            <a:off x="983466" y="88049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gb52aaa51d1_0_672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1350" y="9397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b52aaa51d1_0_672"/>
          <p:cNvSpPr txBox="1">
            <a:spLocks noGrp="1"/>
          </p:cNvSpPr>
          <p:nvPr>
            <p:ph type="title"/>
          </p:nvPr>
        </p:nvSpPr>
        <p:spPr>
          <a:xfrm>
            <a:off x="892751" y="28663"/>
            <a:ext cx="5478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Creating a Financial Plan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2" name="Google Shape;882;gb52aaa51d1_0_672"/>
          <p:cNvSpPr txBox="1"/>
          <p:nvPr/>
        </p:nvSpPr>
        <p:spPr>
          <a:xfrm>
            <a:off x="892750" y="957550"/>
            <a:ext cx="4899600" cy="3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UMD Admin 1 Certification PBC = 18 credits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 cost approximately = $14,000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Tuition billing follows course registration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(per semester or per course)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Private graduate loans available only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 districts offer partial reimbursement only once grades are posted on transcript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gb52aaa51d1_0_6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04925" y="1405975"/>
            <a:ext cx="2170651" cy="28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b52aaa51d1_0_672"/>
          <p:cNvSpPr txBox="1"/>
          <p:nvPr/>
        </p:nvSpPr>
        <p:spPr>
          <a:xfrm>
            <a:off x="892750" y="4541100"/>
            <a:ext cx="769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UMD Graduate Tuition rates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 u="sng">
                <a:latin typeface="Calibri"/>
                <a:ea typeface="Calibri"/>
                <a:cs typeface="Calibri"/>
                <a:sym typeface="Calibri"/>
              </a:rPr>
              <a:t>https://billpay.umd.edu/GraduateTuition</a:t>
            </a:r>
            <a:endParaRPr sz="1800" b="1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41D785-E496-3941-95EA-9E1E486D4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29"/>
    </mc:Choice>
    <mc:Fallback>
      <p:transition spd="slow" advTm="8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" y="887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"/>
          <p:cNvSpPr txBox="1">
            <a:spLocks noGrp="1"/>
          </p:cNvSpPr>
          <p:nvPr>
            <p:ph type="ctrTitle"/>
          </p:nvPr>
        </p:nvSpPr>
        <p:spPr>
          <a:xfrm>
            <a:off x="1361825" y="2571748"/>
            <a:ext cx="68580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 dirty="0">
                <a:solidFill>
                  <a:srgbClr val="980000"/>
                </a:solidFill>
              </a:rPr>
              <a:t>Program Contact:</a:t>
            </a:r>
            <a:br>
              <a:rPr lang="en-US" dirty="0">
                <a:solidFill>
                  <a:srgbClr val="980000"/>
                </a:solidFill>
              </a:rPr>
            </a:br>
            <a:br>
              <a:rPr lang="en-US" dirty="0">
                <a:solidFill>
                  <a:srgbClr val="980000"/>
                </a:solidFill>
              </a:rPr>
            </a:br>
            <a:r>
              <a:rPr lang="en-US" dirty="0">
                <a:solidFill>
                  <a:srgbClr val="980000"/>
                </a:solidFill>
              </a:rPr>
              <a:t>Dr. Jean Snell</a:t>
            </a:r>
            <a:br>
              <a:rPr lang="en-US" dirty="0">
                <a:solidFill>
                  <a:srgbClr val="980000"/>
                </a:solidFill>
              </a:rPr>
            </a:br>
            <a:r>
              <a:rPr lang="en-US" u="sng" dirty="0" err="1">
                <a:solidFill>
                  <a:srgbClr val="980000"/>
                </a:solidFill>
              </a:rPr>
              <a:t>jsnell@umd.edu</a:t>
            </a:r>
            <a:endParaRPr u="sng" dirty="0">
              <a:solidFill>
                <a:srgbClr val="98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BE8014-4C96-FA46-A7F7-A4889DFCF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23"/>
    </mc:Choice>
    <mc:Fallback>
      <p:transition spd="slow" advTm="3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2" name="Google Shape;682;gb52aaa51d1_0_530"/>
          <p:cNvCxnSpPr/>
          <p:nvPr/>
        </p:nvCxnSpPr>
        <p:spPr>
          <a:xfrm>
            <a:off x="223025" y="4773650"/>
            <a:ext cx="8823300" cy="4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3" name="Google Shape;683;gb52aaa51d1_0_530"/>
          <p:cNvSpPr/>
          <p:nvPr/>
        </p:nvSpPr>
        <p:spPr>
          <a:xfrm>
            <a:off x="253746" y="227693"/>
            <a:ext cx="3251400" cy="4422600"/>
          </a:xfrm>
          <a:prstGeom prst="rect">
            <a:avLst/>
          </a:prstGeom>
          <a:solidFill>
            <a:schemeClr val="dk1">
              <a:alpha val="13725"/>
            </a:schemeClr>
          </a:solidFill>
          <a:ln w="127000" cap="sq" cmpd="thinThick">
            <a:solidFill>
              <a:schemeClr val="dk1">
                <a:alpha val="862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b52aaa51d1_0_530"/>
          <p:cNvSpPr txBox="1"/>
          <p:nvPr/>
        </p:nvSpPr>
        <p:spPr>
          <a:xfrm>
            <a:off x="445770" y="477844"/>
            <a:ext cx="2851800" cy="3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Our Agenda</a:t>
            </a:r>
            <a:endParaRPr sz="11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gb52aaa51d1_0_530"/>
          <p:cNvGrpSpPr/>
          <p:nvPr/>
        </p:nvGrpSpPr>
        <p:grpSpPr>
          <a:xfrm>
            <a:off x="4959988" y="229500"/>
            <a:ext cx="3867287" cy="4452624"/>
            <a:chOff x="1432382" y="2434"/>
            <a:chExt cx="5156382" cy="5936833"/>
          </a:xfrm>
        </p:grpSpPr>
        <p:sp>
          <p:nvSpPr>
            <p:cNvPr id="686" name="Google Shape;686;gb52aaa51d1_0_530"/>
            <p:cNvSpPr/>
            <p:nvPr/>
          </p:nvSpPr>
          <p:spPr>
            <a:xfrm>
              <a:off x="1509799" y="2434"/>
              <a:ext cx="5078700" cy="12405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b52aaa51d1_0_530"/>
            <p:cNvSpPr/>
            <p:nvPr/>
          </p:nvSpPr>
          <p:spPr>
            <a:xfrm>
              <a:off x="1432649" y="2447"/>
              <a:ext cx="51561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b52aaa51d1_0_530"/>
            <p:cNvSpPr txBox="1"/>
            <p:nvPr/>
          </p:nvSpPr>
          <p:spPr>
            <a:xfrm>
              <a:off x="1629764" y="2434"/>
              <a:ext cx="49590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450" tIns="98450" rIns="98450" bIns="984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800" b="1" i="0" u="none" strike="noStrike" cap="none">
                  <a:solidFill>
                    <a:srgbClr val="980000"/>
                  </a:solidFill>
                  <a:latin typeface="Calibri"/>
                  <a:ea typeface="Calibri"/>
                  <a:cs typeface="Calibri"/>
                  <a:sym typeface="Calibri"/>
                </a:rPr>
                <a:t>Program Standards</a:t>
              </a:r>
              <a:endParaRPr sz="18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gb52aaa51d1_0_530"/>
            <p:cNvSpPr/>
            <p:nvPr/>
          </p:nvSpPr>
          <p:spPr>
            <a:xfrm>
              <a:off x="1432499" y="1552934"/>
              <a:ext cx="5156100" cy="12405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b52aaa51d1_0_530"/>
            <p:cNvSpPr/>
            <p:nvPr/>
          </p:nvSpPr>
          <p:spPr>
            <a:xfrm>
              <a:off x="1432649" y="1552933"/>
              <a:ext cx="51561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b52aaa51d1_0_530"/>
            <p:cNvSpPr txBox="1"/>
            <p:nvPr/>
          </p:nvSpPr>
          <p:spPr>
            <a:xfrm>
              <a:off x="1432382" y="1552933"/>
              <a:ext cx="51561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450" tIns="98450" rIns="98450" bIns="984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980000"/>
                  </a:solidFill>
                  <a:latin typeface="Calibri"/>
                  <a:ea typeface="Calibri"/>
                  <a:cs typeface="Calibri"/>
                  <a:sym typeface="Calibri"/>
                </a:rPr>
                <a:t>Program Overview</a:t>
              </a:r>
              <a:endParaRPr sz="17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gb52aaa51d1_0_530"/>
            <p:cNvSpPr/>
            <p:nvPr/>
          </p:nvSpPr>
          <p:spPr>
            <a:xfrm>
              <a:off x="1432499" y="3103434"/>
              <a:ext cx="5156100" cy="12405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b52aaa51d1_0_530"/>
            <p:cNvSpPr/>
            <p:nvPr/>
          </p:nvSpPr>
          <p:spPr>
            <a:xfrm>
              <a:off x="1432649" y="3103420"/>
              <a:ext cx="51561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b52aaa51d1_0_530"/>
            <p:cNvSpPr txBox="1"/>
            <p:nvPr/>
          </p:nvSpPr>
          <p:spPr>
            <a:xfrm>
              <a:off x="1432649" y="3103420"/>
              <a:ext cx="5156100" cy="12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450" tIns="98450" rIns="98450" bIns="984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980000"/>
                  </a:solidFill>
                  <a:latin typeface="Calibri"/>
                  <a:ea typeface="Calibri"/>
                  <a:cs typeface="Calibri"/>
                  <a:sym typeface="Calibri"/>
                </a:rPr>
                <a:t>UMD Eligibility &amp; Application Process</a:t>
              </a:r>
              <a:endParaRPr sz="17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gb52aaa51d1_0_530"/>
            <p:cNvSpPr/>
            <p:nvPr/>
          </p:nvSpPr>
          <p:spPr>
            <a:xfrm>
              <a:off x="1432399" y="4698767"/>
              <a:ext cx="5156100" cy="12405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b52aaa51d1_0_530"/>
            <p:cNvSpPr/>
            <p:nvPr/>
          </p:nvSpPr>
          <p:spPr>
            <a:xfrm>
              <a:off x="1432649" y="4653906"/>
              <a:ext cx="5156100" cy="124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97" name="Google Shape;697;gb52aaa51d1_0_5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1500" y="227700"/>
            <a:ext cx="1058575" cy="10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b52aaa51d1_0_5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7575" y="1421025"/>
            <a:ext cx="926425" cy="9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b52aaa51d1_0_5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8651" y="2500674"/>
            <a:ext cx="1024275" cy="10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CB8118-1346-A544-B16C-F1C10CFE5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920">
        <p:fade/>
      </p:transition>
    </mc:Choice>
    <mc:Fallback>
      <p:transition spd="med" advTm="39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" y="887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"/>
          <p:cNvSpPr txBox="1">
            <a:spLocks noGrp="1"/>
          </p:cNvSpPr>
          <p:nvPr>
            <p:ph type="ctrTitle"/>
          </p:nvPr>
        </p:nvSpPr>
        <p:spPr>
          <a:xfrm>
            <a:off x="1827338" y="1247904"/>
            <a:ext cx="68580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 dirty="0">
                <a:solidFill>
                  <a:srgbClr val="980000"/>
                </a:solidFill>
              </a:rPr>
              <a:t>Program Standards</a:t>
            </a:r>
            <a:endParaRPr dirty="0">
              <a:solidFill>
                <a:srgbClr val="98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AC5221-A7D3-4F44-936E-744CE94F5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8"/>
    </mc:Choice>
    <mc:Fallback>
      <p:transition spd="slow" advTm="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d8f4b70414_0_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Our Purpose</a:t>
            </a:r>
            <a:endParaRPr/>
          </a:p>
        </p:txBody>
      </p:sp>
      <p:sp>
        <p:nvSpPr>
          <p:cNvPr id="711" name="Google Shape;711;gd8f4b70414_0_8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i="1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-US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Education is for improving the lives of others and for leaving your community and world better than you found it. 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Marian Wright Edelman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-US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Education is the most powerful weapon which you can use to change the world.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Nelson Mandela</a:t>
            </a:r>
            <a:b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F377EC-3A27-E84E-8ED1-790E0CF6E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56"/>
    </mc:Choice>
    <mc:Fallback>
      <p:transition spd="slow" advTm="6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g73c380e5ab_0_4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7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73c380e5ab_0_441"/>
          <p:cNvSpPr/>
          <p:nvPr/>
        </p:nvSpPr>
        <p:spPr>
          <a:xfrm>
            <a:off x="1574291" y="12376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g73c380e5ab_0_441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1350" y="9397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g73c380e5ab_0_441"/>
          <p:cNvSpPr txBox="1">
            <a:spLocks noGrp="1"/>
          </p:cNvSpPr>
          <p:nvPr>
            <p:ph type="title"/>
          </p:nvPr>
        </p:nvSpPr>
        <p:spPr>
          <a:xfrm>
            <a:off x="836350" y="273850"/>
            <a:ext cx="5666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Program Anchor</a:t>
            </a:r>
            <a:endParaRPr sz="2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0" name="Google Shape;720;g73c380e5ab_0_441"/>
          <p:cNvSpPr txBox="1">
            <a:spLocks noGrp="1"/>
          </p:cNvSpPr>
          <p:nvPr>
            <p:ph type="body" idx="1"/>
          </p:nvPr>
        </p:nvSpPr>
        <p:spPr>
          <a:xfrm>
            <a:off x="836350" y="1369225"/>
            <a:ext cx="3678600" cy="3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721" name="Google Shape;721;g73c380e5ab_0_44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722" name="Google Shape;722;g73c380e5ab_0_4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325" y="1400450"/>
            <a:ext cx="5666099" cy="3189204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73c380e5ab_0_441"/>
          <p:cNvSpPr txBox="1"/>
          <p:nvPr/>
        </p:nvSpPr>
        <p:spPr>
          <a:xfrm>
            <a:off x="984675" y="4632625"/>
            <a:ext cx="667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download the full PSELs Report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https://www.npbea.org/psel</a:t>
            </a: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064418-7C6A-A647-99FE-B3F507BA4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2"/>
    </mc:Choice>
    <mc:Fallback>
      <p:transition spd="slow" advTm="3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g11e3e4a8df7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" y="8525"/>
            <a:ext cx="9132725" cy="51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11e3e4a8df7_0_89"/>
          <p:cNvSpPr/>
          <p:nvPr/>
        </p:nvSpPr>
        <p:spPr>
          <a:xfrm>
            <a:off x="1574291" y="1237648"/>
            <a:ext cx="1271270" cy="0"/>
          </a:xfrm>
          <a:custGeom>
            <a:avLst/>
            <a:gdLst/>
            <a:ahLst/>
            <a:cxnLst/>
            <a:rect l="l" t="t" r="r" b="b"/>
            <a:pathLst>
              <a:path w="1271270" h="120000" extrusionOk="0">
                <a:moveTo>
                  <a:pt x="0" y="0"/>
                </a:moveTo>
                <a:lnTo>
                  <a:pt x="1271016" y="0"/>
                </a:lnTo>
              </a:path>
            </a:pathLst>
          </a:custGeom>
          <a:noFill/>
          <a:ln w="640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g11e3e4a8df7_0_89" descr="C:\Users\kcarter\Desktop\digital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7725" y="4056125"/>
            <a:ext cx="2437950" cy="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11e3e4a8df7_0_89"/>
          <p:cNvSpPr txBox="1"/>
          <p:nvPr/>
        </p:nvSpPr>
        <p:spPr>
          <a:xfrm>
            <a:off x="948600" y="99650"/>
            <a:ext cx="74424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0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PSEL Overview: The Relationship of School Leadership to Student Learning</a:t>
            </a:r>
            <a:endParaRPr sz="3000" b="0" i="0" u="none" strike="noStrike" cap="none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11e3e4a8df7_0_89"/>
          <p:cNvSpPr txBox="1">
            <a:spLocks noGrp="1"/>
          </p:cNvSpPr>
          <p:nvPr>
            <p:ph type="title"/>
          </p:nvPr>
        </p:nvSpPr>
        <p:spPr>
          <a:xfrm>
            <a:off x="863500" y="18609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733" name="Google Shape;733;g11e3e4a8df7_0_89"/>
          <p:cNvSpPr txBox="1">
            <a:spLocks noGrp="1"/>
          </p:cNvSpPr>
          <p:nvPr>
            <p:ph type="body" idx="1"/>
          </p:nvPr>
        </p:nvSpPr>
        <p:spPr>
          <a:xfrm>
            <a:off x="863488" y="131694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734" name="Google Shape;734;g11e3e4a8df7_0_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1625" y="1421200"/>
            <a:ext cx="4330325" cy="35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2261F5-7DCA-894C-B992-1A2BCCF21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63"/>
    </mc:Choice>
    <mc:Fallback>
      <p:transition spd="slow" advTm="14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g11e3e4a8df7_0_2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53" y="16367"/>
            <a:ext cx="9132725" cy="514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0" name="Google Shape;740;g11e3e4a8df7_0_276"/>
          <p:cNvCxnSpPr/>
          <p:nvPr/>
        </p:nvCxnSpPr>
        <p:spPr>
          <a:xfrm>
            <a:off x="935175" y="4703419"/>
            <a:ext cx="8111100" cy="35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1" name="Google Shape;741;g11e3e4a8df7_0_2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 sz="1100"/>
              <a:t>8</a:t>
            </a:fld>
            <a:endParaRPr sz="1100"/>
          </a:p>
        </p:txBody>
      </p:sp>
      <p:pic>
        <p:nvPicPr>
          <p:cNvPr id="742" name="Google Shape;742;g11e3e4a8df7_0_276" descr="https://lh3.googleusercontent.com/h2HqEpy2PtIpNndGHVP4l5Vg5mYqOWQQLXEUSgV_DXsYaWRKo8Zfzmieyh8YhoRyAGRaJDEUqEdWe_0XoxfY7Rqh2RuBnUodcwd_WbBAXapCVhRvqZYn2oTmRIhgNWQbtxtZDT9M2evQPkGA4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7818" y="288365"/>
            <a:ext cx="2766454" cy="4143926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g11e3e4a8df7_0_276"/>
          <p:cNvSpPr txBox="1"/>
          <p:nvPr/>
        </p:nvSpPr>
        <p:spPr>
          <a:xfrm>
            <a:off x="4431137" y="640847"/>
            <a:ext cx="4041300" cy="3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Improvement science is explicitly designed to accelerate </a:t>
            </a:r>
            <a:r>
              <a:rPr lang="en-US" sz="2100" b="1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learning-by-doing</a:t>
            </a:r>
            <a:r>
              <a:rPr lang="en-US" sz="21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 It’s a more </a:t>
            </a:r>
            <a:r>
              <a:rPr lang="en-US" sz="2100" b="1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user-centered </a:t>
            </a:r>
            <a:r>
              <a:rPr lang="en-US" sz="21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100" b="1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problem-centered</a:t>
            </a:r>
            <a:r>
              <a:rPr lang="en-US" sz="21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approach to improving teaching and learning.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Carnegie Foundation for the Advancement of Teaching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CA57F2-DD92-634F-9FCC-ECE5722A5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6"/>
    </mc:Choice>
    <mc:Fallback>
      <p:transition spd="slow" advTm="3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g11e3e4a8df7_0_2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53" y="16367"/>
            <a:ext cx="9132725" cy="514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9" name="Google Shape;749;g11e3e4a8df7_0_284"/>
          <p:cNvCxnSpPr/>
          <p:nvPr/>
        </p:nvCxnSpPr>
        <p:spPr>
          <a:xfrm>
            <a:off x="935175" y="4703419"/>
            <a:ext cx="8111100" cy="35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0" name="Google Shape;750;g11e3e4a8df7_0_2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 sz="1100"/>
              <a:t>9</a:t>
            </a:fld>
            <a:endParaRPr sz="1100"/>
          </a:p>
        </p:txBody>
      </p:sp>
      <p:pic>
        <p:nvPicPr>
          <p:cNvPr id="751" name="Google Shape;751;g11e3e4a8df7_0_2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13" y="35006"/>
            <a:ext cx="7877175" cy="4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g11e3e4a8df7_0_284"/>
          <p:cNvSpPr txBox="1"/>
          <p:nvPr/>
        </p:nvSpPr>
        <p:spPr>
          <a:xfrm>
            <a:off x="935175" y="4771907"/>
            <a:ext cx="5900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Carnegie Foundation for the Advancement of Teaching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0CE335-30AF-F348-B777-5438E219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61"/>
    </mc:Choice>
    <mc:Fallback>
      <p:transition spd="slow" advTm="4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1134</Words>
  <Application>Microsoft Macintosh PowerPoint</Application>
  <PresentationFormat>On-screen Show (16:9)</PresentationFormat>
  <Paragraphs>144</Paragraphs>
  <Slides>26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Trebuchet MS</vt:lpstr>
      <vt:lpstr>Calibri</vt:lpstr>
      <vt:lpstr>Arial</vt:lpstr>
      <vt:lpstr>Open Sans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UMD Admin 1 Certification Program Information Session </vt:lpstr>
      <vt:lpstr>Program Coordinator: Dr. Jean Snell </vt:lpstr>
      <vt:lpstr>PowerPoint Presentation</vt:lpstr>
      <vt:lpstr>Program Standards</vt:lpstr>
      <vt:lpstr>Our Purpose</vt:lpstr>
      <vt:lpstr>The Program Anchor</vt:lpstr>
      <vt:lpstr>PowerPoint Presentation</vt:lpstr>
      <vt:lpstr>PowerPoint Presentation</vt:lpstr>
      <vt:lpstr>PowerPoint Presentation</vt:lpstr>
      <vt:lpstr>Program Overview</vt:lpstr>
      <vt:lpstr>Program Highlights</vt:lpstr>
      <vt:lpstr>Admin 1 Course Sequence*</vt:lpstr>
      <vt:lpstr>EDUC  640: Introduction to Educational Leadership</vt:lpstr>
      <vt:lpstr>EDUC 670: Learning Communities</vt:lpstr>
      <vt:lpstr>EDUC 646:  Leading Instructional Excellence</vt:lpstr>
      <vt:lpstr>EDUC 645: Leading Instructional Improvement</vt:lpstr>
      <vt:lpstr>EDUC 671: Education Law, Finance, and Policy</vt:lpstr>
      <vt:lpstr>PowerPoint Presentation</vt:lpstr>
      <vt:lpstr>PowerPoint Presentation</vt:lpstr>
      <vt:lpstr>Candidate Eligbility and UMD Admissions Process</vt:lpstr>
      <vt:lpstr>UMD Eligibility Criteria</vt:lpstr>
      <vt:lpstr>UMD Application Requirements</vt:lpstr>
      <vt:lpstr>Applying to the UMD Graduate School</vt:lpstr>
      <vt:lpstr>Tips for Applying to UMD</vt:lpstr>
      <vt:lpstr>Creating a Financial Plan</vt:lpstr>
      <vt:lpstr>Program Contact:  Dr. Jean Snell jsnell@umd.edu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UMD Admin 1 Certification Program Information Session </dc:title>
  <cp:lastModifiedBy>Microsoft Office User</cp:lastModifiedBy>
  <cp:revision>4</cp:revision>
  <cp:lastPrinted>2022-05-22T12:45:48Z</cp:lastPrinted>
  <dcterms:modified xsi:type="dcterms:W3CDTF">2022-05-22T13:16:30Z</dcterms:modified>
</cp:coreProperties>
</file>