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6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9850"/>
  <p:notesSz cx="9144000" cy="5149850"/>
  <p:embeddedFontLst>
    <p:embeddedFont>
      <p:font typeface="Quattrocento Sans" panose="020B0502050000020003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160">
          <p15:clr>
            <a:srgbClr val="A4A3A4"/>
          </p15:clr>
        </p15:guide>
        <p15:guide id="2" orient="horz" pos="1622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X+IYD4Zi5u0sQsp2cu4FufWvU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7"/>
  </p:normalViewPr>
  <p:slideViewPr>
    <p:cSldViewPr snapToGrid="0">
      <p:cViewPr varScale="1">
        <p:scale>
          <a:sx n="141" d="100"/>
          <a:sy n="141" d="100"/>
        </p:scale>
        <p:origin x="800" y="184"/>
      </p:cViewPr>
      <p:guideLst>
        <p:guide pos="2160"/>
        <p:guide orient="horz" pos="16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25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25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1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Significant expansion of high quality early childhood education—so they come to K ready to learn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 cost 4 year old/ 3 yr olds fro low income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Expand judy centers, family support</a:t>
            </a:r>
            <a:endParaRPr/>
          </a:p>
        </p:txBody>
      </p:sp>
      <p:sp>
        <p:nvSpPr>
          <p:cNvPr id="205" name="Google Shape;205;p11:notes"/>
          <p:cNvSpPr txBox="1">
            <a:spLocks noGrp="1"/>
          </p:cNvSpPr>
          <p:nvPr>
            <p:ph type="sldNum" idx="12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3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Raise salary for teachers--$60K plu $10K for national board cert., comparable to other professionals, career ladders for teachers and school leaders (like Singapore and shangahi),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Mandated 10% reaises over 5 years 2019-2024.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+7K for NBC teacher at low performing school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Cap on classroom time to 60%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Asst principal teach 20% week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Launch PR to rebrand teaching as aan attractive career (for studnts from diverse backgrounds.</a:t>
            </a:r>
            <a:endParaRPr/>
          </a:p>
        </p:txBody>
      </p:sp>
      <p:sp>
        <p:nvSpPr>
          <p:cNvPr id="220" name="Google Shape;220;p13:notes"/>
          <p:cNvSpPr txBox="1">
            <a:spLocks noGrp="1"/>
          </p:cNvSpPr>
          <p:nvPr>
            <p:ph type="sldNum" idx="12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4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5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2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Commission's Most Troubling Findings Maryland students perform at or below the median among the 50 states in reading and math. Maryland is considered a regressive state in terms of school funding. Maryland has unacceptably large achievement gaps based on race and income. Maryland has severe teacher shortage and retention problems. Only about 40% of Maryland public high school graduates meet the State's college and career readiness standards.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:notes"/>
          <p:cNvSpPr txBox="1">
            <a:spLocks noGrp="1"/>
          </p:cNvSpPr>
          <p:nvPr>
            <p:ph type="sldNum" idx="12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4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NCEE—Marc Tucker—gap analysis MD with 5 high performing countries/system:  Ontario, Finland, Singapore, Shanghai, Mass.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9 Building blocks: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 Strong </a:t>
            </a:r>
            <a:endParaRPr/>
          </a:p>
        </p:txBody>
      </p:sp>
      <p:sp>
        <p:nvSpPr>
          <p:cNvPr id="154" name="Google Shape;154;p4:notes"/>
          <p:cNvSpPr txBox="1">
            <a:spLocks noGrp="1"/>
          </p:cNvSpPr>
          <p:nvPr>
            <p:ph type="sldNum" idx="12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>
            <a:spLocks noGrp="1"/>
          </p:cNvSpPr>
          <p:nvPr>
            <p:ph type="body" idx="1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- Option 1">
  <p:cSld name="Title Slide - Option 1">
    <p:bg>
      <p:bgPr>
        <a:solidFill>
          <a:srgbClr val="9C202B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>
            <a:off x="5825614" y="1"/>
            <a:ext cx="3318386" cy="5154898"/>
          </a:xfrm>
          <a:prstGeom prst="parallelogram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83403" y="1929846"/>
            <a:ext cx="5060276" cy="75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subTitle" idx="1"/>
          </p:nvPr>
        </p:nvSpPr>
        <p:spPr>
          <a:xfrm>
            <a:off x="683402" y="2755567"/>
            <a:ext cx="5552595" cy="32010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210"/>
              </a:spcBef>
              <a:spcAft>
                <a:spcPts val="0"/>
              </a:spcAft>
              <a:buClr>
                <a:srgbClr val="FFFFFF"/>
              </a:buClr>
              <a:buSzPts val="1050"/>
              <a:buNone/>
              <a:defRPr sz="1050" b="0" i="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270"/>
              </a:spcBef>
              <a:spcAft>
                <a:spcPts val="0"/>
              </a:spcAft>
              <a:buSzPts val="1350"/>
              <a:buNone/>
              <a:defRPr>
                <a:solidFill>
                  <a:srgbClr val="9B9B9B"/>
                </a:solidFill>
              </a:defRPr>
            </a:lvl2pPr>
            <a:lvl3pPr lvl="2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9B9B9B"/>
                </a:solidFill>
              </a:defRPr>
            </a:lvl3pPr>
            <a:lvl4pPr lvl="3" algn="ctr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>
                <a:solidFill>
                  <a:srgbClr val="9B9B9B"/>
                </a:solidFill>
              </a:defRPr>
            </a:lvl4pPr>
            <a:lvl5pPr lvl="4" algn="ctr">
              <a:spcBef>
                <a:spcPts val="180"/>
              </a:spcBef>
              <a:spcAft>
                <a:spcPts val="0"/>
              </a:spcAft>
              <a:buSzPts val="900"/>
              <a:buNone/>
              <a:defRPr>
                <a:solidFill>
                  <a:srgbClr val="9B9B9B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9pPr>
          </a:lstStyle>
          <a:p>
            <a:endParaRPr/>
          </a:p>
        </p:txBody>
      </p:sp>
      <p:cxnSp>
        <p:nvCxnSpPr>
          <p:cNvPr id="19" name="Google Shape;19;p17"/>
          <p:cNvCxnSpPr/>
          <p:nvPr/>
        </p:nvCxnSpPr>
        <p:spPr>
          <a:xfrm rot="10800000" flipH="1">
            <a:off x="1" y="2681210"/>
            <a:ext cx="5104581" cy="3478"/>
          </a:xfrm>
          <a:prstGeom prst="straightConnector1">
            <a:avLst/>
          </a:prstGeom>
          <a:noFill/>
          <a:ln w="15875" cap="flat" cmpd="sng">
            <a:solidFill>
              <a:srgbClr val="ACAC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683402" y="3364170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1" name="Google Shape;21;p17" descr="A sign lit up at nigh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09160" y="4122932"/>
            <a:ext cx="2512427" cy="512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5">
          <p15:clr>
            <a:srgbClr val="FBAE40"/>
          </p15:clr>
        </p15:guide>
        <p15:guide id="2" pos="390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7"/>
          <p:cNvSpPr txBox="1">
            <a:spLocks noGrp="1"/>
          </p:cNvSpPr>
          <p:nvPr>
            <p:ph type="title"/>
          </p:nvPr>
        </p:nvSpPr>
        <p:spPr>
          <a:xfrm>
            <a:off x="623888" y="1283887"/>
            <a:ext cx="7886700" cy="2142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body" idx="1"/>
          </p:nvPr>
        </p:nvSpPr>
        <p:spPr>
          <a:xfrm>
            <a:off x="623888" y="3446347"/>
            <a:ext cx="7886700" cy="1126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8"/>
          <p:cNvSpPr txBox="1">
            <a:spLocks noGrp="1"/>
          </p:cNvSpPr>
          <p:nvPr>
            <p:ph type="title"/>
          </p:nvPr>
        </p:nvSpPr>
        <p:spPr>
          <a:xfrm>
            <a:off x="628650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body" idx="1"/>
          </p:nvPr>
        </p:nvSpPr>
        <p:spPr>
          <a:xfrm>
            <a:off x="628650" y="1370909"/>
            <a:ext cx="3886200" cy="326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2"/>
          </p:nvPr>
        </p:nvSpPr>
        <p:spPr>
          <a:xfrm>
            <a:off x="4629150" y="1370909"/>
            <a:ext cx="3886200" cy="326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9"/>
          <p:cNvSpPr txBox="1">
            <a:spLocks noGrp="1"/>
          </p:cNvSpPr>
          <p:nvPr>
            <p:ph type="title"/>
          </p:nvPr>
        </p:nvSpPr>
        <p:spPr>
          <a:xfrm>
            <a:off x="629841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body" idx="1"/>
          </p:nvPr>
        </p:nvSpPr>
        <p:spPr>
          <a:xfrm>
            <a:off x="629842" y="1262429"/>
            <a:ext cx="3868340" cy="618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7" name="Google Shape;87;p29"/>
          <p:cNvSpPr txBox="1">
            <a:spLocks noGrp="1"/>
          </p:cNvSpPr>
          <p:nvPr>
            <p:ph type="body" idx="2"/>
          </p:nvPr>
        </p:nvSpPr>
        <p:spPr>
          <a:xfrm>
            <a:off x="629842" y="1881126"/>
            <a:ext cx="3868340" cy="276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9"/>
          <p:cNvSpPr txBox="1">
            <a:spLocks noGrp="1"/>
          </p:cNvSpPr>
          <p:nvPr>
            <p:ph type="body" idx="3"/>
          </p:nvPr>
        </p:nvSpPr>
        <p:spPr>
          <a:xfrm>
            <a:off x="4629150" y="1262429"/>
            <a:ext cx="3887391" cy="618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9" name="Google Shape;89;p29"/>
          <p:cNvSpPr txBox="1">
            <a:spLocks noGrp="1"/>
          </p:cNvSpPr>
          <p:nvPr>
            <p:ph type="body" idx="4"/>
          </p:nvPr>
        </p:nvSpPr>
        <p:spPr>
          <a:xfrm>
            <a:off x="4629150" y="1881126"/>
            <a:ext cx="3887391" cy="276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29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9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9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0"/>
          <p:cNvSpPr txBox="1">
            <a:spLocks noGrp="1"/>
          </p:cNvSpPr>
          <p:nvPr>
            <p:ph type="title"/>
          </p:nvPr>
        </p:nvSpPr>
        <p:spPr>
          <a:xfrm>
            <a:off x="628650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30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0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0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1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1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1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2"/>
          <p:cNvSpPr txBox="1">
            <a:spLocks noGrp="1"/>
          </p:cNvSpPr>
          <p:nvPr>
            <p:ph type="title"/>
          </p:nvPr>
        </p:nvSpPr>
        <p:spPr>
          <a:xfrm>
            <a:off x="629841" y="343323"/>
            <a:ext cx="2949178" cy="1201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2"/>
          <p:cNvSpPr txBox="1">
            <a:spLocks noGrp="1"/>
          </p:cNvSpPr>
          <p:nvPr>
            <p:ph type="body" idx="1"/>
          </p:nvPr>
        </p:nvSpPr>
        <p:spPr>
          <a:xfrm>
            <a:off x="3887391" y="741484"/>
            <a:ext cx="4629150" cy="3659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5" name="Google Shape;105;p32"/>
          <p:cNvSpPr txBox="1">
            <a:spLocks noGrp="1"/>
          </p:cNvSpPr>
          <p:nvPr>
            <p:ph type="body" idx="2"/>
          </p:nvPr>
        </p:nvSpPr>
        <p:spPr>
          <a:xfrm>
            <a:off x="629841" y="1544955"/>
            <a:ext cx="2949178" cy="2862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106" name="Google Shape;106;p32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2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2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3"/>
          <p:cNvSpPr txBox="1">
            <a:spLocks noGrp="1"/>
          </p:cNvSpPr>
          <p:nvPr>
            <p:ph type="title"/>
          </p:nvPr>
        </p:nvSpPr>
        <p:spPr>
          <a:xfrm>
            <a:off x="629841" y="343323"/>
            <a:ext cx="2949178" cy="1201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3"/>
          <p:cNvSpPr>
            <a:spLocks noGrp="1"/>
          </p:cNvSpPr>
          <p:nvPr>
            <p:ph type="pic" idx="2"/>
          </p:nvPr>
        </p:nvSpPr>
        <p:spPr>
          <a:xfrm>
            <a:off x="3887391" y="741484"/>
            <a:ext cx="4629150" cy="3659731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33"/>
          <p:cNvSpPr txBox="1">
            <a:spLocks noGrp="1"/>
          </p:cNvSpPr>
          <p:nvPr>
            <p:ph type="body" idx="1"/>
          </p:nvPr>
        </p:nvSpPr>
        <p:spPr>
          <a:xfrm>
            <a:off x="629841" y="1544955"/>
            <a:ext cx="2949178" cy="2862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113" name="Google Shape;113;p33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3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33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4"/>
          <p:cNvSpPr txBox="1">
            <a:spLocks noGrp="1"/>
          </p:cNvSpPr>
          <p:nvPr>
            <p:ph type="title"/>
          </p:nvPr>
        </p:nvSpPr>
        <p:spPr>
          <a:xfrm>
            <a:off x="628650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34"/>
          <p:cNvSpPr txBox="1">
            <a:spLocks noGrp="1"/>
          </p:cNvSpPr>
          <p:nvPr>
            <p:ph type="body" idx="1"/>
          </p:nvPr>
        </p:nvSpPr>
        <p:spPr>
          <a:xfrm rot="5400000">
            <a:off x="2938234" y="-938674"/>
            <a:ext cx="3267533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34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4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34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5"/>
          <p:cNvSpPr txBox="1">
            <a:spLocks noGrp="1"/>
          </p:cNvSpPr>
          <p:nvPr>
            <p:ph type="title"/>
          </p:nvPr>
        </p:nvSpPr>
        <p:spPr>
          <a:xfrm rot="5400000">
            <a:off x="5347383" y="1470475"/>
            <a:ext cx="4364260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5"/>
          <p:cNvSpPr txBox="1">
            <a:spLocks noGrp="1"/>
          </p:cNvSpPr>
          <p:nvPr>
            <p:ph type="body" idx="1"/>
          </p:nvPr>
        </p:nvSpPr>
        <p:spPr>
          <a:xfrm rot="5400000">
            <a:off x="1346883" y="-444051"/>
            <a:ext cx="4364260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35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5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5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uble Column w/Logo">
  <p:cSld name="Double Column w/Log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316691"/>
            <a:ext cx="3795252" cy="332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14325" algn="l">
              <a:spcBef>
                <a:spcPts val="270"/>
              </a:spcBef>
              <a:spcAft>
                <a:spcPts val="0"/>
              </a:spcAft>
              <a:buSzPts val="13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SzPts val="1200"/>
              <a:buChar char="-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828800" lvl="3" indent="-295275" algn="l">
              <a:spcBef>
                <a:spcPts val="210"/>
              </a:spcBef>
              <a:spcAft>
                <a:spcPts val="0"/>
              </a:spcAft>
              <a:buClr>
                <a:srgbClr val="A6A6A6"/>
              </a:buClr>
              <a:buSzPts val="10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2"/>
          </p:nvPr>
        </p:nvSpPr>
        <p:spPr>
          <a:xfrm>
            <a:off x="4582454" y="1316691"/>
            <a:ext cx="3795252" cy="332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14325" algn="l">
              <a:spcBef>
                <a:spcPts val="270"/>
              </a:spcBef>
              <a:spcAft>
                <a:spcPts val="0"/>
              </a:spcAft>
              <a:buSzPts val="13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SzPts val="1200"/>
              <a:buChar char="-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828800" lvl="3" indent="-295275" algn="l">
              <a:spcBef>
                <a:spcPts val="210"/>
              </a:spcBef>
              <a:spcAft>
                <a:spcPts val="0"/>
              </a:spcAft>
              <a:buClr>
                <a:srgbClr val="A6A6A6"/>
              </a:buClr>
              <a:buSzPts val="10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title"/>
          </p:nvPr>
        </p:nvSpPr>
        <p:spPr>
          <a:xfrm>
            <a:off x="457201" y="504784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1" i="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- Option 2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ctrTitle"/>
          </p:nvPr>
        </p:nvSpPr>
        <p:spPr>
          <a:xfrm>
            <a:off x="683403" y="1929846"/>
            <a:ext cx="5060276" cy="75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Arial"/>
              <a:buNone/>
              <a:defRPr sz="3000" b="1" i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subTitle" idx="1"/>
          </p:nvPr>
        </p:nvSpPr>
        <p:spPr>
          <a:xfrm>
            <a:off x="683402" y="2755567"/>
            <a:ext cx="5552595" cy="320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210"/>
              </a:spcBef>
              <a:spcAft>
                <a:spcPts val="0"/>
              </a:spcAft>
              <a:buClr>
                <a:srgbClr val="9C202B"/>
              </a:buClr>
              <a:buSzPts val="1050"/>
              <a:buNone/>
              <a:defRPr sz="1050" b="0" i="0" cap="none">
                <a:solidFill>
                  <a:srgbClr val="9C202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270"/>
              </a:spcBef>
              <a:spcAft>
                <a:spcPts val="0"/>
              </a:spcAft>
              <a:buSzPts val="1350"/>
              <a:buNone/>
              <a:defRPr>
                <a:solidFill>
                  <a:srgbClr val="9B9B9B"/>
                </a:solidFill>
              </a:defRPr>
            </a:lvl2pPr>
            <a:lvl3pPr lvl="2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9B9B9B"/>
                </a:solidFill>
              </a:defRPr>
            </a:lvl3pPr>
            <a:lvl4pPr lvl="3" algn="ctr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>
                <a:solidFill>
                  <a:srgbClr val="9B9B9B"/>
                </a:solidFill>
              </a:defRPr>
            </a:lvl4pPr>
            <a:lvl5pPr lvl="4" algn="ctr">
              <a:spcBef>
                <a:spcPts val="180"/>
              </a:spcBef>
              <a:spcAft>
                <a:spcPts val="0"/>
              </a:spcAft>
              <a:buSzPts val="900"/>
              <a:buNone/>
              <a:defRPr>
                <a:solidFill>
                  <a:srgbClr val="9B9B9B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9B9B9B"/>
              </a:buClr>
              <a:buSzPts val="1500"/>
              <a:buNone/>
              <a:defRPr>
                <a:solidFill>
                  <a:srgbClr val="9B9B9B"/>
                </a:solidFill>
              </a:defRPr>
            </a:lvl9pPr>
          </a:lstStyle>
          <a:p>
            <a:endParaRPr/>
          </a:p>
        </p:txBody>
      </p:sp>
      <p:pic>
        <p:nvPicPr>
          <p:cNvPr id="30" name="Google Shape;3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-19559" y="1851363"/>
            <a:ext cx="144973" cy="85533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9"/>
          <p:cNvSpPr/>
          <p:nvPr/>
        </p:nvSpPr>
        <p:spPr>
          <a:xfrm>
            <a:off x="0" y="1"/>
            <a:ext cx="9144000" cy="43069"/>
          </a:xfrm>
          <a:prstGeom prst="rect">
            <a:avLst/>
          </a:prstGeom>
          <a:solidFill>
            <a:srgbClr val="B9232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A4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9"/>
          <p:cNvSpPr txBox="1">
            <a:spLocks noGrp="1"/>
          </p:cNvSpPr>
          <p:nvPr>
            <p:ph type="dt" idx="10"/>
          </p:nvPr>
        </p:nvSpPr>
        <p:spPr>
          <a:xfrm>
            <a:off x="683402" y="3364170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3" name="Google Shape;33;p19" descr="A sign lit up at nigh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09160" y="4122932"/>
            <a:ext cx="2512427" cy="512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ngle Column w/Logo">
  <p:cSld name="Single Column w/Logo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457201" y="731305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1" i="0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1"/>
          </p:nvPr>
        </p:nvSpPr>
        <p:spPr>
          <a:xfrm>
            <a:off x="457200" y="1318791"/>
            <a:ext cx="8229600" cy="34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14325" algn="l">
              <a:spcBef>
                <a:spcPts val="270"/>
              </a:spcBef>
              <a:spcAft>
                <a:spcPts val="0"/>
              </a:spcAft>
              <a:buSzPts val="13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SzPts val="1200"/>
              <a:buChar char="-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828800" lvl="3" indent="-295275" algn="l">
              <a:spcBef>
                <a:spcPts val="210"/>
              </a:spcBef>
              <a:spcAft>
                <a:spcPts val="0"/>
              </a:spcAft>
              <a:buClr>
                <a:srgbClr val="A6A6A6"/>
              </a:buClr>
              <a:buSzPts val="105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Char char="▪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 Slide">
  <p:cSld name="Section Header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1"/>
          <p:cNvSpPr txBox="1">
            <a:spLocks noGrp="1"/>
          </p:cNvSpPr>
          <p:nvPr>
            <p:ph type="title"/>
          </p:nvPr>
        </p:nvSpPr>
        <p:spPr>
          <a:xfrm>
            <a:off x="405587" y="2080932"/>
            <a:ext cx="7772400" cy="1022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700"/>
              <a:buFont typeface="Arial"/>
              <a:buNone/>
              <a:defRPr sz="2700" b="1" i="0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21"/>
          <p:cNvCxnSpPr/>
          <p:nvPr/>
        </p:nvCxnSpPr>
        <p:spPr>
          <a:xfrm>
            <a:off x="-46543" y="3235586"/>
            <a:ext cx="8351110" cy="0"/>
          </a:xfrm>
          <a:prstGeom prst="straightConnector1">
            <a:avLst/>
          </a:prstGeom>
          <a:noFill/>
          <a:ln w="25400" cap="flat" cmpd="sng">
            <a:solidFill>
              <a:srgbClr val="ACAC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5522452" y="3603855"/>
            <a:ext cx="2972261" cy="1126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240"/>
              </a:spcBef>
              <a:spcAft>
                <a:spcPts val="0"/>
              </a:spcAft>
              <a:buClr>
                <a:srgbClr val="9C202B"/>
              </a:buClr>
              <a:buSzPts val="1200"/>
              <a:buNone/>
              <a:defRPr sz="1200" b="0" i="0" cap="none">
                <a:solidFill>
                  <a:srgbClr val="9C202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9B9B9B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9B9B9B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9B9B9B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9pPr>
          </a:lstStyle>
          <a:p>
            <a:endParaRPr/>
          </a:p>
        </p:txBody>
      </p:sp>
      <p:pic>
        <p:nvPicPr>
          <p:cNvPr id="42" name="Google Shape;42;p21" descr="A sign lit up at nigh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4161" y="3434697"/>
            <a:ext cx="2512427" cy="512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>
          <p15:clr>
            <a:srgbClr val="FBAE40"/>
          </p15:clr>
        </p15:guide>
        <p15:guide id="2" pos="30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ransition Slide">
  <p:cSld name="Transition Slide">
    <p:bg>
      <p:bgPr>
        <a:solidFill>
          <a:srgbClr val="9C202B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title"/>
          </p:nvPr>
        </p:nvSpPr>
        <p:spPr>
          <a:xfrm>
            <a:off x="2922027" y="2387267"/>
            <a:ext cx="5771328" cy="1227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 i="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5" name="Google Shape;45;p22"/>
          <p:cNvCxnSpPr/>
          <p:nvPr/>
        </p:nvCxnSpPr>
        <p:spPr>
          <a:xfrm rot="10800000" flipH="1">
            <a:off x="1914525" y="3714935"/>
            <a:ext cx="7229475" cy="4401"/>
          </a:xfrm>
          <a:prstGeom prst="straightConnector1">
            <a:avLst/>
          </a:prstGeom>
          <a:noFill/>
          <a:ln w="25400" cap="flat" cmpd="sng">
            <a:solidFill>
              <a:srgbClr val="ACACA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46" name="Google Shape;46;p22" descr="A picture containing clock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14395" y="3930507"/>
            <a:ext cx="2432309" cy="49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0">
          <p15:clr>
            <a:srgbClr val="FBAE40"/>
          </p15:clr>
        </p15:guide>
        <p15:guide id="2" pos="7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hank You/Contact Info Slide">
  <p:cSld name="Thank You/Contact Info Slid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>
            <a:spLocks noGrp="1"/>
          </p:cNvSpPr>
          <p:nvPr>
            <p:ph type="body" idx="1"/>
          </p:nvPr>
        </p:nvSpPr>
        <p:spPr>
          <a:xfrm>
            <a:off x="5522452" y="3603855"/>
            <a:ext cx="2972261" cy="1126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240"/>
              </a:spcBef>
              <a:spcAft>
                <a:spcPts val="0"/>
              </a:spcAft>
              <a:buClr>
                <a:srgbClr val="9C202B"/>
              </a:buClr>
              <a:buSzPts val="1200"/>
              <a:buNone/>
              <a:defRPr sz="1200" b="0" i="0" cap="none">
                <a:solidFill>
                  <a:srgbClr val="9C202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9B9B9B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9B9B9B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9B9B9B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9B9B9B"/>
              </a:buClr>
              <a:buSzPts val="1050"/>
              <a:buNone/>
              <a:defRPr sz="1050">
                <a:solidFill>
                  <a:srgbClr val="9B9B9B"/>
                </a:solidFill>
              </a:defRPr>
            </a:lvl9pPr>
          </a:lstStyle>
          <a:p>
            <a:endParaRPr/>
          </a:p>
        </p:txBody>
      </p:sp>
      <p:cxnSp>
        <p:nvCxnSpPr>
          <p:cNvPr id="49" name="Google Shape;49;p23"/>
          <p:cNvCxnSpPr/>
          <p:nvPr/>
        </p:nvCxnSpPr>
        <p:spPr>
          <a:xfrm>
            <a:off x="722314" y="2988412"/>
            <a:ext cx="1182417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0" name="Google Shape;50;p23"/>
          <p:cNvCxnSpPr/>
          <p:nvPr/>
        </p:nvCxnSpPr>
        <p:spPr>
          <a:xfrm>
            <a:off x="-46543" y="2380354"/>
            <a:ext cx="8351110" cy="0"/>
          </a:xfrm>
          <a:prstGeom prst="straightConnector1">
            <a:avLst/>
          </a:prstGeom>
          <a:noFill/>
          <a:ln w="25400" cap="flat" cmpd="sng">
            <a:solidFill>
              <a:srgbClr val="ACAC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23"/>
          <p:cNvSpPr txBox="1">
            <a:spLocks noGrp="1"/>
          </p:cNvSpPr>
          <p:nvPr>
            <p:ph type="title"/>
          </p:nvPr>
        </p:nvSpPr>
        <p:spPr>
          <a:xfrm>
            <a:off x="466618" y="1544956"/>
            <a:ext cx="7841640" cy="448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23" descr="A sign lit up at nigh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7659" y="2574926"/>
            <a:ext cx="2512427" cy="512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>
          <p15:clr>
            <a:srgbClr val="FBAE40"/>
          </p15:clr>
        </p15:guide>
        <p15:guide id="2" pos="34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5"/>
          <p:cNvSpPr txBox="1">
            <a:spLocks noGrp="1"/>
          </p:cNvSpPr>
          <p:nvPr>
            <p:ph type="ctrTitle"/>
          </p:nvPr>
        </p:nvSpPr>
        <p:spPr>
          <a:xfrm>
            <a:off x="1143000" y="842811"/>
            <a:ext cx="6858000" cy="1792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subTitle" idx="1"/>
          </p:nvPr>
        </p:nvSpPr>
        <p:spPr>
          <a:xfrm>
            <a:off x="1143000" y="2704864"/>
            <a:ext cx="6858000" cy="1243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628650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body" idx="1"/>
          </p:nvPr>
        </p:nvSpPr>
        <p:spPr>
          <a:xfrm>
            <a:off x="628650" y="1370909"/>
            <a:ext cx="7886700" cy="326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457201" y="731305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457200" y="1550081"/>
            <a:ext cx="8229600" cy="3082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spcBef>
                <a:spcPts val="270"/>
              </a:spcBef>
              <a:spcAft>
                <a:spcPts val="0"/>
              </a:spcAft>
              <a:buClr>
                <a:srgbClr val="A40000"/>
              </a:buClr>
              <a:buSzPts val="1350"/>
              <a:buFont typeface="Noto Sans Symbols"/>
              <a:buChar char="▪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rgbClr val="A40000"/>
              </a:buClr>
              <a:buSzPts val="1200"/>
              <a:buFont typeface="Merriweather Sans"/>
              <a:buChar char="-"/>
              <a:defRPr sz="12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5275" algn="l" rtl="0">
              <a:spcBef>
                <a:spcPts val="210"/>
              </a:spcBef>
              <a:spcAft>
                <a:spcPts val="0"/>
              </a:spcAft>
              <a:buClr>
                <a:srgbClr val="A6A6A6"/>
              </a:buClr>
              <a:buSzPts val="1050"/>
              <a:buFont typeface="Noto Sans Symbols"/>
              <a:buChar char="▪"/>
              <a:defRPr sz="1050" b="0" i="0" u="none" strike="noStrike" cap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 rtl="0">
              <a:spcBef>
                <a:spcPts val="180"/>
              </a:spcBef>
              <a:spcAft>
                <a:spcPts val="0"/>
              </a:spcAft>
              <a:buClr>
                <a:srgbClr val="EBB531"/>
              </a:buClr>
              <a:buSzPts val="900"/>
              <a:buFont typeface="Noto Sans Symbols"/>
              <a:buChar char="▪"/>
              <a:defRPr sz="900" b="0" i="0" u="none" strike="noStrike" cap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12" name="Google Shape;12;p16"/>
          <p:cNvCxnSpPr/>
          <p:nvPr/>
        </p:nvCxnSpPr>
        <p:spPr>
          <a:xfrm>
            <a:off x="1" y="631840"/>
            <a:ext cx="6057899" cy="0"/>
          </a:xfrm>
          <a:prstGeom prst="straightConnector1">
            <a:avLst/>
          </a:prstGeom>
          <a:noFill/>
          <a:ln w="158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B9B9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6" descr="A sign lit up at night&#10;&#10;Description automatically generated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177407" y="376516"/>
            <a:ext cx="2512427" cy="51297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>
            <a:spLocks noGrp="1"/>
          </p:cNvSpPr>
          <p:nvPr>
            <p:ph type="title"/>
          </p:nvPr>
        </p:nvSpPr>
        <p:spPr>
          <a:xfrm>
            <a:off x="628650" y="274182"/>
            <a:ext cx="7886700" cy="9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1"/>
          </p:nvPr>
        </p:nvSpPr>
        <p:spPr>
          <a:xfrm>
            <a:off x="628650" y="1370909"/>
            <a:ext cx="7886700" cy="326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dt" idx="10"/>
          </p:nvPr>
        </p:nvSpPr>
        <p:spPr>
          <a:xfrm>
            <a:off x="6286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ftr" idx="11"/>
          </p:nvPr>
        </p:nvSpPr>
        <p:spPr>
          <a:xfrm>
            <a:off x="3028950" y="4773148"/>
            <a:ext cx="30861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sldNum" idx="12"/>
          </p:nvPr>
        </p:nvSpPr>
        <p:spPr>
          <a:xfrm>
            <a:off x="6457950" y="4773148"/>
            <a:ext cx="20574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nshapiro@usmd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"/>
          <p:cNvSpPr txBox="1">
            <a:spLocks noGrp="1"/>
          </p:cNvSpPr>
          <p:nvPr>
            <p:ph type="ctrTitle"/>
          </p:nvPr>
        </p:nvSpPr>
        <p:spPr>
          <a:xfrm>
            <a:off x="1655551" y="1930641"/>
            <a:ext cx="3561692" cy="750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/>
              <a:t>Blueprint for Maryland's Future 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"/>
          <p:cNvSpPr txBox="1">
            <a:spLocks noGrp="1"/>
          </p:cNvSpPr>
          <p:nvPr>
            <p:ph type="subTitle" idx="4294967295"/>
          </p:nvPr>
        </p:nvSpPr>
        <p:spPr>
          <a:xfrm>
            <a:off x="1655551" y="2755343"/>
            <a:ext cx="3561692" cy="972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None/>
            </a:pPr>
            <a:r>
              <a:rPr lang="en-US" sz="15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Nancy Shapiro</a:t>
            </a:r>
            <a:endParaRPr/>
          </a:p>
          <a:p>
            <a:pPr marL="0" marR="0" lvl="0" indent="0" algn="l" rtl="0">
              <a:spcBef>
                <a:spcPts val="232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None/>
            </a:pPr>
            <a:r>
              <a:rPr lang="en-US" sz="15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Associate Vice Chancellor</a:t>
            </a:r>
            <a:endParaRPr/>
          </a:p>
          <a:p>
            <a:pPr marL="0" marR="0" lvl="0" indent="0" algn="l" rtl="0">
              <a:spcBef>
                <a:spcPts val="232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None/>
            </a:pPr>
            <a:r>
              <a:rPr lang="en-US" sz="15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University System of Maryland</a:t>
            </a:r>
            <a:endParaRPr/>
          </a:p>
          <a:p>
            <a:pPr marL="0" marR="0" lvl="0" indent="0" algn="l" rtl="0">
              <a:spcBef>
                <a:spcPts val="232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None/>
            </a:pPr>
            <a:r>
              <a:rPr lang="en-US" sz="15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July 8, 2022</a:t>
            </a:r>
            <a:endParaRPr/>
          </a:p>
          <a:p>
            <a:pPr marL="0" marR="0" lvl="0" indent="0" algn="l" rtl="0">
              <a:spcBef>
                <a:spcPts val="232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257175" marR="0" lvl="0" indent="-183388" algn="l" rtl="0">
              <a:spcBef>
                <a:spcPts val="23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"/>
          <p:cNvSpPr txBox="1">
            <a:spLocks noGrp="1"/>
          </p:cNvSpPr>
          <p:nvPr>
            <p:ph type="body" idx="1"/>
          </p:nvPr>
        </p:nvSpPr>
        <p:spPr>
          <a:xfrm>
            <a:off x="457199" y="1258494"/>
            <a:ext cx="7874785" cy="3382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/>
              <a:t>To fully implement recommendations from all 5 policy areas, over 10 years, total annual expenditures to increase by </a:t>
            </a:r>
            <a:r>
              <a:rPr lang="en-US" sz="1800" b="1"/>
              <a:t>$3.8 billion </a:t>
            </a:r>
            <a:r>
              <a:rPr lang="en-US" sz="1800"/>
              <a:t>(State and Local Funds).</a:t>
            </a:r>
            <a:endParaRPr/>
          </a:p>
          <a:p>
            <a:pPr marL="257175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  <a:p>
            <a:pPr marL="257175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Early Childhood:  $29 million to $814.4. billion</a:t>
            </a:r>
            <a:endParaRPr/>
          </a:p>
          <a:p>
            <a:pPr marL="257175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Teacher/Leaders:  $172.8 million to $2.8 billion</a:t>
            </a:r>
            <a:endParaRPr/>
          </a:p>
          <a:p>
            <a:pPr marL="257175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CCR/CTE:  $46.6 million to $149.7 million</a:t>
            </a:r>
            <a:endParaRPr/>
          </a:p>
          <a:p>
            <a:pPr marL="257175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Foundation/”weights” for at risk students:  $331.5 million to $2.2 billion</a:t>
            </a:r>
            <a:endParaRPr/>
          </a:p>
        </p:txBody>
      </p:sp>
      <p:sp>
        <p:nvSpPr>
          <p:cNvPr id="199" name="Google Shape;199;p10"/>
          <p:cNvSpPr txBox="1">
            <a:spLocks noGrp="1"/>
          </p:cNvSpPr>
          <p:nvPr>
            <p:ph type="body" idx="2"/>
          </p:nvPr>
        </p:nvSpPr>
        <p:spPr>
          <a:xfrm rot="10800000">
            <a:off x="8377705" y="4641047"/>
            <a:ext cx="45719" cy="13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257175" lvl="0" indent="-23336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200" name="Google Shape;200;p10"/>
          <p:cNvSpPr txBox="1">
            <a:spLocks noGrp="1"/>
          </p:cNvSpPr>
          <p:nvPr>
            <p:ph type="title"/>
          </p:nvPr>
        </p:nvSpPr>
        <p:spPr>
          <a:xfrm>
            <a:off x="457201" y="504784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BF3C00"/>
              </a:buClr>
              <a:buSzPts val="2000"/>
              <a:buFont typeface="Arial"/>
              <a:buNone/>
            </a:pPr>
            <a:br>
              <a:rPr lang="en-US" sz="2000" b="0">
                <a:solidFill>
                  <a:srgbClr val="BF3C00"/>
                </a:solidFill>
              </a:rPr>
            </a:br>
            <a:r>
              <a:rPr lang="en-US" sz="2000" b="0">
                <a:solidFill>
                  <a:srgbClr val="BF3C00"/>
                </a:solidFill>
              </a:rPr>
              <a:t>Blueprint total costs</a:t>
            </a:r>
            <a:endParaRPr/>
          </a:p>
        </p:txBody>
      </p:sp>
      <p:sp>
        <p:nvSpPr>
          <p:cNvPr id="201" name="Google Shape;201;p10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1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Prepare more early childhood teachers/directors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Funding to MSDE for teacher recruitment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Maryland Teaching Fellows Program (HB1415)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00"/>
              <a:buChar char="▪"/>
            </a:pPr>
            <a:r>
              <a:rPr lang="en-US"/>
              <a:t>$2 million year 1, $4 million in year 2, $8 million in year 3, $12 million in year 4, and $18 million in year 5+.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Emphasis on National Board Certification in career ladder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Full-year Internship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Teacher Education Collaboratives – $2.5 million/year in partnership grants to experiment with new teacher models</a:t>
            </a:r>
            <a:endParaRPr/>
          </a:p>
        </p:txBody>
      </p:sp>
      <p:sp>
        <p:nvSpPr>
          <p:cNvPr id="208" name="Google Shape;208;p11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Recommendations Directly Affecting Higher Education </a:t>
            </a:r>
            <a:endParaRPr/>
          </a:p>
        </p:txBody>
      </p:sp>
      <p:sp>
        <p:nvSpPr>
          <p:cNvPr id="209" name="Google Shape;209;p11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2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1619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600"/>
              <a:buChar char="▪"/>
            </a:pPr>
            <a:r>
              <a:rPr lang="en-US" sz="1600"/>
              <a:t>Full year internship, including beginning of school year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00"/>
              <a:buChar char="▪"/>
            </a:pPr>
            <a:r>
              <a:rPr lang="en-US" sz="1600"/>
              <a:t>Focus on competencies and standards – eliminates course requirements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n-US" sz="1600"/>
              <a:t>Decreased emphasis on master’s degrees 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No longer a requirement for full licensure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National Board Certification over Master’s degrees in career ladder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Professional development credits for licensure renewal</a:t>
            </a:r>
            <a:endParaRPr/>
          </a:p>
        </p:txBody>
      </p:sp>
      <p:sp>
        <p:nvSpPr>
          <p:cNvPr id="215" name="Google Shape;215;p12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Regulatory Activity:  Key Elements</a:t>
            </a:r>
            <a:endParaRPr/>
          </a:p>
        </p:txBody>
      </p:sp>
      <p:sp>
        <p:nvSpPr>
          <p:cNvPr id="216" name="Google Shape;216;p12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3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933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 sz="1400"/>
              <a:t>Key elements: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Early support and interventions for </a:t>
            </a:r>
            <a:r>
              <a:rPr lang="en-US" sz="1400" b="1"/>
              <a:t>young children and families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 b="1"/>
              <a:t>High–quality diverse teachers and school leaders </a:t>
            </a:r>
            <a:r>
              <a:rPr lang="en-US" sz="1400"/>
              <a:t>in every school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An instructional system benchmarked to world–class standards and fully aligned to a </a:t>
            </a:r>
            <a:r>
              <a:rPr lang="en-US" sz="1400" b="1"/>
              <a:t>college and career readiness standard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Additional supports, services, and resources for students who need them to stay on track for </a:t>
            </a:r>
            <a:r>
              <a:rPr lang="en-US" sz="1400" b="1"/>
              <a:t>college and career readiness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A strong system of </a:t>
            </a:r>
            <a:r>
              <a:rPr lang="en-US" sz="1400" b="1"/>
              <a:t>accountability </a:t>
            </a:r>
            <a:r>
              <a:rPr lang="en-US" sz="1400"/>
              <a:t>with the authority to hold all of the 23 entities that are an integral part of the education system accountable</a:t>
            </a:r>
            <a:endParaRPr/>
          </a:p>
        </p:txBody>
      </p:sp>
      <p:sp>
        <p:nvSpPr>
          <p:cNvPr id="223" name="Google Shape;223;p13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Legislative Activity:  Blueprint for Maryland's Future (HB1300)</a:t>
            </a:r>
            <a:endParaRPr/>
          </a:p>
        </p:txBody>
      </p:sp>
      <p:sp>
        <p:nvSpPr>
          <p:cNvPr id="224" name="Google Shape;224;p13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933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Preservice programs – content, length, structure, coordination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Areas of critical need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Preschool teachers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Recruiting and supporting teacher ed students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Costs of fingerprinting and tests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Scholarships funds and allocation 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Paid internships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Identifying pools of prospective teachers on campuses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Career ladders, induction, and PD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Professional development credits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National Board certification</a:t>
            </a:r>
            <a:endParaRPr/>
          </a:p>
          <a:p>
            <a:pPr marL="556895" lvl="1" indent="-21399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400"/>
              <a:buFont typeface="Noto Sans Symbols"/>
              <a:buChar char="▪"/>
            </a:pPr>
            <a:r>
              <a:rPr lang="en-US" sz="1400"/>
              <a:t>Importance of partnerships with school districts</a:t>
            </a:r>
            <a:endParaRPr/>
          </a:p>
        </p:txBody>
      </p:sp>
      <p:sp>
        <p:nvSpPr>
          <p:cNvPr id="230" name="Google Shape;230;p14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Implications for Educator Preparation Programs</a:t>
            </a:r>
            <a:endParaRPr/>
          </a:p>
        </p:txBody>
      </p:sp>
      <p:sp>
        <p:nvSpPr>
          <p:cNvPr id="231" name="Google Shape;231;p14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5"/>
          <p:cNvSpPr txBox="1">
            <a:spLocks noGrp="1"/>
          </p:cNvSpPr>
          <p:nvPr>
            <p:ph type="body" idx="1"/>
          </p:nvPr>
        </p:nvSpPr>
        <p:spPr>
          <a:xfrm>
            <a:off x="180754" y="1765004"/>
            <a:ext cx="7942520" cy="281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1" indent="0" algn="ctr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Thank you!</a:t>
            </a:r>
            <a:endParaRPr/>
          </a:p>
          <a:p>
            <a:pPr marL="342900" lvl="1" indent="0" algn="ctr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Questions?</a:t>
            </a:r>
            <a:endParaRPr/>
          </a:p>
          <a:p>
            <a:pPr marL="342900" lvl="1" indent="0" algn="ctr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/>
          </a:p>
          <a:p>
            <a:pPr marL="342900" lvl="1" indent="0" algn="ctr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/>
          </a:p>
          <a:p>
            <a:pPr marL="342900" lvl="1" indent="0" algn="l" rtl="0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lang="en-US" sz="1600"/>
              <a:t>Nancy Shapiro</a:t>
            </a:r>
            <a:endParaRPr/>
          </a:p>
          <a:p>
            <a:pPr marL="342900" lvl="1" indent="0" algn="l" rtl="0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lang="en-US" sz="1600" u="sng">
                <a:solidFill>
                  <a:schemeClr val="hlink"/>
                </a:solidFill>
                <a:hlinkClick r:id="rId3"/>
              </a:rPr>
              <a:t>nshapiro@usmd.edu</a:t>
            </a:r>
            <a:endParaRPr sz="1600"/>
          </a:p>
          <a:p>
            <a:pPr marL="342900" lvl="1" indent="0" algn="l" rtl="0">
              <a:spcBef>
                <a:spcPts val="320"/>
              </a:spcBef>
              <a:spcAft>
                <a:spcPts val="0"/>
              </a:spcAft>
              <a:buSzPts val="1600"/>
              <a:buNone/>
            </a:pPr>
            <a:endParaRPr sz="1600"/>
          </a:p>
        </p:txBody>
      </p:sp>
      <p:sp>
        <p:nvSpPr>
          <p:cNvPr id="237" name="Google Shape;237;p15"/>
          <p:cNvSpPr txBox="1">
            <a:spLocks noGrp="1"/>
          </p:cNvSpPr>
          <p:nvPr>
            <p:ph type="body" idx="2"/>
          </p:nvPr>
        </p:nvSpPr>
        <p:spPr>
          <a:xfrm>
            <a:off x="9462798" y="4113054"/>
            <a:ext cx="3795252" cy="332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1619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</p:txBody>
      </p:sp>
      <p:sp>
        <p:nvSpPr>
          <p:cNvPr id="238" name="Google Shape;238;p15"/>
          <p:cNvSpPr txBox="1">
            <a:spLocks noGrp="1"/>
          </p:cNvSpPr>
          <p:nvPr>
            <p:ph type="title"/>
          </p:nvPr>
        </p:nvSpPr>
        <p:spPr>
          <a:xfrm>
            <a:off x="350875" y="567000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None/>
            </a:pPr>
            <a:br>
              <a:rPr lang="en-US"/>
            </a:br>
            <a:br>
              <a:rPr lang="en-US"/>
            </a:br>
            <a:br>
              <a:rPr lang="en-US"/>
            </a:br>
            <a:endParaRPr/>
          </a:p>
        </p:txBody>
      </p:sp>
      <p:sp>
        <p:nvSpPr>
          <p:cNvPr id="239" name="Google Shape;239;p15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"/>
          <p:cNvSpPr txBox="1">
            <a:spLocks noGrp="1"/>
          </p:cNvSpPr>
          <p:nvPr>
            <p:ph type="body" idx="1"/>
          </p:nvPr>
        </p:nvSpPr>
        <p:spPr>
          <a:xfrm>
            <a:off x="457200" y="2115962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marR="5080" lvl="0" indent="-257175" algn="l" rtl="0">
              <a:lnSpc>
                <a:spcPct val="1151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The 25-member commission created in the 2016 legislative session by the Governor and the General Assembly to: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65760" marR="5080" lvl="0" indent="-342900" algn="l" rtl="0">
              <a:lnSpc>
                <a:spcPct val="1151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Review and update the current funding formulas for the schools in Maryland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65760" marR="5080" lvl="0" indent="-342900" algn="l" rtl="0">
              <a:lnSpc>
                <a:spcPct val="1151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Develop policies and practices so that Maryland’s schools perform at the  level of the world’s best systems</a:t>
            </a:r>
            <a:endParaRPr/>
          </a:p>
          <a:p>
            <a:pPr marL="257175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506555" y="1210478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Quattrocento Sans"/>
              <a:buNone/>
            </a:pPr>
            <a:r>
              <a:rPr lang="en-US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Maryland Commission on Innovation and Excellence in Education</a:t>
            </a:r>
            <a:endParaRPr/>
          </a:p>
        </p:txBody>
      </p:sp>
      <p:sp>
        <p:nvSpPr>
          <p:cNvPr id="141" name="Google Shape;141;p2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 txBox="1">
            <a:spLocks noGrp="1"/>
          </p:cNvSpPr>
          <p:nvPr>
            <p:ph type="body" idx="1"/>
          </p:nvPr>
        </p:nvSpPr>
        <p:spPr>
          <a:xfrm>
            <a:off x="457200" y="1316691"/>
            <a:ext cx="3795252" cy="2808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en-US"/>
              <a:t>Provide strong supports for children and families before students arrive at school.</a:t>
            </a:r>
            <a:endParaRPr/>
          </a:p>
          <a:p>
            <a:pPr marL="342900" lvl="0" indent="-3429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en-US"/>
              <a:t>Provide more resources for at-risk students than for others.</a:t>
            </a:r>
            <a:endParaRPr/>
          </a:p>
          <a:p>
            <a:pPr marL="342900" lvl="0" indent="-3429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en-US"/>
              <a:t>Develop world-class, highly coherent instructional systems.</a:t>
            </a:r>
            <a:endParaRPr/>
          </a:p>
          <a:p>
            <a:pPr marL="342900" lvl="0" indent="-3429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en-US"/>
              <a:t>Create clear gateways for students through the system, set to global standards with no dead ends.</a:t>
            </a:r>
            <a:endParaRPr/>
          </a:p>
          <a:p>
            <a:pPr marL="342900" lvl="0" indent="-3429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en-US"/>
              <a:t>Assure an abundant supply of highly qualified teachers</a:t>
            </a:r>
            <a:endParaRPr/>
          </a:p>
          <a:p>
            <a:pPr marL="257175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</p:txBody>
      </p:sp>
      <p:sp>
        <p:nvSpPr>
          <p:cNvPr id="147" name="Google Shape;147;p3"/>
          <p:cNvSpPr txBox="1">
            <a:spLocks noGrp="1"/>
          </p:cNvSpPr>
          <p:nvPr>
            <p:ph type="body" idx="2"/>
          </p:nvPr>
        </p:nvSpPr>
        <p:spPr>
          <a:xfrm>
            <a:off x="4582454" y="1316691"/>
            <a:ext cx="3795252" cy="29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6.	Redesign schools to be places in 	which teachers will be treated as 	professionals with incentives and 	support to continuously improve their 	professional practice and performance 	of their students.</a:t>
            </a:r>
            <a:endParaRPr/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7.  Create an effective system of career 	and technical education and training.</a:t>
            </a:r>
            <a:endParaRPr/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8.  Create a leadership development 	system that develops leaders at all 	levels to manage such systems 	effectively.</a:t>
            </a:r>
            <a:endParaRPr/>
          </a:p>
          <a:p>
            <a:pPr marL="257175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</p:txBody>
      </p:sp>
      <p:sp>
        <p:nvSpPr>
          <p:cNvPr id="148" name="Google Shape;148;p3"/>
          <p:cNvSpPr txBox="1">
            <a:spLocks noGrp="1"/>
          </p:cNvSpPr>
          <p:nvPr>
            <p:ph type="title"/>
          </p:nvPr>
        </p:nvSpPr>
        <p:spPr>
          <a:xfrm>
            <a:off x="457201" y="504784"/>
            <a:ext cx="5081639" cy="75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en-US"/>
              <a:t>NCEE’s 9 Building Blocks</a:t>
            </a:r>
            <a:endParaRPr/>
          </a:p>
        </p:txBody>
      </p:sp>
      <p:sp>
        <p:nvSpPr>
          <p:cNvPr id="149" name="Google Shape;149;p3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50" name="Google Shape;150;p3"/>
          <p:cNvSpPr txBox="1"/>
          <p:nvPr/>
        </p:nvSpPr>
        <p:spPr>
          <a:xfrm>
            <a:off x="1270787" y="4154537"/>
            <a:ext cx="662333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9.  Institute a governance system that has the authority and legitimacy to develop coherent, powerful policies and is capable of implementing them at scale.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Early Childhood Education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High Quality Teachers and Leaders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College and Career Readiness Pathways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More Resources for At-Risk Students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PLUS Governance and Accountability</a:t>
            </a:r>
            <a:endParaRPr/>
          </a:p>
          <a:p>
            <a:pPr marL="257175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Recommendations from 4 Workgroups</a:t>
            </a:r>
            <a:endParaRPr sz="2200">
              <a:solidFill>
                <a:srgbClr val="C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58" name="Google Shape;158;p4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Expand full-day Pre-K at no cost for four-year olds and three-year olds from families with incomes of up to 300% of federal poverty level.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Capacity building for new and current programs (tuition assistance, training new staff)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Implementation of school readiness assessment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/>
              <a:t>Expand Judy Centers, Family Support Centers, and Maryland Infants and Toddlers Program</a:t>
            </a:r>
            <a:endParaRPr/>
          </a:p>
        </p:txBody>
      </p:sp>
      <p:sp>
        <p:nvSpPr>
          <p:cNvPr id="164" name="Google Shape;164;p5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Workgroup 1: Early Childhood Education</a:t>
            </a:r>
            <a:endParaRPr/>
          </a:p>
        </p:txBody>
      </p:sp>
      <p:sp>
        <p:nvSpPr>
          <p:cNvPr id="165" name="Google Shape;165;p5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57175" lvl="0" indent="-25720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Teacher preparation will be much more rigorous and induction will be expanded</a:t>
            </a:r>
            <a:endParaRPr/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Raise standards for licensing</a:t>
            </a:r>
            <a:endParaRPr/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Expand scholarships and loan assistance for highly skilled and diverse candidates.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Raise teacher pay to make it equitable with other highly trained professionals</a:t>
            </a:r>
            <a:endParaRPr/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Develop career ladders for teachers and school leaders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Train the State Superintendent and 24 local superintendents with leadership to implement recommendations of the Commission</a:t>
            </a:r>
            <a:endParaRPr/>
          </a:p>
          <a:p>
            <a:pPr marL="257175" lvl="0" indent="-25720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Change the way schools are organized and managed to increase amount of time available for teachers to tutor students, mentor teacher candidates, develop curriculum, etc.</a:t>
            </a:r>
            <a:endParaRPr/>
          </a:p>
        </p:txBody>
      </p:sp>
      <p:sp>
        <p:nvSpPr>
          <p:cNvPr id="171" name="Google Shape;171;p6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Workgroup 2: High Quality Teachers and Leaders</a:t>
            </a:r>
            <a:endParaRPr/>
          </a:p>
        </p:txBody>
      </p:sp>
      <p:sp>
        <p:nvSpPr>
          <p:cNvPr id="172" name="Google Shape;172;p6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Develop a fully aligned instructional system (curriculum frameworks, course syllabi, assessments, etc)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Establish and implement CCR standards set to global standards—10th grade assessment of college readiness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Provide necessary support to students to reach standards in math and literacy.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Revise HS graduation requirements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Create a new CTE Sub-cabinet to drive a world class CTE System for Maryland (include leaders of industry as well as educators)</a:t>
            </a:r>
            <a:endParaRPr/>
          </a:p>
        </p:txBody>
      </p:sp>
      <p:sp>
        <p:nvSpPr>
          <p:cNvPr id="178" name="Google Shape;178;p7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Workgroup 3:  College and Career Readiness Pathways</a:t>
            </a:r>
            <a:endParaRPr/>
          </a:p>
        </p:txBody>
      </p:sp>
      <p:sp>
        <p:nvSpPr>
          <p:cNvPr id="179" name="Google Shape;179;p7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Add a concentrated poverty weight to funding formula to support intensive services for student and families to help them succeed.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Train all school staff in all schools to recognized mental health as well as other issues related to trauma, safety, etc.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Revise funding formula for special education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Revise funding formula for English Language Learners</a:t>
            </a:r>
            <a:endParaRPr/>
          </a:p>
        </p:txBody>
      </p:sp>
      <p:sp>
        <p:nvSpPr>
          <p:cNvPr id="185" name="Google Shape;185;p8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Workgroup 4:  More Resources for At-Risk Students</a:t>
            </a:r>
            <a:endParaRPr/>
          </a:p>
        </p:txBody>
      </p:sp>
      <p:sp>
        <p:nvSpPr>
          <p:cNvPr id="186" name="Google Shape;186;p8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"/>
          <p:cNvSpPr txBox="1">
            <a:spLocks noGrp="1"/>
          </p:cNvSpPr>
          <p:nvPr>
            <p:ph type="body" idx="1"/>
          </p:nvPr>
        </p:nvSpPr>
        <p:spPr>
          <a:xfrm>
            <a:off x="457200" y="1731603"/>
            <a:ext cx="7118691" cy="252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7175" lvl="0" indent="-2571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Commission will tie meaningful portions of increased funding to evidence that its recommendations are implemented and greater student success is achieved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The Advisory Board is charged with oversight and accountability for implementation of the Kirwan Commission Recommendations (AIB)</a:t>
            </a:r>
            <a:endParaRPr/>
          </a:p>
          <a:p>
            <a:pPr marL="257175" lvl="0" indent="-2571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/>
              <a:t>It is not intended to be a replacement for State Board of Education or other existing agencies.</a:t>
            </a:r>
            <a:endParaRPr/>
          </a:p>
        </p:txBody>
      </p:sp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515704" y="1137267"/>
            <a:ext cx="8050296" cy="75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Quattrocento Sans"/>
              <a:buNone/>
            </a:pPr>
            <a:r>
              <a:rPr lang="en-US" sz="2200" b="0">
                <a:solidFill>
                  <a:srgbClr val="C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Workgroup 5:  Governance and Accountability</a:t>
            </a:r>
            <a:endParaRPr/>
          </a:p>
        </p:txBody>
      </p:sp>
      <p:sp>
        <p:nvSpPr>
          <p:cNvPr id="193" name="Google Shape;193;p9"/>
          <p:cNvSpPr txBox="1">
            <a:spLocks noGrp="1"/>
          </p:cNvSpPr>
          <p:nvPr>
            <p:ph type="sldNum" idx="12"/>
          </p:nvPr>
        </p:nvSpPr>
        <p:spPr>
          <a:xfrm>
            <a:off x="6553200" y="4773149"/>
            <a:ext cx="2133600" cy="27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IVE">
      <a:dk1>
        <a:srgbClr val="5F5F5F"/>
      </a:dk1>
      <a:lt1>
        <a:srgbClr val="FFFFFF"/>
      </a:lt1>
      <a:dk2>
        <a:srgbClr val="FFFFFF"/>
      </a:dk2>
      <a:lt2>
        <a:srgbClr val="FFFFFF"/>
      </a:lt2>
      <a:accent1>
        <a:srgbClr val="000000"/>
      </a:accent1>
      <a:accent2>
        <a:srgbClr val="FFFFFF"/>
      </a:accent2>
      <a:accent3>
        <a:srgbClr val="FF5000"/>
      </a:accent3>
      <a:accent4>
        <a:srgbClr val="ACACAC"/>
      </a:accent4>
      <a:accent5>
        <a:srgbClr val="5F5F5F"/>
      </a:accent5>
      <a:accent6>
        <a:srgbClr val="80808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1276</Words>
  <Application>Microsoft Macintosh PowerPoint</Application>
  <PresentationFormat>Custom</PresentationFormat>
  <Paragraphs>136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Quattrocento Sans</vt:lpstr>
      <vt:lpstr>Calibri</vt:lpstr>
      <vt:lpstr>Arial</vt:lpstr>
      <vt:lpstr>Noto Sans Symbols</vt:lpstr>
      <vt:lpstr>Office Theme</vt:lpstr>
      <vt:lpstr>Office Theme</vt:lpstr>
      <vt:lpstr>Blueprint for Maryland's Future </vt:lpstr>
      <vt:lpstr>Maryland Commission on Innovation and Excellence in Education</vt:lpstr>
      <vt:lpstr>NCEE’s 9 Building Blocks</vt:lpstr>
      <vt:lpstr>Recommendations from 4 Workgroups</vt:lpstr>
      <vt:lpstr>Workgroup 1: Early Childhood Education</vt:lpstr>
      <vt:lpstr>Workgroup 2: High Quality Teachers and Leaders</vt:lpstr>
      <vt:lpstr>Workgroup 3:  College and Career Readiness Pathways</vt:lpstr>
      <vt:lpstr>Workgroup 4:  More Resources for At-Risk Students</vt:lpstr>
      <vt:lpstr>Workgroup 5:  Governance and Accountability</vt:lpstr>
      <vt:lpstr> Blueprint total costs</vt:lpstr>
      <vt:lpstr>Recommendations Directly Affecting Higher Education </vt:lpstr>
      <vt:lpstr>Regulatory Activity:  Key Elements</vt:lpstr>
      <vt:lpstr>Legislative Activity:  Blueprint for Maryland's Future (HB1300)</vt:lpstr>
      <vt:lpstr>Implications for Educator Preparation Programs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Blueprint for Maryland's Future </dc:title>
  <dc:creator>Andrea D. Norris</dc:creator>
  <cp:lastModifiedBy>David Imig</cp:lastModifiedBy>
  <cp:revision>1</cp:revision>
  <dcterms:created xsi:type="dcterms:W3CDTF">2018-10-28T12:24:37Z</dcterms:created>
  <dcterms:modified xsi:type="dcterms:W3CDTF">2024-01-22T15:32:28Z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2018-10-28T00:00:00Z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2018-10-28T00:00:00Z</vt:filetime>
  </property>
  <property fmtid="{D5CDD505-2E9C-101B-9397-08002B2CF9AE}" pid="5" name="ContentTypeId">
    <vt:lpwstr>0x0101008E9D6F571DA83245B687C1F3A2A7A8DA</vt:lpwstr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