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g"/>
  <Override PartName="/ppt/media/image3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0.jpg" ContentType="image/jp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</p:sldMasterIdLst>
  <p:notesMasterIdLst>
    <p:notesMasterId r:id="rId16"/>
  </p:notesMasterIdLst>
  <p:sldIdLst>
    <p:sldId id="256" r:id="rId2"/>
    <p:sldId id="267" r:id="rId3"/>
    <p:sldId id="268" r:id="rId4"/>
    <p:sldId id="258" r:id="rId5"/>
    <p:sldId id="269" r:id="rId6"/>
    <p:sldId id="259" r:id="rId7"/>
    <p:sldId id="270" r:id="rId8"/>
    <p:sldId id="271" r:id="rId9"/>
    <p:sldId id="277" r:id="rId10"/>
    <p:sldId id="273" r:id="rId11"/>
    <p:sldId id="274" r:id="rId12"/>
    <p:sldId id="275" r:id="rId13"/>
    <p:sldId id="276" r:id="rId14"/>
    <p:sldId id="263" r:id="rId15"/>
  </p:sldIdLst>
  <p:sldSz cx="9144000" cy="5149850"/>
  <p:notesSz cx="9144000" cy="5149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>
          <p15:clr>
            <a:srgbClr val="A4A3A4"/>
          </p15:clr>
        </p15:guide>
        <p15:guide id="3" orient="horz" pos="16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1B"/>
    <a:srgbClr val="00AEEF"/>
    <a:srgbClr val="F79646"/>
    <a:srgbClr val="B03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05"/>
    <p:restoredTop sz="86301"/>
  </p:normalViewPr>
  <p:slideViewPr>
    <p:cSldViewPr>
      <p:cViewPr varScale="1">
        <p:scale>
          <a:sx n="123" d="100"/>
          <a:sy n="123" d="100"/>
        </p:scale>
        <p:origin x="392" y="184"/>
      </p:cViewPr>
      <p:guideLst>
        <p:guide pos="2160"/>
        <p:guide orient="horz" pos="16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C89E-AED2-2746-B60B-71EC2BF6AD8F}" type="datetimeFigureOut">
              <a:rPr lang="en-US" smtClean="0"/>
              <a:t>2/17/26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8A0FA-68DB-3D48-AFE9-8F782CFC9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6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9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86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0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22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31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1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2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7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4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4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4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90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68A0FA-68DB-3D48-AFE9-8F782CFC9E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811"/>
            <a:ext cx="6858000" cy="1792911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4864"/>
            <a:ext cx="6858000" cy="124335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182"/>
            <a:ext cx="1971675" cy="43642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182"/>
            <a:ext cx="5800725" cy="43642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3887"/>
            <a:ext cx="7886700" cy="214219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6347"/>
            <a:ext cx="7886700" cy="112652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909"/>
            <a:ext cx="3886200" cy="3267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0909"/>
            <a:ext cx="3886200" cy="32675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4182"/>
            <a:ext cx="7886700" cy="9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2429"/>
            <a:ext cx="3868340" cy="61869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81126"/>
            <a:ext cx="3868340" cy="276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2429"/>
            <a:ext cx="3887391" cy="61869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1126"/>
            <a:ext cx="3887391" cy="276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323"/>
            <a:ext cx="2949178" cy="120163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1484"/>
            <a:ext cx="4629150" cy="365973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955"/>
            <a:ext cx="2949178" cy="28622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323"/>
            <a:ext cx="2949178" cy="120163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1484"/>
            <a:ext cx="4629150" cy="365973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4955"/>
            <a:ext cx="2949178" cy="286222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182"/>
            <a:ext cx="7886700" cy="9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909"/>
            <a:ext cx="7886700" cy="3267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3148"/>
            <a:ext cx="20574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3148"/>
            <a:ext cx="30861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3148"/>
            <a:ext cx="2057400" cy="27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37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oe-research@umd.edu" TargetMode="External"/><Relationship Id="rId4" Type="http://schemas.openxmlformats.org/officeDocument/2006/relationships/hyperlink" Target="https://education.umd.edu/sparc-support-program-advancing-research-and-collaboration#doctoral-candidate-awar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3450310" y="1716048"/>
            <a:ext cx="5693689" cy="3432023"/>
          </a:xfrm>
          <a:custGeom>
            <a:avLst/>
            <a:gdLst/>
            <a:ahLst/>
            <a:cxnLst/>
            <a:rect l="l" t="t" r="r" b="b"/>
            <a:pathLst>
              <a:path w="3977640" h="1725295">
                <a:moveTo>
                  <a:pt x="0" y="1725015"/>
                </a:moveTo>
                <a:lnTo>
                  <a:pt x="3977640" y="1725015"/>
                </a:lnTo>
                <a:lnTo>
                  <a:pt x="3977640" y="0"/>
                </a:lnTo>
                <a:lnTo>
                  <a:pt x="0" y="0"/>
                </a:lnTo>
                <a:lnTo>
                  <a:pt x="0" y="1725015"/>
                </a:lnTo>
                <a:close/>
              </a:path>
            </a:pathLst>
          </a:custGeom>
          <a:solidFill>
            <a:srgbClr val="FFD2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7226"/>
            <a:ext cx="3441344" cy="34341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25015" y="3441344"/>
            <a:ext cx="1716327" cy="1706727"/>
          </a:xfrm>
          <a:prstGeom prst="rect">
            <a:avLst/>
          </a:prstGeom>
          <a:blipFill>
            <a:blip r:embed="rId5" cstate="print"/>
            <a:srcRect/>
            <a:stretch>
              <a:fillRect l="-16152" r="-8435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18827" r="216" b="7846"/>
          <a:stretch/>
        </p:blipFill>
        <p:spPr>
          <a:xfrm>
            <a:off x="3441344" y="7227"/>
            <a:ext cx="3486455" cy="171119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74"/>
          <a:stretch/>
        </p:blipFill>
        <p:spPr>
          <a:xfrm>
            <a:off x="6924978" y="0"/>
            <a:ext cx="2219022" cy="1718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25686" r="8829" b="16317"/>
          <a:stretch/>
        </p:blipFill>
        <p:spPr>
          <a:xfrm>
            <a:off x="3441343" y="7227"/>
            <a:ext cx="3483634" cy="171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0980" y="2117725"/>
            <a:ext cx="732348" cy="92109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450310" y="3032125"/>
            <a:ext cx="5693689" cy="822968"/>
          </a:xfrm>
        </p:spPr>
        <p:txBody>
          <a:bodyPr>
            <a:normAutofit/>
          </a:bodyPr>
          <a:lstStyle/>
          <a:p>
            <a:pPr algn="ctr" fontAlgn="t"/>
            <a:r>
              <a:rPr lang="en-US" sz="4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Univers"/>
                <a:cs typeface="Univers"/>
              </a:rPr>
              <a:t>SPARC</a:t>
            </a:r>
            <a:endParaRPr lang="en-US" sz="40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3441342" y="3794124"/>
            <a:ext cx="5693690" cy="1219201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450"/>
              </a:spcBef>
              <a:buNone/>
            </a:pPr>
            <a:r>
              <a:rPr lang="en-US" sz="2300" b="1" dirty="0">
                <a:solidFill>
                  <a:srgbClr val="231F20"/>
                </a:solidFill>
                <a:latin typeface="Univers"/>
                <a:cs typeface="Univers"/>
              </a:rPr>
              <a:t>Support Program for Advancing </a:t>
            </a:r>
          </a:p>
          <a:p>
            <a:pPr marL="0" indent="0" algn="ctr">
              <a:spcBef>
                <a:spcPts val="450"/>
              </a:spcBef>
              <a:buNone/>
            </a:pPr>
            <a:r>
              <a:rPr lang="en-US" sz="2300" b="1" dirty="0">
                <a:solidFill>
                  <a:srgbClr val="231F20"/>
                </a:solidFill>
                <a:latin typeface="Univers"/>
                <a:cs typeface="Univers"/>
              </a:rPr>
              <a:t>Research and Collaboration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891" y="497975"/>
            <a:ext cx="65283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SPARC Grant Review Process</a:t>
            </a:r>
            <a:endParaRPr dirty="0">
              <a:solidFill>
                <a:srgbClr val="C00000"/>
              </a:solidFill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101" name="Text Placeholder 100"/>
          <p:cNvSpPr>
            <a:spLocks noGrp="1"/>
          </p:cNvSpPr>
          <p:nvPr>
            <p:ph idx="1"/>
          </p:nvPr>
        </p:nvSpPr>
        <p:spPr>
          <a:xfrm>
            <a:off x="838200" y="1476085"/>
            <a:ext cx="7536306" cy="3232440"/>
          </a:xfrm>
        </p:spPr>
        <p:txBody>
          <a:bodyPr>
            <a:normAutofit/>
          </a:bodyPr>
          <a:lstStyle/>
          <a:p>
            <a:pPr marL="744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applications are screened prior to review to ensure each application is complete and all requirements have been met.</a:t>
            </a:r>
          </a:p>
          <a:p>
            <a:pPr marL="744538" marR="5080" indent="-363538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Three faculty members, representing each of the departments, independently review and evaluate applications using a review form.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11555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891" y="497975"/>
            <a:ext cx="65283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SPARC Grant Review Process (cont.)</a:t>
            </a:r>
            <a:endParaRPr dirty="0">
              <a:solidFill>
                <a:srgbClr val="C00000"/>
              </a:solidFill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101" name="Text Placeholder 100"/>
          <p:cNvSpPr>
            <a:spLocks noGrp="1"/>
          </p:cNvSpPr>
          <p:nvPr>
            <p:ph idx="1"/>
          </p:nvPr>
        </p:nvSpPr>
        <p:spPr>
          <a:xfrm>
            <a:off x="838200" y="1476085"/>
            <a:ext cx="7467600" cy="3232440"/>
          </a:xfrm>
        </p:spPr>
        <p:txBody>
          <a:bodyPr>
            <a:normAutofit lnSpcReduction="10000"/>
          </a:bodyPr>
          <a:lstStyle/>
          <a:p>
            <a:pPr marL="744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All applications are scored on how well the applicant answers the questions stated in the project description guidelines.</a:t>
            </a:r>
          </a:p>
          <a:p>
            <a:pPr marL="744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Significance and Research Plan sections of the project description are scored on a 1 (poor) to 7 (excellent) scale.</a:t>
            </a:r>
          </a:p>
          <a:p>
            <a:pPr marL="744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The proposal is also given a summary score indicating if it is recommended for funding.</a:t>
            </a:r>
          </a:p>
        </p:txBody>
      </p:sp>
    </p:spTree>
    <p:extLst>
      <p:ext uri="{BB962C8B-B14F-4D97-AF65-F5344CB8AC3E}">
        <p14:creationId xmlns:p14="http://schemas.microsoft.com/office/powerpoint/2010/main" val="298470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891" y="497975"/>
            <a:ext cx="65283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SPARC Grant Review Process (cont.)</a:t>
            </a:r>
            <a:endParaRPr dirty="0">
              <a:solidFill>
                <a:srgbClr val="C00000"/>
              </a:solidFill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101" name="Text Placeholder 100"/>
          <p:cNvSpPr>
            <a:spLocks noGrp="1"/>
          </p:cNvSpPr>
          <p:nvPr>
            <p:ph idx="1"/>
          </p:nvPr>
        </p:nvSpPr>
        <p:spPr>
          <a:xfrm>
            <a:off x="838200" y="1476085"/>
            <a:ext cx="7536306" cy="3232440"/>
          </a:xfrm>
        </p:spPr>
        <p:txBody>
          <a:bodyPr>
            <a:normAutofit lnSpcReduction="10000"/>
          </a:bodyPr>
          <a:lstStyle/>
          <a:p>
            <a:pPr marL="744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Committee decision and feedback is provided to the Associate Dean, who prepares the award letters.</a:t>
            </a:r>
          </a:p>
          <a:p>
            <a:pPr marL="744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If revisions are required, students may resubmit and the resubmission is reviewed by the Associate Dean and/or selected members of the review committee.</a:t>
            </a:r>
          </a:p>
          <a:p>
            <a:pPr marL="744538" indent="-334963"/>
            <a:r>
              <a:rPr lang="en-US" sz="2400" dirty="0"/>
              <a:t>Awardee Process – grant award letter is issued and funds are distributed directly into the student account.</a:t>
            </a:r>
          </a:p>
        </p:txBody>
      </p:sp>
    </p:spTree>
    <p:extLst>
      <p:ext uri="{BB962C8B-B14F-4D97-AF65-F5344CB8AC3E}">
        <p14:creationId xmlns:p14="http://schemas.microsoft.com/office/powerpoint/2010/main" val="179327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6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891" y="497975"/>
            <a:ext cx="65283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Questions?</a:t>
            </a:r>
            <a:endParaRPr dirty="0">
              <a:solidFill>
                <a:srgbClr val="C00000"/>
              </a:solidFill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101" name="Text Placeholder 100"/>
          <p:cNvSpPr>
            <a:spLocks noGrp="1"/>
          </p:cNvSpPr>
          <p:nvPr>
            <p:ph idx="1"/>
          </p:nvPr>
        </p:nvSpPr>
        <p:spPr>
          <a:xfrm>
            <a:off x="838200" y="1857085"/>
            <a:ext cx="7536306" cy="3232440"/>
          </a:xfrm>
        </p:spPr>
        <p:txBody>
          <a:bodyPr>
            <a:normAutofit/>
          </a:bodyPr>
          <a:lstStyle/>
          <a:p>
            <a:pPr marL="744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linkClick r:id="rId4"/>
              </a:rPr>
              <a:t>SPARC Website</a:t>
            </a:r>
            <a:endParaRPr lang="en-US" sz="2400" dirty="0"/>
          </a:p>
          <a:p>
            <a:pPr marL="744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Contact COE Research </a:t>
            </a:r>
            <a:r>
              <a:rPr lang="en-US" dirty="0">
                <a:hlinkClick r:id="rId5"/>
              </a:rPr>
              <a:t>coe_sparc@umd.edu</a:t>
            </a:r>
            <a:r>
              <a:rPr lang="en-US" dirty="0"/>
              <a:t> with any questions</a:t>
            </a:r>
            <a:endParaRPr lang="en-US" sz="2400" dirty="0"/>
          </a:p>
          <a:p>
            <a:pPr marL="744538" indent="-363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Good luck and happy writing!</a:t>
            </a:r>
          </a:p>
        </p:txBody>
      </p:sp>
    </p:spTree>
    <p:extLst>
      <p:ext uri="{BB962C8B-B14F-4D97-AF65-F5344CB8AC3E}">
        <p14:creationId xmlns:p14="http://schemas.microsoft.com/office/powerpoint/2010/main" val="72042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90950" y="4550907"/>
            <a:ext cx="1368108" cy="300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Title 97"/>
          <p:cNvSpPr>
            <a:spLocks noGrp="1"/>
          </p:cNvSpPr>
          <p:nvPr>
            <p:ph type="title" idx="4294967295"/>
          </p:nvPr>
        </p:nvSpPr>
        <p:spPr>
          <a:xfrm>
            <a:off x="2819400" y="1583436"/>
            <a:ext cx="7239000" cy="1981200"/>
          </a:xfrm>
        </p:spPr>
        <p:txBody>
          <a:bodyPr>
            <a:noAutofit/>
          </a:bodyPr>
          <a:lstStyle/>
          <a:p>
            <a:pPr marR="1677670">
              <a:lnSpc>
                <a:spcPct val="100000"/>
              </a:lnSpc>
              <a:spcBef>
                <a:spcPts val="0"/>
              </a:spcBef>
            </a:pP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College of Education</a:t>
            </a:r>
            <a:b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</a:b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University of</a:t>
            </a:r>
            <a:r>
              <a:rPr lang="en-US" sz="2300" spc="-100" dirty="0">
                <a:solidFill>
                  <a:srgbClr val="231F20"/>
                </a:solidFill>
                <a:latin typeface="Univers"/>
                <a:cs typeface="Univers"/>
              </a:rPr>
              <a:t> </a:t>
            </a: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Maryland</a:t>
            </a:r>
            <a:br>
              <a:rPr lang="en-US" sz="2300" dirty="0">
                <a:latin typeface="Univers"/>
                <a:cs typeface="Univers"/>
              </a:rPr>
            </a:b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College Park,</a:t>
            </a:r>
            <a:r>
              <a:rPr lang="en-US" sz="2300" spc="-70" dirty="0">
                <a:solidFill>
                  <a:srgbClr val="231F20"/>
                </a:solidFill>
                <a:latin typeface="Univers"/>
                <a:cs typeface="Univers"/>
              </a:rPr>
              <a:t> </a:t>
            </a: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Maryland</a:t>
            </a:r>
            <a:r>
              <a:rPr lang="en-US" sz="2300" spc="-30" dirty="0">
                <a:solidFill>
                  <a:srgbClr val="231F20"/>
                </a:solidFill>
                <a:latin typeface="Univers"/>
                <a:cs typeface="Univers"/>
              </a:rPr>
              <a:t> </a:t>
            </a: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20742-1121  </a:t>
            </a:r>
            <a:b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</a:br>
            <a:r>
              <a:rPr lang="en-US" sz="2300" dirty="0">
                <a:solidFill>
                  <a:srgbClr val="231F20"/>
                </a:solidFill>
                <a:latin typeface="Univers"/>
                <a:cs typeface="Univers"/>
              </a:rPr>
              <a:t>301.405.2334</a:t>
            </a:r>
            <a:br>
              <a:rPr lang="en-US" sz="2300" dirty="0">
                <a:latin typeface="Univers"/>
                <a:cs typeface="Univers"/>
              </a:rPr>
            </a:br>
            <a:r>
              <a:rPr lang="en-US" sz="2300" dirty="0" err="1">
                <a:solidFill>
                  <a:srgbClr val="231F20"/>
                </a:solidFill>
                <a:latin typeface="Univers"/>
                <a:cs typeface="Univers"/>
              </a:rPr>
              <a:t>education.umd.edu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9144000" cy="514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8544" y="2803525"/>
            <a:ext cx="7145518" cy="1180879"/>
          </a:xfrm>
        </p:spPr>
        <p:txBody>
          <a:bodyPr>
            <a:noAutofit/>
          </a:bodyPr>
          <a:lstStyle/>
          <a:p>
            <a:pPr marR="8890" algn="l">
              <a:lnSpc>
                <a:spcPct val="70000"/>
              </a:lnSpc>
              <a:spcBef>
                <a:spcPts val="0"/>
              </a:spcBef>
            </a:pPr>
            <a:r>
              <a:rPr lang="en-US" sz="4400" spc="-135" dirty="0">
                <a:solidFill>
                  <a:srgbClr val="FFD9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nivers 55" charset="0"/>
                <a:ea typeface="Univers 55" charset="0"/>
                <a:cs typeface="Univers 55" charset="0"/>
              </a:rPr>
              <a:t>S</a:t>
            </a:r>
            <a:r>
              <a:rPr lang="en-US" sz="4400" spc="-135" dirty="0">
                <a:latin typeface="Univers 55" charset="0"/>
                <a:ea typeface="Univers 55" charset="0"/>
                <a:cs typeface="Univers 55" charset="0"/>
              </a:rPr>
              <a:t>upport </a:t>
            </a:r>
            <a:r>
              <a:rPr lang="en-US" sz="4400" spc="-135" dirty="0">
                <a:solidFill>
                  <a:srgbClr val="FFD9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nivers 55" charset="0"/>
                <a:ea typeface="Univers 55" charset="0"/>
                <a:cs typeface="Univers 55" charset="0"/>
              </a:rPr>
              <a:t>P</a:t>
            </a:r>
            <a:r>
              <a:rPr lang="en-US" sz="4400" spc="-135" dirty="0">
                <a:latin typeface="Univers 55" charset="0"/>
                <a:ea typeface="Univers 55" charset="0"/>
                <a:cs typeface="Univers 55" charset="0"/>
              </a:rPr>
              <a:t>rogram for </a:t>
            </a:r>
            <a:r>
              <a:rPr lang="en-US" sz="4400" spc="-135" dirty="0">
                <a:solidFill>
                  <a:srgbClr val="FFD9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nivers 55" charset="0"/>
                <a:ea typeface="Univers 55" charset="0"/>
                <a:cs typeface="Univers 55" charset="0"/>
              </a:rPr>
              <a:t>A</a:t>
            </a:r>
            <a:r>
              <a:rPr lang="en-US" sz="4400" spc="-135" dirty="0">
                <a:latin typeface="Univers 55" charset="0"/>
                <a:ea typeface="Univers 55" charset="0"/>
                <a:cs typeface="Univers 55" charset="0"/>
              </a:rPr>
              <a:t>dvancing </a:t>
            </a:r>
            <a:r>
              <a:rPr lang="en-US" sz="4400" spc="-135" dirty="0">
                <a:solidFill>
                  <a:srgbClr val="FFD9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nivers 55" charset="0"/>
                <a:ea typeface="Univers 55" charset="0"/>
                <a:cs typeface="Univers 55" charset="0"/>
              </a:rPr>
              <a:t>R</a:t>
            </a:r>
            <a:r>
              <a:rPr lang="en-US" sz="4400" spc="-135" dirty="0">
                <a:latin typeface="Univers 55" charset="0"/>
                <a:ea typeface="Univers 55" charset="0"/>
                <a:cs typeface="Univers 55" charset="0"/>
              </a:rPr>
              <a:t>esearch and </a:t>
            </a:r>
            <a:r>
              <a:rPr lang="en-US" sz="4400" spc="-135" dirty="0">
                <a:solidFill>
                  <a:srgbClr val="FFD91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nivers 55" charset="0"/>
                <a:ea typeface="Univers 55" charset="0"/>
                <a:cs typeface="Univers 55" charset="0"/>
              </a:rPr>
              <a:t>C</a:t>
            </a:r>
            <a:r>
              <a:rPr lang="en-US" sz="4400" spc="-135" dirty="0">
                <a:latin typeface="Univers 55" charset="0"/>
                <a:ea typeface="Univers 55" charset="0"/>
                <a:cs typeface="Univers 55" charset="0"/>
              </a:rPr>
              <a:t>ollaboration</a:t>
            </a:r>
            <a:endParaRPr lang="en-US" sz="4400" dirty="0"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321" y="3951852"/>
            <a:ext cx="7202079" cy="604273"/>
          </a:xfrm>
        </p:spPr>
        <p:txBody>
          <a:bodyPr>
            <a:noAutofit/>
          </a:bodyPr>
          <a:lstStyle/>
          <a:p>
            <a:pPr algn="l">
              <a:spcBef>
                <a:spcPts val="1050"/>
              </a:spcBef>
            </a:pPr>
            <a:r>
              <a:rPr lang="en-US" sz="3200" dirty="0">
                <a:latin typeface="Univers"/>
                <a:cs typeface="Univers"/>
              </a:rPr>
              <a:t>Doctoral Candidate Program</a:t>
            </a:r>
          </a:p>
        </p:txBody>
      </p:sp>
    </p:spTree>
    <p:extLst>
      <p:ext uri="{BB962C8B-B14F-4D97-AF65-F5344CB8AC3E}">
        <p14:creationId xmlns:p14="http://schemas.microsoft.com/office/powerpoint/2010/main" val="1493738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1447800" y="274182"/>
            <a:ext cx="7067549" cy="995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Goals of SPARC?</a:t>
            </a:r>
          </a:p>
        </p:txBody>
      </p:sp>
      <p:sp>
        <p:nvSpPr>
          <p:cNvPr id="84" name="Text Placeholder 101"/>
          <p:cNvSpPr>
            <a:spLocks noGrp="1"/>
          </p:cNvSpPr>
          <p:nvPr>
            <p:ph idx="1"/>
          </p:nvPr>
        </p:nvSpPr>
        <p:spPr>
          <a:xfrm>
            <a:off x="1447800" y="1756489"/>
            <a:ext cx="6934200" cy="3028236"/>
          </a:xfrm>
        </p:spPr>
        <p:txBody>
          <a:bodyPr>
            <a:normAutofit/>
          </a:bodyPr>
          <a:lstStyle/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Assist student with the costs associated with completing their dissertation research. </a:t>
            </a:r>
          </a:p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>
                <a:latin typeface="Univers 55" charset="0"/>
                <a:ea typeface="Univers 55" charset="0"/>
                <a:cs typeface="Univers 55" charset="0"/>
              </a:rPr>
              <a:t>Introduce students to the grant proposal process from preparation and submission through review and funding.</a:t>
            </a:r>
          </a:p>
        </p:txBody>
      </p:sp>
    </p:spTree>
    <p:extLst>
      <p:ext uri="{BB962C8B-B14F-4D97-AF65-F5344CB8AC3E}">
        <p14:creationId xmlns:p14="http://schemas.microsoft.com/office/powerpoint/2010/main" val="158817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853"/>
            <a:ext cx="9144000" cy="5148072"/>
          </a:xfrm>
          <a:prstGeom prst="rect">
            <a:avLst/>
          </a:prstGeom>
        </p:spPr>
      </p:pic>
      <p:sp>
        <p:nvSpPr>
          <p:cNvPr id="75" name="object 75"/>
          <p:cNvSpPr/>
          <p:nvPr/>
        </p:nvSpPr>
        <p:spPr>
          <a:xfrm>
            <a:off x="6355079" y="1601291"/>
            <a:ext cx="2788920" cy="280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1447801" y="274182"/>
            <a:ext cx="6705600" cy="995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Who is eligible to receive a graduate SPARC award? </a:t>
            </a:r>
          </a:p>
        </p:txBody>
      </p:sp>
      <p:sp>
        <p:nvSpPr>
          <p:cNvPr id="84" name="Text Placeholder 101"/>
          <p:cNvSpPr>
            <a:spLocks noGrp="1"/>
          </p:cNvSpPr>
          <p:nvPr>
            <p:ph idx="1"/>
          </p:nvPr>
        </p:nvSpPr>
        <p:spPr>
          <a:xfrm>
            <a:off x="1447800" y="1543765"/>
            <a:ext cx="4800600" cy="3028236"/>
          </a:xfrm>
        </p:spPr>
        <p:txBody>
          <a:bodyPr>
            <a:normAutofit lnSpcReduction="10000"/>
          </a:bodyPr>
          <a:lstStyle/>
          <a:p>
            <a:pPr marL="22860" marR="5080" indent="0">
              <a:lnSpc>
                <a:spcPct val="115100"/>
              </a:lnSpc>
              <a:spcBef>
                <a:spcPts val="1200"/>
              </a:spcBef>
              <a:buNone/>
            </a:pPr>
            <a:r>
              <a:rPr lang="en-US" b="1" dirty="0"/>
              <a:t>Doctoral student:</a:t>
            </a:r>
          </a:p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in good standing and planning to advance to candidacy by the next semester</a:t>
            </a:r>
          </a:p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who has advanced to candidacy</a:t>
            </a:r>
          </a:p>
          <a:p>
            <a:pPr marL="36576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conducting research directly related to the dissertation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"/>
            <a:ext cx="9144000" cy="5148072"/>
          </a:xfrm>
          <a:prstGeom prst="rect">
            <a:avLst/>
          </a:prstGeom>
        </p:spPr>
      </p:pic>
      <p:sp>
        <p:nvSpPr>
          <p:cNvPr id="76" name="object 76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title"/>
          </p:nvPr>
        </p:nvSpPr>
        <p:spPr>
          <a:xfrm>
            <a:off x="1447800" y="274182"/>
            <a:ext cx="7067549" cy="995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Preparing a SPARC proposal</a:t>
            </a:r>
          </a:p>
        </p:txBody>
      </p:sp>
      <p:sp>
        <p:nvSpPr>
          <p:cNvPr id="84" name="Text Placeholder 101"/>
          <p:cNvSpPr>
            <a:spLocks noGrp="1"/>
          </p:cNvSpPr>
          <p:nvPr>
            <p:ph idx="1"/>
          </p:nvPr>
        </p:nvSpPr>
        <p:spPr>
          <a:xfrm>
            <a:off x="1447800" y="1375489"/>
            <a:ext cx="6934200" cy="3028236"/>
          </a:xfrm>
        </p:spPr>
        <p:txBody>
          <a:bodyPr>
            <a:normAutofit/>
          </a:bodyPr>
          <a:lstStyle/>
          <a:p>
            <a:pPr marL="22860" marR="5080" indent="0">
              <a:lnSpc>
                <a:spcPct val="115100"/>
              </a:lnSpc>
              <a:spcBef>
                <a:spcPts val="1200"/>
              </a:spcBef>
              <a:buNone/>
            </a:pPr>
            <a:r>
              <a:rPr lang="en-US" b="1" dirty="0"/>
              <a:t>Application requirements:</a:t>
            </a:r>
          </a:p>
          <a:p>
            <a:pPr marL="731520" marR="5080" indent="-342900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Abstract</a:t>
            </a:r>
          </a:p>
          <a:p>
            <a:pPr marL="731520" marR="5080" indent="-34290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Project Description</a:t>
            </a:r>
          </a:p>
          <a:p>
            <a:pPr marL="731520" marR="5080" indent="-34290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Budget</a:t>
            </a:r>
          </a:p>
          <a:p>
            <a:pPr marL="731520" marR="5080" indent="-34290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Budget Narrative</a:t>
            </a:r>
          </a:p>
          <a:p>
            <a:pPr marL="731520" marR="5080" indent="-34290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err="1"/>
              <a:t>Biosketch</a:t>
            </a:r>
            <a:endParaRPr lang="en-US" dirty="0"/>
          </a:p>
          <a:p>
            <a:pPr marL="731520" marR="5080" indent="-342900">
              <a:lnSpc>
                <a:spcPct val="115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/>
              <a:t>Letter </a:t>
            </a:r>
            <a:r>
              <a:rPr lang="en-US" dirty="0"/>
              <a:t>of Support from Advisor or Department Chair</a:t>
            </a:r>
          </a:p>
        </p:txBody>
      </p:sp>
    </p:spTree>
    <p:extLst>
      <p:ext uri="{BB962C8B-B14F-4D97-AF65-F5344CB8AC3E}">
        <p14:creationId xmlns:p14="http://schemas.microsoft.com/office/powerpoint/2010/main" val="92663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" y="-244475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891" y="497975"/>
            <a:ext cx="65283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Preparing a SPARC proposal (cont.)</a:t>
            </a:r>
            <a:endParaRPr dirty="0">
              <a:solidFill>
                <a:srgbClr val="C00000"/>
              </a:solidFill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101" name="Text Placeholder 100"/>
          <p:cNvSpPr>
            <a:spLocks noGrp="1"/>
          </p:cNvSpPr>
          <p:nvPr>
            <p:ph idx="1"/>
          </p:nvPr>
        </p:nvSpPr>
        <p:spPr>
          <a:xfrm>
            <a:off x="838200" y="1476085"/>
            <a:ext cx="7536306" cy="3094180"/>
          </a:xfrm>
        </p:spPr>
        <p:txBody>
          <a:bodyPr>
            <a:normAutofit fontScale="92500" lnSpcReduction="20000"/>
          </a:bodyPr>
          <a:lstStyle/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Download </a:t>
            </a:r>
            <a:r>
              <a:rPr lang="en-US" u="sng" dirty="0"/>
              <a:t>all</a:t>
            </a:r>
            <a:r>
              <a:rPr lang="en-US" dirty="0"/>
              <a:t> forms first and create a plan for the proposal and contact your advisor.</a:t>
            </a:r>
          </a:p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Follow all application and formatting guidelines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Use the bulleted requirements under sections “Significance” and “Research Plan” to develop the project description.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Use guidelines for length, font, and correct document type</a:t>
            </a:r>
          </a:p>
          <a:p>
            <a:pPr marL="1616710" indent="-342900">
              <a:lnSpc>
                <a:spcPct val="100000"/>
              </a:lnSpc>
              <a:spcBef>
                <a:spcPts val="83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Use templates for budget, budget narrative, </a:t>
            </a:r>
            <a:r>
              <a:rPr lang="en-US" dirty="0" err="1"/>
              <a:t>biosketch</a:t>
            </a:r>
            <a:r>
              <a:rPr lang="en-US" dirty="0"/>
              <a:t>, and letter of support.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891" y="497975"/>
            <a:ext cx="65283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Budget and Budget Narrative</a:t>
            </a:r>
            <a:endParaRPr dirty="0">
              <a:solidFill>
                <a:srgbClr val="C00000"/>
              </a:solidFill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101" name="Text Placeholder 100"/>
          <p:cNvSpPr>
            <a:spLocks noGrp="1"/>
          </p:cNvSpPr>
          <p:nvPr>
            <p:ph idx="1"/>
          </p:nvPr>
        </p:nvSpPr>
        <p:spPr>
          <a:xfrm>
            <a:off x="838200" y="1476085"/>
            <a:ext cx="7536306" cy="3232440"/>
          </a:xfrm>
        </p:spPr>
        <p:txBody>
          <a:bodyPr>
            <a:normAutofit fontScale="77500" lnSpcReduction="20000"/>
          </a:bodyPr>
          <a:lstStyle/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300" dirty="0"/>
              <a:t>List your reasonable expenditures and costs.</a:t>
            </a:r>
          </a:p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300" dirty="0"/>
              <a:t>Consider everything; talk through your project with other students and your advisor</a:t>
            </a:r>
          </a:p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300" dirty="0"/>
              <a:t>Unanticipated costs arise so think it through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Travel to schools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Reimbursement to schools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Software licenses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Audio recorders or video equipment</a:t>
            </a:r>
          </a:p>
          <a:p>
            <a:pPr marL="1616710" indent="-342900">
              <a:lnSpc>
                <a:spcPct val="100000"/>
              </a:lnSpc>
              <a:spcBef>
                <a:spcPts val="83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Illustrator costs for stimuli</a:t>
            </a:r>
          </a:p>
          <a:p>
            <a:pPr marL="1616710" indent="-342900">
              <a:lnSpc>
                <a:spcPct val="100000"/>
              </a:lnSpc>
              <a:spcBef>
                <a:spcPts val="83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Workshop participation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5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891" y="497975"/>
            <a:ext cx="65283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 err="1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Biosketch</a:t>
            </a:r>
            <a:endParaRPr dirty="0">
              <a:solidFill>
                <a:srgbClr val="C00000"/>
              </a:solidFill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101" name="Text Placeholder 100"/>
          <p:cNvSpPr>
            <a:spLocks noGrp="1"/>
          </p:cNvSpPr>
          <p:nvPr>
            <p:ph idx="1"/>
          </p:nvPr>
        </p:nvSpPr>
        <p:spPr>
          <a:xfrm>
            <a:off x="1066800" y="1476085"/>
            <a:ext cx="7239000" cy="3232440"/>
          </a:xfrm>
        </p:spPr>
        <p:txBody>
          <a:bodyPr>
            <a:normAutofit fontScale="92500" lnSpcReduction="20000"/>
          </a:bodyPr>
          <a:lstStyle/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300" dirty="0"/>
              <a:t>NSF format</a:t>
            </a:r>
          </a:p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300" dirty="0"/>
              <a:t>Geared for a faculty member, but fill out what is relevant to </a:t>
            </a:r>
            <a:r>
              <a:rPr lang="en-US" sz="2300" u="sng" dirty="0"/>
              <a:t>you</a:t>
            </a:r>
          </a:p>
          <a:p>
            <a:pPr marL="1616710" marR="5080" indent="-342900">
              <a:lnSpc>
                <a:spcPct val="115100"/>
              </a:lnSpc>
              <a:spcBef>
                <a:spcPts val="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Honors, awards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Positions: graduate student assistantships; other research positions.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Publications: papers under review; in press</a:t>
            </a:r>
          </a:p>
          <a:p>
            <a:pPr marL="1616710" marR="5080" indent="-342900">
              <a:lnSpc>
                <a:spcPct val="115100"/>
              </a:lnSpc>
              <a:spcBef>
                <a:spcPts val="450"/>
              </a:spcBef>
              <a:buSzPct val="65000"/>
              <a:buFont typeface="Courier New" panose="02070309020205020404" pitchFamily="49" charset="0"/>
              <a:buChar char="o"/>
              <a:tabLst>
                <a:tab pos="1442085" algn="l"/>
              </a:tabLst>
            </a:pPr>
            <a:r>
              <a:rPr lang="en-US" dirty="0"/>
              <a:t>Conference papers</a:t>
            </a:r>
          </a:p>
          <a:p>
            <a:pPr marL="744538" indent="-344488">
              <a:spcBef>
                <a:spcPts val="1350"/>
              </a:spcBef>
              <a:buFont typeface="Arial" charset="0"/>
              <a:buChar char="•"/>
            </a:pPr>
            <a:r>
              <a:rPr lang="en-US" sz="2300" dirty="0"/>
              <a:t>Proofread!</a:t>
            </a:r>
          </a:p>
        </p:txBody>
      </p:sp>
    </p:spTree>
    <p:extLst>
      <p:ext uri="{BB962C8B-B14F-4D97-AF65-F5344CB8AC3E}">
        <p14:creationId xmlns:p14="http://schemas.microsoft.com/office/powerpoint/2010/main" val="369299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"/>
            <a:ext cx="9144000" cy="514807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574291" y="1239176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016" y="0"/>
                </a:lnTo>
              </a:path>
            </a:pathLst>
          </a:custGeom>
          <a:ln w="64008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8891" y="497975"/>
            <a:ext cx="65283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C00000"/>
                </a:solidFill>
                <a:latin typeface="Univers 55" charset="0"/>
                <a:ea typeface="Univers 55" charset="0"/>
                <a:cs typeface="Univers 55" charset="0"/>
              </a:rPr>
              <a:t>Letter of Support</a:t>
            </a:r>
            <a:endParaRPr dirty="0">
              <a:solidFill>
                <a:srgbClr val="C00000"/>
              </a:solidFill>
              <a:latin typeface="Univers 55" charset="0"/>
              <a:ea typeface="Univers 55" charset="0"/>
              <a:cs typeface="Univers 55" charset="0"/>
            </a:endParaRPr>
          </a:p>
        </p:txBody>
      </p:sp>
      <p:sp>
        <p:nvSpPr>
          <p:cNvPr id="101" name="Text Placeholder 100"/>
          <p:cNvSpPr>
            <a:spLocks noGrp="1"/>
          </p:cNvSpPr>
          <p:nvPr>
            <p:ph idx="1"/>
          </p:nvPr>
        </p:nvSpPr>
        <p:spPr>
          <a:xfrm>
            <a:off x="1066800" y="1476085"/>
            <a:ext cx="7239000" cy="3232440"/>
          </a:xfrm>
        </p:spPr>
        <p:txBody>
          <a:bodyPr>
            <a:normAutofit lnSpcReduction="10000"/>
          </a:bodyPr>
          <a:lstStyle/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300" dirty="0"/>
              <a:t>Use the provided template</a:t>
            </a:r>
          </a:p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300" dirty="0"/>
              <a:t>To be completed by advisor or department chair</a:t>
            </a:r>
          </a:p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300" dirty="0"/>
              <a:t>Should indicate support for proposed project </a:t>
            </a:r>
          </a:p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300" dirty="0"/>
              <a:t>Should confirm candidacy or indicate approximate date by which applicant will advance to candidacy </a:t>
            </a:r>
          </a:p>
          <a:p>
            <a:pPr marL="744538" marR="5080" indent="-363538">
              <a:lnSpc>
                <a:spcPct val="1151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300" dirty="0"/>
              <a:t>Advisor or department chair should email to </a:t>
            </a:r>
            <a:r>
              <a:rPr lang="en-US" dirty="0" err="1"/>
              <a:t>coe_sparc@umd.edu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34274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</TotalTime>
  <Words>563</Words>
  <Application>Microsoft Macintosh PowerPoint</Application>
  <PresentationFormat>Custom</PresentationFormat>
  <Paragraphs>81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Univers</vt:lpstr>
      <vt:lpstr>Univers 55</vt:lpstr>
      <vt:lpstr>Office Theme</vt:lpstr>
      <vt:lpstr>SPARC</vt:lpstr>
      <vt:lpstr>Support Program for Advancing Research and Collaboration</vt:lpstr>
      <vt:lpstr>Goals of SPARC?</vt:lpstr>
      <vt:lpstr>Who is eligible to receive a graduate SPARC award? </vt:lpstr>
      <vt:lpstr>Preparing a SPARC proposal</vt:lpstr>
      <vt:lpstr>Preparing a SPARC proposal (cont.)</vt:lpstr>
      <vt:lpstr>Budget and Budget Narrative</vt:lpstr>
      <vt:lpstr>Biosketch</vt:lpstr>
      <vt:lpstr>Letter of Support</vt:lpstr>
      <vt:lpstr>SPARC Grant Review Process</vt:lpstr>
      <vt:lpstr>SPARC Grant Review Process (cont.)</vt:lpstr>
      <vt:lpstr>SPARC Grant Review Process (cont.)</vt:lpstr>
      <vt:lpstr>Questions?</vt:lpstr>
      <vt:lpstr>College of Education University of Maryland College Park, Maryland 20742-1121   301.405.2334 education.umd.edu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Anita O. Taylor</cp:lastModifiedBy>
  <cp:revision>66</cp:revision>
  <cp:lastPrinted>2020-02-05T19:00:33Z</cp:lastPrinted>
  <dcterms:created xsi:type="dcterms:W3CDTF">2018-10-28T12:24:37Z</dcterms:created>
  <dcterms:modified xsi:type="dcterms:W3CDTF">2026-02-17T19:47:16Z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2018-10-28T00:00:00Z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2018-10-28T00:00:00Z</vt:filetime>
  </property>
</Properties>
</file>